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9" r:id="rId4"/>
    <p:sldId id="258" r:id="rId5"/>
    <p:sldId id="261" r:id="rId6"/>
    <p:sldId id="262" r:id="rId7"/>
    <p:sldId id="307" r:id="rId8"/>
    <p:sldId id="263" r:id="rId9"/>
    <p:sldId id="265" r:id="rId10"/>
    <p:sldId id="264" r:id="rId11"/>
    <p:sldId id="266" r:id="rId12"/>
    <p:sldId id="268" r:id="rId13"/>
    <p:sldId id="267" r:id="rId14"/>
    <p:sldId id="270" r:id="rId15"/>
    <p:sldId id="269" r:id="rId16"/>
    <p:sldId id="271" r:id="rId17"/>
    <p:sldId id="273" r:id="rId18"/>
    <p:sldId id="274" r:id="rId19"/>
    <p:sldId id="272" r:id="rId20"/>
    <p:sldId id="275" r:id="rId21"/>
    <p:sldId id="276" r:id="rId22"/>
    <p:sldId id="280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3" r:id="rId48"/>
    <p:sldId id="304" r:id="rId49"/>
    <p:sldId id="305" r:id="rId50"/>
    <p:sldId id="302" r:id="rId51"/>
    <p:sldId id="30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B932D-2173-4718-BC82-48C696161189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387FB-71CE-45CD-AD0B-0BD9D007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1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6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5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3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00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jpeg"/><Relationship Id="rId4" Type="http://schemas.openxmlformats.org/officeDocument/2006/relationships/image" Target="../media/image8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jpeg"/><Relationship Id="rId4" Type="http://schemas.openxmlformats.org/officeDocument/2006/relationships/image" Target="../media/image12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http://upload.wikimedia.org/wikipedia/commons/thumb/3/3a/Linear_regression.svg/400px-Linear_regress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6" y="3780821"/>
            <a:ext cx="3972791" cy="2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3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 flipV="1">
            <a:off x="3609957" y="3767428"/>
            <a:ext cx="0" cy="2628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11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05445" y="6078682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6299328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80285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6605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052832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1660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6572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44046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9358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433520" y="4706585"/>
            <a:ext cx="2366449" cy="1127118"/>
            <a:chOff x="5433520" y="4706585"/>
            <a:chExt cx="2366449" cy="1127118"/>
          </a:xfrm>
        </p:grpSpPr>
        <p:sp>
          <p:nvSpPr>
            <p:cNvPr id="24" name="TextBox 23"/>
            <p:cNvSpPr txBox="1"/>
            <p:nvPr/>
          </p:nvSpPr>
          <p:spPr>
            <a:xfrm>
              <a:off x="5929605" y="5187372"/>
              <a:ext cx="1870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Optimal regression model</a:t>
              </a:r>
              <a:endParaRPr lang="en-US" dirty="0"/>
            </a:p>
          </p:txBody>
        </p:sp>
        <p:sp>
          <p:nvSpPr>
            <p:cNvPr id="25" name="Arc 24"/>
            <p:cNvSpPr/>
            <p:nvPr/>
          </p:nvSpPr>
          <p:spPr>
            <a:xfrm rot="10638088">
              <a:off x="5433520" y="4706585"/>
              <a:ext cx="929746" cy="816071"/>
            </a:xfrm>
            <a:prstGeom prst="arc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906490" y="61040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55902" y="368157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&gt;0.5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≤0.5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54071" y="1732124"/>
            <a:ext cx="3501486" cy="1002075"/>
            <a:chOff x="5154071" y="1732124"/>
            <a:chExt cx="3501486" cy="1002075"/>
          </a:xfrm>
        </p:grpSpPr>
        <p:sp>
          <p:nvSpPr>
            <p:cNvPr id="38" name="TextBox 37"/>
            <p:cNvSpPr txBox="1"/>
            <p:nvPr/>
          </p:nvSpPr>
          <p:spPr>
            <a:xfrm>
              <a:off x="5843223" y="1732124"/>
              <a:ext cx="28123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Y is discrete in a classification problem!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5154071" y="2091967"/>
              <a:ext cx="675436" cy="6422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/>
          <p:cNvSpPr/>
          <p:nvPr/>
        </p:nvSpPr>
        <p:spPr>
          <a:xfrm>
            <a:off x="8651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8209" y="5117222"/>
            <a:ext cx="2271795" cy="927465"/>
            <a:chOff x="32940" y="5194949"/>
            <a:chExt cx="2271795" cy="927465"/>
          </a:xfrm>
        </p:grpSpPr>
        <p:sp>
          <p:nvSpPr>
            <p:cNvPr id="41" name="TextBox 40"/>
            <p:cNvSpPr txBox="1"/>
            <p:nvPr/>
          </p:nvSpPr>
          <p:spPr>
            <a:xfrm>
              <a:off x="431267" y="5194949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28141" y="522320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>
          <a:xfrm flipV="1">
            <a:off x="346290" y="4727878"/>
            <a:ext cx="7989463" cy="15218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618474" y="5257770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18474" y="5670410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18474" y="429545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25831" y="41141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25831" y="50793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025831" y="548881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015801" y="602693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015801" y="461111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609957" y="4761585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09892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044897" y="3962400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0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2025866" y="6099640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Logistic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Directly modeling of class posterior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12</a:t>
            </a:fld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6361277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973681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6336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73759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4372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84383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112344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59735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82391" y="3847561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03701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80156" y="533790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80156" y="575054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80156" y="4375587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86155" y="607839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93144" y="3598444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87513" y="419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87513" y="515948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87513" y="55689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77483" y="61070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77483" y="469124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571639" y="4841719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072625" y="4218423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6608" y="5127059"/>
            <a:ext cx="2020490" cy="1114200"/>
            <a:chOff x="78113" y="5242152"/>
            <a:chExt cx="2020490" cy="1114200"/>
          </a:xfrm>
        </p:grpSpPr>
        <p:sp>
          <p:nvSpPr>
            <p:cNvPr id="42" name="Oval 41"/>
            <p:cNvSpPr/>
            <p:nvPr/>
          </p:nvSpPr>
          <p:spPr>
            <a:xfrm>
              <a:off x="78113" y="6096580"/>
              <a:ext cx="259772" cy="25977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5135" y="5242152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84505" y="536152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2545898" y="4068917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663945" y="1890464"/>
            <a:ext cx="3072204" cy="446662"/>
            <a:chOff x="3987513" y="1730161"/>
            <a:chExt cx="3072204" cy="446662"/>
          </a:xfrm>
        </p:grpSpPr>
        <p:sp>
          <p:nvSpPr>
            <p:cNvPr id="2" name="TextBox 1"/>
            <p:cNvSpPr txBox="1"/>
            <p:nvPr/>
          </p:nvSpPr>
          <p:spPr>
            <a:xfrm>
              <a:off x="4592233" y="1730161"/>
              <a:ext cx="2467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Sigmoid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2" idx="1"/>
            </p:cNvCxnSpPr>
            <p:nvPr/>
          </p:nvCxnSpPr>
          <p:spPr>
            <a:xfrm flipH="1">
              <a:off x="3987513" y="1914827"/>
              <a:ext cx="604720" cy="2619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 23"/>
          <p:cNvSpPr/>
          <p:nvPr/>
        </p:nvSpPr>
        <p:spPr>
          <a:xfrm>
            <a:off x="264959" y="6076655"/>
            <a:ext cx="1812324" cy="65903"/>
          </a:xfrm>
          <a:custGeom>
            <a:avLst/>
            <a:gdLst>
              <a:gd name="connsiteX0" fmla="*/ 1812324 w 1812324"/>
              <a:gd name="connsiteY0" fmla="*/ 0 h 65903"/>
              <a:gd name="connsiteX1" fmla="*/ 0 w 1812324"/>
              <a:gd name="connsiteY1" fmla="*/ 65903 h 6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12324" h="65903">
                <a:moveTo>
                  <a:pt x="1812324" y="0"/>
                </a:moveTo>
                <a:lnTo>
                  <a:pt x="0" y="659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13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821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57912" y="3707052"/>
                <a:ext cx="4206536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=1)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=0)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3707052"/>
                <a:ext cx="4206536" cy="9195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4127157" y="4626599"/>
            <a:ext cx="24878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16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02" t="-4000" r="-34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76" t="-4000" r="-375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28690" y="3910929"/>
            <a:ext cx="407851" cy="708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28690" y="2882065"/>
            <a:ext cx="4228625" cy="1028864"/>
            <a:chOff x="3628690" y="2882065"/>
            <a:chExt cx="4228625" cy="1028864"/>
          </a:xfrm>
        </p:grpSpPr>
        <p:grpSp>
          <p:nvGrpSpPr>
            <p:cNvPr id="7" name="Group 6"/>
            <p:cNvGrpSpPr/>
            <p:nvPr/>
          </p:nvGrpSpPr>
          <p:grpSpPr>
            <a:xfrm>
              <a:off x="3628690" y="2882065"/>
              <a:ext cx="1021492" cy="1028864"/>
              <a:chOff x="3628690" y="2882065"/>
              <a:chExt cx="1021492" cy="102886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28690" y="2882065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endCxn id="54" idx="0"/>
              </p:cNvCxnSpPr>
              <p:nvPr/>
            </p:nvCxnSpPr>
            <p:spPr>
              <a:xfrm flipH="1">
                <a:off x="3832616" y="3610747"/>
                <a:ext cx="294541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32616" y="2902293"/>
              <a:ext cx="4024699" cy="1008636"/>
              <a:chOff x="3832616" y="2902293"/>
              <a:chExt cx="4024699" cy="100863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835823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51" idx="2"/>
                <a:endCxn id="54" idx="0"/>
              </p:cNvCxnSpPr>
              <p:nvPr/>
            </p:nvCxnSpPr>
            <p:spPr>
              <a:xfrm flipH="1">
                <a:off x="3832616" y="3610747"/>
                <a:ext cx="3513953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649705" y="2902293"/>
            <a:ext cx="1685669" cy="1719951"/>
            <a:chOff x="4649705" y="2902293"/>
            <a:chExt cx="1685669" cy="1719951"/>
          </a:xfrm>
        </p:grpSpPr>
        <p:sp>
          <p:nvSpPr>
            <p:cNvPr id="53" name="Rectangle 52"/>
            <p:cNvSpPr/>
            <p:nvPr/>
          </p:nvSpPr>
          <p:spPr>
            <a:xfrm>
              <a:off x="4649705" y="3913790"/>
              <a:ext cx="1021492" cy="70845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60451" y="2902293"/>
              <a:ext cx="1174923" cy="1017161"/>
              <a:chOff x="5160451" y="2902293"/>
              <a:chExt cx="1174923" cy="101716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13882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1" idx="2"/>
              </p:cNvCxnSpPr>
              <p:nvPr/>
            </p:nvCxnSpPr>
            <p:spPr>
              <a:xfrm flipH="1">
                <a:off x="5160451" y="3610747"/>
                <a:ext cx="664177" cy="308707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36015" y="2902294"/>
            <a:ext cx="2775596" cy="2539983"/>
            <a:chOff x="536015" y="2902294"/>
            <a:chExt cx="2775596" cy="2539983"/>
          </a:xfrm>
        </p:grpSpPr>
        <p:cxnSp>
          <p:nvCxnSpPr>
            <p:cNvPr id="17" name="Straight Arrow Connector 16"/>
            <p:cNvCxnSpPr>
              <a:stCxn id="21" idx="0"/>
            </p:cNvCxnSpPr>
            <p:nvPr/>
          </p:nvCxnSpPr>
          <p:spPr>
            <a:xfrm flipV="1">
              <a:off x="1652242" y="2902294"/>
              <a:ext cx="341315" cy="1717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993557" y="5066727"/>
              <a:ext cx="1318054" cy="3755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6015" y="4619383"/>
              <a:ext cx="2232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Origin of the name: logit function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17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9" grpId="0"/>
      <p:bldP spid="49" grpId="0"/>
      <p:bldP spid="50" grpId="0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57911" y="4751736"/>
                <a:ext cx="2073323" cy="640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1" y="4751736"/>
                <a:ext cx="2073323" cy="6407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245709" y="5392489"/>
            <a:ext cx="5029199" cy="904348"/>
            <a:chOff x="3789405" y="5278886"/>
            <a:chExt cx="5029199" cy="904348"/>
          </a:xfrm>
        </p:grpSpPr>
        <p:sp>
          <p:nvSpPr>
            <p:cNvPr id="7" name="TextBox 6"/>
            <p:cNvSpPr txBox="1"/>
            <p:nvPr/>
          </p:nvSpPr>
          <p:spPr>
            <a:xfrm>
              <a:off x="3789405" y="5813902"/>
              <a:ext cx="502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Note: it is still a linear relation among the features!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4810896" y="5278886"/>
              <a:ext cx="397206" cy="51553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57912" y="3756480"/>
                <a:ext cx="4206536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=1)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=0)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3756480"/>
                <a:ext cx="4206536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065373" y="4672961"/>
            <a:ext cx="24878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648" y="5327986"/>
            <a:ext cx="268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Generalized Linear Model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3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multi-class categorization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622891" y="2963711"/>
            <a:ext cx="4213654" cy="2069516"/>
            <a:chOff x="4825462" y="1911178"/>
            <a:chExt cx="4213654" cy="2069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825462" y="3287940"/>
                  <a:ext cx="4213654" cy="692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>
                      <a:solidFill>
                        <a:srgbClr val="FF0000"/>
                      </a:solidFill>
                    </a:rPr>
                    <a:t>Warning: redundancy in model parameters, since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5462" y="3287940"/>
                  <a:ext cx="4213654" cy="6927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56" t="-21930" r="-2023" b="-938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5473838" y="3005612"/>
              <a:ext cx="692184" cy="33071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5758249" y="1911178"/>
              <a:ext cx="609601" cy="14251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21873" y="4884778"/>
                <a:ext cx="3950762" cy="718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73" y="4884778"/>
                <a:ext cx="3950762" cy="7187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2997" y="4572000"/>
                <a:ext cx="2430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=2,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97" y="4572000"/>
                <a:ext cx="243016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056800" y="5555891"/>
                <a:ext cx="2917786" cy="678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800" y="5555891"/>
                <a:ext cx="2917786" cy="6787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3441553" y="6234667"/>
            <a:ext cx="93273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308068" y="5646849"/>
            <a:ext cx="1660972" cy="672067"/>
            <a:chOff x="4308068" y="5646849"/>
            <a:chExt cx="1660972" cy="67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271267" y="6041917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1267" y="6041917"/>
                  <a:ext cx="22955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216" r="-351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Arc 24"/>
            <p:cNvSpPr/>
            <p:nvPr/>
          </p:nvSpPr>
          <p:spPr>
            <a:xfrm rot="9376200">
              <a:off x="4308068" y="5646849"/>
              <a:ext cx="1660972" cy="601228"/>
            </a:xfrm>
            <a:prstGeom prst="arc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2891" y="4671185"/>
            <a:ext cx="2736121" cy="32552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868989" y="1761490"/>
            <a:ext cx="2980046" cy="1543030"/>
            <a:chOff x="2530706" y="4340570"/>
            <a:chExt cx="3708248" cy="1920082"/>
          </a:xfrm>
        </p:grpSpPr>
        <p:sp>
          <p:nvSpPr>
            <p:cNvPr id="26" name="Oval 25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  <p:cxnSp>
          <p:nvCxnSpPr>
            <p:cNvPr id="28" name="Straight Arrow Connector 27"/>
            <p:cNvCxnSpPr>
              <a:stCxn id="27" idx="0"/>
              <a:endCxn id="26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8" idx="0"/>
              <a:endCxn id="26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20064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3</a:t>
                </a:r>
                <a:endParaRPr lang="en-US" sz="1600" baseline="-25000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3943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v</a:t>
                </a:r>
                <a:endParaRPr lang="en-US" sz="1600" baseline="-25000" dirty="0"/>
              </a:p>
            </p:txBody>
          </p:sp>
        </p:grpSp>
        <p:cxnSp>
          <p:nvCxnSpPr>
            <p:cNvPr id="32" name="Straight Arrow Connector 31"/>
            <p:cNvCxnSpPr>
              <a:stCxn id="36" idx="0"/>
              <a:endCxn id="26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cxnSp>
          <p:nvCxnSpPr>
            <p:cNvPr id="34" name="Straight Arrow Connector 33"/>
            <p:cNvCxnSpPr>
              <a:stCxn id="33" idx="0"/>
              <a:endCxn id="26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23192" y="5678833"/>
              <a:ext cx="494270" cy="3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970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40476" y="3645736"/>
            <a:ext cx="2505252" cy="645280"/>
            <a:chOff x="1540476" y="3645736"/>
            <a:chExt cx="2505252" cy="645280"/>
          </a:xfrm>
        </p:grpSpPr>
        <p:sp>
          <p:nvSpPr>
            <p:cNvPr id="8" name="TextBox 7"/>
            <p:cNvSpPr txBox="1"/>
            <p:nvPr/>
          </p:nvSpPr>
          <p:spPr>
            <a:xfrm>
              <a:off x="1540476" y="3645736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540475" y="4245255"/>
            <a:ext cx="2059459" cy="617584"/>
            <a:chOff x="1540475" y="4245255"/>
            <a:chExt cx="2059459" cy="617584"/>
          </a:xfrm>
        </p:grpSpPr>
        <p:sp>
          <p:nvSpPr>
            <p:cNvPr id="15" name="TextBox 14"/>
            <p:cNvSpPr txBox="1"/>
            <p:nvPr/>
          </p:nvSpPr>
          <p:spPr>
            <a:xfrm>
              <a:off x="1540475" y="4245255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020076" y="4408220"/>
            <a:ext cx="2631572" cy="1104488"/>
            <a:chOff x="4020076" y="4408220"/>
            <a:chExt cx="2631572" cy="1104488"/>
          </a:xfrm>
        </p:grpSpPr>
        <p:grpSp>
          <p:nvGrpSpPr>
            <p:cNvPr id="17" name="Group 16"/>
            <p:cNvGrpSpPr/>
            <p:nvPr/>
          </p:nvGrpSpPr>
          <p:grpSpPr>
            <a:xfrm>
              <a:off x="4020076" y="5143376"/>
              <a:ext cx="2631572" cy="369332"/>
              <a:chOff x="3775406" y="3678517"/>
              <a:chExt cx="263157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3775406" y="3863183"/>
                <a:ext cx="79659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528" y="4408220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821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Decision boundary in general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65702" y="3313224"/>
                <a:ext cx="2820324" cy="56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702" y="3313224"/>
                <a:ext cx="2820324" cy="5661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310740" y="3430298"/>
            <a:ext cx="2413752" cy="1128273"/>
            <a:chOff x="5012659" y="4460129"/>
            <a:chExt cx="2413752" cy="1128273"/>
          </a:xfrm>
        </p:grpSpPr>
        <p:grpSp>
          <p:nvGrpSpPr>
            <p:cNvPr id="14" name="Group 13"/>
            <p:cNvGrpSpPr/>
            <p:nvPr/>
          </p:nvGrpSpPr>
          <p:grpSpPr>
            <a:xfrm>
              <a:off x="5012659" y="4827707"/>
              <a:ext cx="2413752" cy="760695"/>
              <a:chOff x="3993226" y="3287154"/>
              <a:chExt cx="2413752" cy="76069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11" idx="1"/>
              </p:cNvCxnSpPr>
              <p:nvPr/>
            </p:nvCxnSpPr>
            <p:spPr>
              <a:xfrm flipH="1" flipV="1">
                <a:off x="3993226" y="3287154"/>
                <a:ext cx="578774" cy="57602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1433" y="4460129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57464" y="2747107"/>
                <a:ext cx="3726533" cy="56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64" y="2747107"/>
                <a:ext cx="3726533" cy="5661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0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model</a:t>
            </a:r>
          </a:p>
          <a:p>
            <a:pPr lvl="1"/>
            <a:r>
              <a:rPr lang="en-US" dirty="0" smtClean="0"/>
              <a:t>A discriminative classification model</a:t>
            </a:r>
          </a:p>
          <a:p>
            <a:pPr lvl="1"/>
            <a:r>
              <a:rPr lang="en-US" dirty="0" smtClean="0"/>
              <a:t>Two different perspectives to derive the model</a:t>
            </a:r>
          </a:p>
          <a:p>
            <a:pPr lvl="1"/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Summary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20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68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Documents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Sentiment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148282" y="4542910"/>
            <a:ext cx="5655930" cy="402106"/>
            <a:chOff x="148282" y="4542910"/>
            <a:chExt cx="5655930" cy="402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229498" y="4542910"/>
                  <a:ext cx="45747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dirty="0" smtClean="0"/>
                    <a:t>, and all the others 0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98" y="4542910"/>
                  <a:ext cx="457471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1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48282" y="4575684"/>
              <a:ext cx="1112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Answer1: 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8282" y="5013343"/>
            <a:ext cx="8794802" cy="376161"/>
            <a:chOff x="148282" y="5013343"/>
            <a:chExt cx="8794802" cy="376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229498" y="5013343"/>
                  <a:ext cx="77135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indeed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a14:m>
                  <a:r>
                    <a:rPr lang="en-US" dirty="0" smtClean="0"/>
                    <a:t>,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a14:m>
                  <a:r>
                    <a:rPr lang="en-US" dirty="0" smtClean="0"/>
                    <a:t>, and all the others 0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98" y="5013343"/>
                  <a:ext cx="771358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8197" r="-3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148282" y="5020172"/>
              <a:ext cx="1112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Answer2: 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47801" y="5638123"/>
            <a:ext cx="601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We have too little information to favor either one of them.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3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Occam's razor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problem-solving </a:t>
            </a:r>
            <a:r>
              <a:rPr lang="en-US" dirty="0" smtClean="0"/>
              <a:t>principle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among competing hypotheses that predict equally well, the one with the fewest assumptions should be selected</a:t>
            </a:r>
            <a:r>
              <a:rPr lang="en-US" dirty="0" smtClean="0"/>
              <a:t>.”</a:t>
            </a:r>
          </a:p>
          <a:p>
            <a:pPr lvl="2"/>
            <a:r>
              <a:rPr lang="en-US" dirty="0"/>
              <a:t>William of Ockham </a:t>
            </a:r>
            <a:r>
              <a:rPr lang="en-US" dirty="0" smtClean="0"/>
              <a:t>(1287–1347)</a:t>
            </a:r>
          </a:p>
          <a:p>
            <a:pPr lvl="1"/>
            <a:r>
              <a:rPr lang="en-US" dirty="0" smtClean="0"/>
              <a:t>Principle </a:t>
            </a:r>
            <a:r>
              <a:rPr lang="en-US" dirty="0"/>
              <a:t>of Insufficient Reason</a:t>
            </a:r>
            <a:r>
              <a:rPr lang="en-US" dirty="0" smtClean="0"/>
              <a:t>: "when </a:t>
            </a:r>
            <a:r>
              <a:rPr lang="en-US" dirty="0"/>
              <a:t>one has no information to distinguish between the probability of </a:t>
            </a:r>
            <a:r>
              <a:rPr lang="en-US" dirty="0" smtClean="0"/>
              <a:t>two events</a:t>
            </a:r>
            <a:r>
              <a:rPr lang="en-US" dirty="0"/>
              <a:t>, the best strategy is to consider them equally </a:t>
            </a:r>
            <a:r>
              <a:rPr lang="en-US" dirty="0" smtClean="0"/>
              <a:t>likely”</a:t>
            </a:r>
          </a:p>
          <a:p>
            <a:pPr lvl="2"/>
            <a:r>
              <a:rPr lang="en-US" dirty="0"/>
              <a:t>Pierre-Simon Laplace (1749–1827)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5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978259" y="4491244"/>
            <a:ext cx="4724651" cy="825706"/>
            <a:chOff x="978259" y="4491244"/>
            <a:chExt cx="4724651" cy="825706"/>
          </a:xfrm>
        </p:grpSpPr>
        <p:sp>
          <p:nvSpPr>
            <p:cNvPr id="15" name="TextBox 14"/>
            <p:cNvSpPr txBox="1"/>
            <p:nvPr/>
          </p:nvSpPr>
          <p:spPr>
            <a:xfrm>
              <a:off x="978259" y="4491244"/>
              <a:ext cx="3723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 a result, a </a:t>
              </a:r>
              <a:r>
                <a:rPr lang="en-US" b="1" i="1" dirty="0" smtClean="0">
                  <a:solidFill>
                    <a:srgbClr val="FF0000"/>
                  </a:solidFill>
                </a:rPr>
                <a:t>safer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/>
                <a:t>choice would be: 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840010" y="4916840"/>
                  <a:ext cx="286290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nor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=0.2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010" y="4916840"/>
                  <a:ext cx="2862900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3922118" y="5290146"/>
            <a:ext cx="3272737" cy="809214"/>
            <a:chOff x="7245356" y="5306676"/>
            <a:chExt cx="3272737" cy="809214"/>
          </a:xfrm>
        </p:grpSpPr>
        <p:sp>
          <p:nvSpPr>
            <p:cNvPr id="23" name="TextBox 22"/>
            <p:cNvSpPr txBox="1"/>
            <p:nvPr/>
          </p:nvSpPr>
          <p:spPr>
            <a:xfrm>
              <a:off x="7245356" y="5746558"/>
              <a:ext cx="327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Equally favor every possibility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0"/>
            </p:cNvCxnSpPr>
            <p:nvPr/>
          </p:nvCxnSpPr>
          <p:spPr>
            <a:xfrm flipH="1" flipV="1">
              <a:off x="8750125" y="5306676"/>
              <a:ext cx="131600" cy="4398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691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8" y="3444167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8" y="3444167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497764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497764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762001" y="5584493"/>
            <a:ext cx="3272737" cy="809214"/>
            <a:chOff x="7245356" y="5306676"/>
            <a:chExt cx="3272737" cy="809214"/>
          </a:xfrm>
        </p:grpSpPr>
        <p:sp>
          <p:nvSpPr>
            <p:cNvPr id="19" name="TextBox 18"/>
            <p:cNvSpPr txBox="1"/>
            <p:nvPr/>
          </p:nvSpPr>
          <p:spPr>
            <a:xfrm>
              <a:off x="7245356" y="5746558"/>
              <a:ext cx="327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Equally favor every possibility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9" idx="0"/>
            </p:cNvCxnSpPr>
            <p:nvPr/>
          </p:nvCxnSpPr>
          <p:spPr>
            <a:xfrm flipH="1" flipV="1">
              <a:off x="8750125" y="5306676"/>
              <a:ext cx="131600" cy="4398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12339" y="2941699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30% of time “good”, “item”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10184" y="294169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163577" y="4029933"/>
                <a:ext cx="5041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577" y="4029933"/>
                <a:ext cx="50418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6" t="-2174" r="-60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883507" y="4836222"/>
            <a:ext cx="7384069" cy="822629"/>
            <a:chOff x="883507" y="4836222"/>
            <a:chExt cx="7384069" cy="822629"/>
          </a:xfrm>
        </p:grpSpPr>
        <p:sp>
          <p:nvSpPr>
            <p:cNvPr id="15" name="TextBox 14"/>
            <p:cNvSpPr txBox="1"/>
            <p:nvPr/>
          </p:nvSpPr>
          <p:spPr>
            <a:xfrm>
              <a:off x="978244" y="4836222"/>
              <a:ext cx="3478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Again, a </a:t>
              </a:r>
              <a:r>
                <a:rPr lang="en-US" b="1" i="1" dirty="0" smtClean="0">
                  <a:solidFill>
                    <a:srgbClr val="FF0000"/>
                  </a:solidFill>
                </a:rPr>
                <a:t>safer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/>
                <a:t>choice would be: 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883507" y="5251075"/>
                  <a:ext cx="5446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𝑖𝑡𝑒𝑚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.15</m:t>
                      </m:r>
                    </m:oMath>
                  </a14:m>
                  <a:r>
                    <a:rPr lang="en-US" dirty="0" smtClean="0"/>
                    <a:t>,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507" y="5251075"/>
                  <a:ext cx="544610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188930" y="5174679"/>
                  <a:ext cx="2078646" cy="4841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and all the others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930" y="5174679"/>
                  <a:ext cx="2078646" cy="484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46" b="-88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606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8839" y="2388969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425516" y="238896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61970" y="2019637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6323" y="2019637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027671" y="2727511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30% of time “good”, “item”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25516" y="2727511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6" t="-2174" r="-7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019433" y="3024663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50% of time “good”, “happy”</a:t>
            </a:r>
            <a:endParaRPr lang="en-US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25516" y="304992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03" t="-2174" r="-70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627618" y="5017673"/>
            <a:ext cx="8162153" cy="1009088"/>
            <a:chOff x="627618" y="5017673"/>
            <a:chExt cx="8162153" cy="1009088"/>
          </a:xfrm>
        </p:grpSpPr>
        <p:sp>
          <p:nvSpPr>
            <p:cNvPr id="16" name="TextBox 15"/>
            <p:cNvSpPr txBox="1"/>
            <p:nvPr/>
          </p:nvSpPr>
          <p:spPr>
            <a:xfrm>
              <a:off x="745813" y="5303739"/>
              <a:ext cx="7104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1) what do we mean by equally/uniformly favoring the models? 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7618" y="5017673"/>
              <a:ext cx="2150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Time to think about: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4929" y="5626651"/>
              <a:ext cx="80648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2) given all these constraints, how could we find the most </a:t>
              </a:r>
              <a:r>
                <a:rPr lang="en-US" sz="2000" i="1" dirty="0" smtClean="0">
                  <a:solidFill>
                    <a:srgbClr val="FF0000"/>
                  </a:solidFill>
                </a:rPr>
                <a:t>preferred model</a:t>
              </a:r>
              <a:r>
                <a:rPr lang="en-US" sz="2000" i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6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entropy modeling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measure of uncertainty of random events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 descr="File:Binary entropy pl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54" y="317568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27338" y="2660822"/>
            <a:ext cx="2529016" cy="1161196"/>
            <a:chOff x="427338" y="2660822"/>
            <a:chExt cx="2529016" cy="1161196"/>
          </a:xfrm>
        </p:grpSpPr>
        <p:sp>
          <p:nvSpPr>
            <p:cNvPr id="7" name="TextBox 6"/>
            <p:cNvSpPr txBox="1"/>
            <p:nvPr/>
          </p:nvSpPr>
          <p:spPr>
            <a:xfrm>
              <a:off x="427338" y="3175687"/>
              <a:ext cx="2529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Maximized when P(X) is uniform distribution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1691846" y="2660822"/>
              <a:ext cx="0" cy="5148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144097" y="4796917"/>
            <a:ext cx="2885604" cy="1329248"/>
            <a:chOff x="6144097" y="4796917"/>
            <a:chExt cx="2885604" cy="1329248"/>
          </a:xfrm>
        </p:grpSpPr>
        <p:sp>
          <p:nvSpPr>
            <p:cNvPr id="11" name="TextBox 10"/>
            <p:cNvSpPr txBox="1"/>
            <p:nvPr/>
          </p:nvSpPr>
          <p:spPr>
            <a:xfrm>
              <a:off x="6152636" y="5479834"/>
              <a:ext cx="2877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Question 1 is answered, then how about question 2?</a:t>
              </a:r>
              <a:endParaRPr lang="en-US" i="1" dirty="0"/>
            </a:p>
          </p:txBody>
        </p:sp>
        <p:pic>
          <p:nvPicPr>
            <p:cNvPr id="102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824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 the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Indicator function</a:t>
                </a:r>
              </a:p>
              <a:p>
                <a:pPr lvl="1"/>
                <a:r>
                  <a:rPr lang="en-US" dirty="0" smtClean="0"/>
                  <a:t>E.g., to express the observation that word ‘good’ occurs in a positive document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Usually referred as feature function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10465" y="3253986"/>
                <a:ext cx="41271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𝑔𝑜𝑜𝑑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465" y="3253986"/>
                <a:ext cx="412715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21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410465" y="3599912"/>
            <a:ext cx="412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otherwise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74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 the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Empirical expectation of feature function over a corpus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Expectation </a:t>
                </a:r>
                <a:r>
                  <a:rPr lang="en-US" dirty="0"/>
                  <a:t>of feature function </a:t>
                </a:r>
                <a:r>
                  <a:rPr lang="en-US" dirty="0" smtClean="0"/>
                  <a:t>under a given statistical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where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blipFill rotWithShape="0">
                <a:blip r:embed="rId3"/>
                <a:stretch>
                  <a:fillRect l="-2216"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i.e., frequency of observing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in a given collection. </a:t>
                </a:r>
                <a:endParaRPr lang="en-US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74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032696" y="5263978"/>
            <a:ext cx="2693772" cy="977280"/>
            <a:chOff x="1513706" y="5263978"/>
            <a:chExt cx="2693772" cy="977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Empirical distribution of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i="1" dirty="0" smtClean="0"/>
                    <a:t> in </a:t>
                  </a:r>
                  <a:r>
                    <a:rPr lang="en-US" i="1" u="sng" dirty="0" smtClean="0"/>
                    <a:t>the same collection</a:t>
                  </a:r>
                  <a:r>
                    <a:rPr lang="en-US" i="1" dirty="0" smtClean="0"/>
                    <a:t>.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10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13" idx="0"/>
            </p:cNvCxnSpPr>
            <p:nvPr/>
          </p:nvCxnSpPr>
          <p:spPr>
            <a:xfrm flipV="1">
              <a:off x="2860592" y="5263978"/>
              <a:ext cx="50044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83898" y="5263978"/>
            <a:ext cx="2800864" cy="977280"/>
            <a:chOff x="4464908" y="5263978"/>
            <a:chExt cx="2800864" cy="977280"/>
          </a:xfrm>
        </p:grpSpPr>
        <p:sp>
          <p:nvSpPr>
            <p:cNvPr id="14" name="TextBox 13"/>
            <p:cNvSpPr txBox="1"/>
            <p:nvPr/>
          </p:nvSpPr>
          <p:spPr>
            <a:xfrm>
              <a:off x="4572000" y="5594927"/>
              <a:ext cx="2693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Model’s estimation of conditional distribution. </a:t>
              </a:r>
              <a:endParaRPr lang="en-US" i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464908" y="5263978"/>
              <a:ext cx="79907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0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2"/>
                <a:ext cx="8431427" cy="4525963"/>
              </a:xfrm>
            </p:spPr>
            <p:txBody>
              <a:bodyPr/>
              <a:lstStyle/>
              <a:p>
                <a:r>
                  <a:rPr lang="en-US" dirty="0" smtClean="0"/>
                  <a:t>When a feature is important, we require our preferred statistical model to accord with 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],∀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∈{1,2,…,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2"/>
                <a:ext cx="8431427" cy="4525963"/>
              </a:xfrm>
              <a:blipFill rotWithShape="0">
                <a:blip r:embed="rId2"/>
                <a:stretch>
                  <a:fillRect l="-1663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1078" y="3865931"/>
                <a:ext cx="6531468" cy="1399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78" y="3865931"/>
                <a:ext cx="6531468" cy="13991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988541" y="4088713"/>
            <a:ext cx="708483" cy="42744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819107" y="4141335"/>
            <a:ext cx="3023286" cy="1660573"/>
            <a:chOff x="4777917" y="4157811"/>
            <a:chExt cx="3023286" cy="1660573"/>
          </a:xfrm>
        </p:grpSpPr>
        <p:grpSp>
          <p:nvGrpSpPr>
            <p:cNvPr id="14" name="Group 13"/>
            <p:cNvGrpSpPr/>
            <p:nvPr/>
          </p:nvGrpSpPr>
          <p:grpSpPr>
            <a:xfrm>
              <a:off x="4777917" y="4565481"/>
              <a:ext cx="3023286" cy="1252903"/>
              <a:chOff x="4703776" y="4126230"/>
              <a:chExt cx="3023286" cy="125290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703776" y="4732802"/>
                <a:ext cx="3023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We only need to specify this in our preferred model!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9" idx="0"/>
              </p:cNvCxnSpPr>
              <p:nvPr/>
            </p:nvCxnSpPr>
            <p:spPr>
              <a:xfrm flipH="1" flipV="1">
                <a:off x="6126480" y="4126230"/>
                <a:ext cx="88939" cy="60657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5781521" y="4157811"/>
              <a:ext cx="899160" cy="35834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16564" y="5189009"/>
            <a:ext cx="2885604" cy="1052249"/>
            <a:chOff x="6144097" y="4796917"/>
            <a:chExt cx="2885604" cy="1052249"/>
          </a:xfrm>
        </p:grpSpPr>
        <p:sp>
          <p:nvSpPr>
            <p:cNvPr id="17" name="TextBox 16"/>
            <p:cNvSpPr txBox="1"/>
            <p:nvPr/>
          </p:nvSpPr>
          <p:spPr>
            <a:xfrm>
              <a:off x="6152636" y="5479834"/>
              <a:ext cx="2877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Is Question </a:t>
              </a:r>
              <a:r>
                <a:rPr lang="en-US" i="1" dirty="0"/>
                <a:t>2 </a:t>
              </a:r>
              <a:r>
                <a:rPr lang="en-US" i="1" dirty="0" smtClean="0"/>
                <a:t>answered?</a:t>
              </a:r>
              <a:endParaRPr lang="en-US" i="1" dirty="0"/>
            </a:p>
          </p:txBody>
        </p:sp>
        <p:pic>
          <p:nvPicPr>
            <p:cNvPr id="1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819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Bayes risk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3003590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349790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858675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246467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32281" y="4948360"/>
            <a:ext cx="1295458" cy="763634"/>
            <a:chOff x="3045143" y="4842484"/>
            <a:chExt cx="1295458" cy="763634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3139770" y="5496052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0152" y="5429149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45449" y="5363947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36178" y="5282349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46118" y="5195459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8949" y="5076206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63944" y="4842484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1192" y="4967451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85927" y="5110318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0316" y="5272527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1650" y="5443849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5143" y="5528051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5067833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802128" y="5371625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282098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249573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564957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526553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510614" y="2378373"/>
            <a:ext cx="4017080" cy="916360"/>
            <a:chOff x="4154270" y="2344820"/>
            <a:chExt cx="4017080" cy="916360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154270" y="2710252"/>
              <a:ext cx="1025636" cy="55092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083913" y="3068963"/>
            <a:ext cx="268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We have learned multiple ways to estimate this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7940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visualize this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83" y="2174786"/>
            <a:ext cx="2152692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205" y="2174786"/>
            <a:ext cx="2168491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311" y="4353636"/>
            <a:ext cx="2169964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205" y="4313144"/>
            <a:ext cx="2196175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55365" y="3960284"/>
            <a:ext cx="194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No constraint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78858" y="3960284"/>
            <a:ext cx="230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 Under constrained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86594" y="6169582"/>
            <a:ext cx="221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 Feasible constraint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82832" y="6141944"/>
            <a:ext cx="221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(d) Over constrained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700492" y="3731741"/>
            <a:ext cx="5524773" cy="1716419"/>
            <a:chOff x="3700492" y="3731741"/>
            <a:chExt cx="5524773" cy="1716419"/>
          </a:xfrm>
        </p:grpSpPr>
        <p:sp>
          <p:nvSpPr>
            <p:cNvPr id="15" name="TextBox 14"/>
            <p:cNvSpPr txBox="1"/>
            <p:nvPr/>
          </p:nvSpPr>
          <p:spPr>
            <a:xfrm>
              <a:off x="7001050" y="4329616"/>
              <a:ext cx="22242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How to deal with these situations?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7001050" y="3731741"/>
              <a:ext cx="495382" cy="5814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49696" y="5000345"/>
              <a:ext cx="446736" cy="44781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1" idx="3"/>
            </p:cNvCxnSpPr>
            <p:nvPr/>
          </p:nvCxnSpPr>
          <p:spPr>
            <a:xfrm flipH="1" flipV="1">
              <a:off x="3700492" y="4144950"/>
              <a:ext cx="3305658" cy="5210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198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entropy principle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select a model from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of allowed probability distributions, choose the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with maximum entropy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06426" y="36732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26" y="3673291"/>
                <a:ext cx="3975512" cy="5304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827373" y="4226011"/>
            <a:ext cx="1192427" cy="762764"/>
            <a:chOff x="4827373" y="4226011"/>
            <a:chExt cx="1192427" cy="7627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305502" y="4711776"/>
                  <a:ext cx="7142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502" y="4711776"/>
                  <a:ext cx="71429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627" t="-2222" r="-1101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827373" y="4226011"/>
              <a:ext cx="478129" cy="62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66009" y="4594062"/>
            <a:ext cx="3605991" cy="1098131"/>
            <a:chOff x="661209" y="4571836"/>
            <a:chExt cx="3605991" cy="1098131"/>
          </a:xfrm>
        </p:grpSpPr>
        <p:pic>
          <p:nvPicPr>
            <p:cNvPr id="1026" name="Picture 2" descr="http://farm8.staticflickr.com/7097/7351445490_74a0f14219_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344" y="4571836"/>
              <a:ext cx="581591" cy="726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61209" y="5300635"/>
              <a:ext cx="3605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Both questions are answered!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7425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64596" y="2776447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Primal: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4595" y="3952692"/>
            <a:ext cx="6636252" cy="1488061"/>
            <a:chOff x="864595" y="3952692"/>
            <a:chExt cx="6636252" cy="1488061"/>
          </a:xfrm>
        </p:grpSpPr>
        <p:sp>
          <p:nvSpPr>
            <p:cNvPr id="16" name="TextBox 15"/>
            <p:cNvSpPr txBox="1"/>
            <p:nvPr/>
          </p:nvSpPr>
          <p:spPr>
            <a:xfrm>
              <a:off x="864595" y="3952692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Lagrangian</a:t>
              </a:r>
              <a:r>
                <a:rPr lang="en-US" sz="2400" dirty="0" smtClean="0"/>
                <a:t>: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5074508" y="3590642"/>
            <a:ext cx="4069492" cy="1022547"/>
            <a:chOff x="5074508" y="3590642"/>
            <a:chExt cx="4069492" cy="1022547"/>
          </a:xfrm>
        </p:grpSpPr>
        <p:sp>
          <p:nvSpPr>
            <p:cNvPr id="7" name="Rectangle 6"/>
            <p:cNvSpPr/>
            <p:nvPr/>
          </p:nvSpPr>
          <p:spPr>
            <a:xfrm>
              <a:off x="5721179" y="3590642"/>
              <a:ext cx="342282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 strategy for finding the local maxima and minima of a function subject to equality constraints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074508" y="4052307"/>
              <a:ext cx="646671" cy="5608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034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33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4596" y="2702710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Lagrangian</a:t>
            </a:r>
            <a:r>
              <a:rPr lang="en-US" sz="2400" dirty="0" smtClean="0"/>
              <a:t>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24000" y="3028062"/>
                <a:ext cx="5857694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28062"/>
                <a:ext cx="5857694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64596" y="3943968"/>
            <a:ext cx="6915044" cy="2260407"/>
            <a:chOff x="864596" y="3943968"/>
            <a:chExt cx="6915044" cy="2260407"/>
          </a:xfrm>
        </p:grpSpPr>
        <p:sp>
          <p:nvSpPr>
            <p:cNvPr id="18" name="TextBox 17"/>
            <p:cNvSpPr txBox="1"/>
            <p:nvPr/>
          </p:nvSpPr>
          <p:spPr>
            <a:xfrm>
              <a:off x="864596" y="3943968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Dual: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364359" y="5158832"/>
                  <a:ext cx="6415281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acc>
                              <m:accPr>
                                <m:chr m:val="̃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func>
                          </m:e>
                        </m:nary>
                        <m:acc>
                          <m:accPr>
                            <m:chr m:val="̃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359" y="5158832"/>
                  <a:ext cx="6415281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364359" y="4048891"/>
                  <a:ext cx="5624488" cy="11456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359" y="4048891"/>
                  <a:ext cx="5624488" cy="114563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826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34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29352" y="2617676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Dual: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29115" y="2993469"/>
                <a:ext cx="64152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nary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115" y="2993469"/>
                <a:ext cx="6415281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29352" y="3782362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67714" y="4020858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14" y="4020858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97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Primal: maximum entropy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Dual: logistic regression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9493" y="4442194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39841" y="4108448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41" y="4108448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42703" y="4903859"/>
            <a:ext cx="2677297" cy="1174295"/>
            <a:chOff x="4942703" y="4903859"/>
            <a:chExt cx="2677297" cy="1174295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5115697" y="4903859"/>
              <a:ext cx="387179" cy="8049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942703" y="5708822"/>
                  <a:ext cx="2677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dirty="0" smtClean="0"/>
                    <a:t> is determined by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703" y="5708822"/>
                  <a:ext cx="267729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295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close look at the dual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4401" y="2143783"/>
                <a:ext cx="64152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nary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01" y="2143783"/>
                <a:ext cx="6415281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04638" y="2932676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3000" y="3171172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00" y="3171172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6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close look at the dual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061254" y="5140871"/>
            <a:ext cx="4389530" cy="677313"/>
            <a:chOff x="4061254" y="5140871"/>
            <a:chExt cx="4389530" cy="677313"/>
          </a:xfrm>
        </p:grpSpPr>
        <p:sp>
          <p:nvSpPr>
            <p:cNvPr id="13" name="TextBox 12"/>
            <p:cNvSpPr txBox="1"/>
            <p:nvPr/>
          </p:nvSpPr>
          <p:spPr>
            <a:xfrm>
              <a:off x="5143292" y="5448852"/>
              <a:ext cx="330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Maximum likelihood estimator!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 flipV="1">
              <a:off x="4061254" y="5140871"/>
              <a:ext cx="1082038" cy="4926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690551" y="2413686"/>
            <a:ext cx="1452741" cy="1524000"/>
            <a:chOff x="3690551" y="2413686"/>
            <a:chExt cx="1452741" cy="1524000"/>
          </a:xfrm>
        </p:grpSpPr>
        <p:sp>
          <p:nvSpPr>
            <p:cNvPr id="7" name="Rectangle 6"/>
            <p:cNvSpPr/>
            <p:nvPr/>
          </p:nvSpPr>
          <p:spPr>
            <a:xfrm>
              <a:off x="3690551" y="2413686"/>
              <a:ext cx="1452741" cy="51074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16627" y="2924432"/>
              <a:ext cx="285646" cy="101325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37189" y="2297124"/>
            <a:ext cx="2240692" cy="1045543"/>
            <a:chOff x="6137189" y="2297124"/>
            <a:chExt cx="2240692" cy="1045543"/>
          </a:xfrm>
        </p:grpSpPr>
        <p:sp>
          <p:nvSpPr>
            <p:cNvPr id="14" name="Rectangle 13"/>
            <p:cNvSpPr/>
            <p:nvPr/>
          </p:nvSpPr>
          <p:spPr>
            <a:xfrm>
              <a:off x="6730313" y="2297124"/>
              <a:ext cx="1647568" cy="96376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6137189" y="3055263"/>
              <a:ext cx="593124" cy="287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904322" y="4222711"/>
            <a:ext cx="2298321" cy="398716"/>
            <a:chOff x="3904322" y="4222711"/>
            <a:chExt cx="2298321" cy="39871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904322" y="4222711"/>
              <a:ext cx="2298321" cy="693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459450" y="4229647"/>
              <a:ext cx="529447" cy="3917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00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maximum entropy model subject to the constraints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the parametric form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:r>
                  <a:rPr lang="en-US" dirty="0"/>
                  <a:t>the parameter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can </a:t>
                </a:r>
                <a:r>
                  <a:rPr lang="en-US" dirty="0"/>
                  <a:t>be determined by maximizing </a:t>
                </a:r>
                <a:r>
                  <a:rPr lang="en-US" dirty="0" smtClean="0"/>
                  <a:t>the likelihood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over a training set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2" descr="http://farm8.staticflickr.com/7097/7351445490_74a0f14219_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21" y="4228498"/>
            <a:ext cx="786364" cy="9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46541" y="6007220"/>
            <a:ext cx="205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294237" y="4978021"/>
            <a:ext cx="2305753" cy="1033777"/>
            <a:chOff x="2294237" y="4978021"/>
            <a:chExt cx="2305753" cy="1033777"/>
          </a:xfrm>
        </p:grpSpPr>
        <p:sp>
          <p:nvSpPr>
            <p:cNvPr id="10" name="TextBox 9"/>
            <p:cNvSpPr txBox="1"/>
            <p:nvPr/>
          </p:nvSpPr>
          <p:spPr>
            <a:xfrm>
              <a:off x="2294237" y="4978021"/>
              <a:ext cx="2170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Features follow Gaussian distribution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 rot="18824064">
              <a:off x="4209820" y="5621628"/>
              <a:ext cx="345989" cy="4343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27385" y="4975911"/>
            <a:ext cx="2300174" cy="1065920"/>
            <a:chOff x="5027385" y="4975911"/>
            <a:chExt cx="2300174" cy="1065920"/>
          </a:xfrm>
        </p:grpSpPr>
        <p:sp>
          <p:nvSpPr>
            <p:cNvPr id="11" name="TextBox 10"/>
            <p:cNvSpPr txBox="1"/>
            <p:nvPr/>
          </p:nvSpPr>
          <p:spPr>
            <a:xfrm>
              <a:off x="5156888" y="4975911"/>
              <a:ext cx="2170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Maximum entropy model</a:t>
              </a:r>
              <a:endParaRPr lang="en-US" dirty="0"/>
            </a:p>
          </p:txBody>
        </p:sp>
        <p:sp>
          <p:nvSpPr>
            <p:cNvPr id="14" name="Down Arrow 13"/>
            <p:cNvSpPr/>
            <p:nvPr/>
          </p:nvSpPr>
          <p:spPr>
            <a:xfrm rot="2657373">
              <a:off x="5027385" y="5607480"/>
              <a:ext cx="345989" cy="4343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Left-Right Arrow 14"/>
          <p:cNvSpPr/>
          <p:nvPr/>
        </p:nvSpPr>
        <p:spPr>
          <a:xfrm>
            <a:off x="4456006" y="5130063"/>
            <a:ext cx="584886" cy="330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846541" y="4138807"/>
            <a:ext cx="4104259" cy="991256"/>
            <a:chOff x="3846541" y="4138807"/>
            <a:chExt cx="4104259" cy="991256"/>
          </a:xfrm>
        </p:grpSpPr>
        <p:sp>
          <p:nvSpPr>
            <p:cNvPr id="16" name="Rectangle 15"/>
            <p:cNvSpPr/>
            <p:nvPr/>
          </p:nvSpPr>
          <p:spPr>
            <a:xfrm>
              <a:off x="3846541" y="4138807"/>
              <a:ext cx="41042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With a </a:t>
              </a:r>
              <a:r>
                <a:rPr lang="en-US" i="1" dirty="0" smtClean="0">
                  <a:solidFill>
                    <a:srgbClr val="FF0000"/>
                  </a:solidFill>
                </a:rPr>
                <a:t>Gaussian distribution</a:t>
              </a:r>
              <a:r>
                <a:rPr lang="en-US" i="1" dirty="0">
                  <a:solidFill>
                    <a:srgbClr val="FF0000"/>
                  </a:solidFill>
                </a:rPr>
                <a:t>, differential entropy is maximized for a </a:t>
              </a:r>
              <a:r>
                <a:rPr lang="en-US" i="1" u="sng" dirty="0">
                  <a:solidFill>
                    <a:srgbClr val="FF0000"/>
                  </a:solidFill>
                </a:rPr>
                <a:t>given variance</a:t>
              </a:r>
              <a:r>
                <a:rPr lang="en-US" i="1" dirty="0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4748449" y="4727769"/>
              <a:ext cx="176447" cy="4022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91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Take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30410" y="3603401"/>
                <a:ext cx="6907427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10" y="3603401"/>
                <a:ext cx="6907427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00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Instance-based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nearest neighbors</a:t>
            </a:r>
          </a:p>
          <a:p>
            <a:pPr lvl="1"/>
            <a:r>
              <a:rPr lang="en-US" dirty="0"/>
              <a:t>Approximate Bayes decision rule in a subset of data around the testing point</a:t>
            </a:r>
          </a:p>
          <a:p>
            <a:pPr lvl="1"/>
            <a:endParaRPr lang="en-US" dirty="0"/>
          </a:p>
        </p:txBody>
      </p:sp>
      <p:pic>
        <p:nvPicPr>
          <p:cNvPr id="4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28" y="3547009"/>
            <a:ext cx="3586595" cy="236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86943" y="3006811"/>
                <a:ext cx="3531736" cy="941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43" y="3006811"/>
                <a:ext cx="3531736" cy="9412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95179" y="4013998"/>
                <a:ext cx="38499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179" y="4013998"/>
                <a:ext cx="38499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0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Take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4567882" y="4774777"/>
            <a:ext cx="3933569" cy="1079656"/>
            <a:chOff x="4567882" y="4774777"/>
            <a:chExt cx="3933569" cy="1079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Good news: neat format, concave function for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41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4740877" y="5485101"/>
              <a:ext cx="376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Bad news: no close form solution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4567882" y="4921400"/>
              <a:ext cx="172995" cy="764505"/>
            </a:xfrm>
            <a:prstGeom prst="leftBrac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81200" y="5485101"/>
            <a:ext cx="2586682" cy="941661"/>
            <a:chOff x="1981200" y="5485101"/>
            <a:chExt cx="2586682" cy="94166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31308" y="5485101"/>
              <a:ext cx="206769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981200" y="5485101"/>
              <a:ext cx="2586682" cy="941661"/>
              <a:chOff x="1981200" y="5485101"/>
              <a:chExt cx="2586682" cy="94166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981200" y="5780431"/>
                <a:ext cx="25866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Can be easily generalized to multi-class case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>
                <a:stCxn id="13" idx="0"/>
              </p:cNvCxnSpPr>
              <p:nvPr/>
            </p:nvCxnSpPr>
            <p:spPr>
              <a:xfrm flipV="1">
                <a:off x="3274541" y="5485101"/>
                <a:ext cx="0" cy="29533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3685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le:Gradient ascent (surface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22" y="2936078"/>
            <a:ext cx="4390768" cy="360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Gradient-based 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Gradient descent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68844" y="3533094"/>
            <a:ext cx="1935892" cy="1204401"/>
            <a:chOff x="2042984" y="3468130"/>
            <a:chExt cx="1935892" cy="1204401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3010930" y="3468130"/>
              <a:ext cx="630194" cy="5580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42984" y="4026200"/>
              <a:ext cx="1935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Step-size, affects convergence</a:t>
              </a:r>
              <a:endParaRPr lang="en-US" dirty="0"/>
            </a:p>
          </p:txBody>
        </p:sp>
      </p:grpSp>
      <p:pic>
        <p:nvPicPr>
          <p:cNvPr id="2052" name="Picture 4" descr="File:Gradient ascent (contour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52" y="3094005"/>
            <a:ext cx="3278659" cy="326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6490386" y="2183027"/>
            <a:ext cx="2259227" cy="910978"/>
            <a:chOff x="6490386" y="2183027"/>
            <a:chExt cx="2259227" cy="910978"/>
          </a:xfrm>
        </p:grpSpPr>
        <p:sp>
          <p:nvSpPr>
            <p:cNvPr id="8" name="TextBox 7"/>
            <p:cNvSpPr txBox="1"/>
            <p:nvPr/>
          </p:nvSpPr>
          <p:spPr>
            <a:xfrm>
              <a:off x="6490386" y="2183027"/>
              <a:ext cx="225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Iterative updating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2"/>
            </p:cNvCxnSpPr>
            <p:nvPr/>
          </p:nvCxnSpPr>
          <p:spPr>
            <a:xfrm flipH="1">
              <a:off x="7232822" y="2552359"/>
              <a:ext cx="387178" cy="5416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10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holehouse.org/mlclass/17_Large_Scale_Machine_Learning_files/Image%20%5b16%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772" y="3888666"/>
            <a:ext cx="3474304" cy="276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Stochastic gradient descent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while not converge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randomly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86404" y="4964946"/>
            <a:ext cx="2984234" cy="1015152"/>
            <a:chOff x="1103870" y="3270160"/>
            <a:chExt cx="2984234" cy="1015152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2595987" y="3270160"/>
              <a:ext cx="191774" cy="6458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03870" y="3915980"/>
              <a:ext cx="298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Gradually shrink the step-size 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98732" y="3999332"/>
                <a:ext cx="390805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32" y="3999332"/>
                <a:ext cx="3908057" cy="4866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18867" y="3140639"/>
                <a:ext cx="6071983" cy="871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67" y="3140639"/>
                <a:ext cx="6071983" cy="8718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298732" y="4529223"/>
                <a:ext cx="2076786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32" y="4529223"/>
                <a:ext cx="2076786" cy="4866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49643" y="2496062"/>
            <a:ext cx="0" cy="2355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4881" y="2496062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5498" y="4851135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Batch gradient descent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while not converge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Compute gradient w.r.t. all training instances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457200" lvl="1" indent="0">
                  <a:buNone/>
                </a:pPr>
                <a:r>
                  <a:rPr lang="en-US" dirty="0" smtClean="0"/>
                  <a:t>	Compute step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355312" y="4381179"/>
                <a:ext cx="390805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312" y="4381179"/>
                <a:ext cx="3908057" cy="4866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524000" y="3055643"/>
                <a:ext cx="6129435" cy="871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55643"/>
                <a:ext cx="6129435" cy="8718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49643" y="2496062"/>
            <a:ext cx="0" cy="2355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4881" y="2496062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5498" y="4851135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821684" y="4126879"/>
            <a:ext cx="3354336" cy="646331"/>
            <a:chOff x="682766" y="3608146"/>
            <a:chExt cx="3354336" cy="646331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682766" y="3608146"/>
              <a:ext cx="790232" cy="324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472998" y="3608146"/>
              <a:ext cx="2564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Line search is required to ensure sufficient decent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49378" y="4773210"/>
            <a:ext cx="1968843" cy="794382"/>
            <a:chOff x="2743200" y="4773210"/>
            <a:chExt cx="1968843" cy="794382"/>
          </a:xfrm>
        </p:grpSpPr>
        <p:sp>
          <p:nvSpPr>
            <p:cNvPr id="16" name="TextBox 15"/>
            <p:cNvSpPr txBox="1"/>
            <p:nvPr/>
          </p:nvSpPr>
          <p:spPr>
            <a:xfrm>
              <a:off x="2743200" y="5198260"/>
              <a:ext cx="1968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 order method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6" idx="0"/>
            </p:cNvCxnSpPr>
            <p:nvPr/>
          </p:nvCxnSpPr>
          <p:spPr>
            <a:xfrm flipV="1">
              <a:off x="3727622" y="4773210"/>
              <a:ext cx="317156" cy="4250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996154" y="5038137"/>
            <a:ext cx="3812153" cy="1203122"/>
            <a:chOff x="4996154" y="5038137"/>
            <a:chExt cx="3812153" cy="1203122"/>
          </a:xfrm>
        </p:grpSpPr>
        <p:pic>
          <p:nvPicPr>
            <p:cNvPr id="2050" name="Picture 2" descr="https://encrypted-tbn1.gstatic.com/images?q=tbn:ANd9GcQtFSht8JzeS1QcUvRqwpkw3eT7Dt4wJhogehphQM46XBiRZtW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6154" y="5038137"/>
              <a:ext cx="399425" cy="533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212491" y="5317929"/>
              <a:ext cx="35958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Second order methods, e.g., quasi-Newton method and conjugate gradient, provide faster convergence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49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over-fitting</a:t>
            </a:r>
          </a:p>
          <a:p>
            <a:pPr lvl="1"/>
            <a:r>
              <a:rPr lang="en-US" dirty="0"/>
              <a:t>We may not have enough samples to </a:t>
            </a:r>
            <a:r>
              <a:rPr lang="en-US" dirty="0" smtClean="0"/>
              <a:t>well estimate model parameters </a:t>
            </a:r>
            <a:r>
              <a:rPr lang="en-US" dirty="0"/>
              <a:t>for logistic </a:t>
            </a:r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Regularization</a:t>
            </a:r>
          </a:p>
          <a:p>
            <a:pPr lvl="2"/>
            <a:r>
              <a:rPr lang="en-US" dirty="0" smtClean="0"/>
              <a:t>Impose additional constraints over the model parameters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sparsity</a:t>
            </a:r>
            <a:r>
              <a:rPr lang="en-US" dirty="0" smtClean="0"/>
              <a:t> constraint – enforce the model to have more zeros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4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regularization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L2 regularized logistic regression</a:t>
                </a:r>
              </a:p>
              <a:p>
                <a:pPr lvl="1"/>
                <a:r>
                  <a:rPr lang="en-US" dirty="0" smtClean="0"/>
                  <a:t>Assume the model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is drawn from Gaussian: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510848" y="3863183"/>
            <a:ext cx="1052443" cy="1161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19800" y="5025081"/>
            <a:ext cx="1869989" cy="850997"/>
            <a:chOff x="6019800" y="5025081"/>
            <a:chExt cx="1869989" cy="85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 smtClean="0">
                      <a:solidFill>
                        <a:srgbClr val="FF0000"/>
                      </a:solidFill>
                    </a:rPr>
                    <a:t>L2-norm of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sz="24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229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6872417" y="5025081"/>
              <a:ext cx="483973" cy="389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02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</a:t>
            </a:r>
            <a:r>
              <a:rPr lang="en-US" dirty="0" smtClean="0"/>
              <a:t>discriminative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joint distribution</a:t>
                </a:r>
              </a:p>
              <a:p>
                <a:pPr lvl="1"/>
                <a:r>
                  <a:rPr lang="en-US" dirty="0" smtClean="0"/>
                  <a:t>Full probabilistic specification for all the random variables</a:t>
                </a:r>
              </a:p>
              <a:p>
                <a:r>
                  <a:rPr lang="en-US" dirty="0" smtClean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Flexible, can be used in unsupervised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conditional distribution</a:t>
                </a:r>
              </a:p>
              <a:p>
                <a:pPr lvl="1"/>
                <a:r>
                  <a:rPr lang="en-US" dirty="0" smtClean="0"/>
                  <a:t>Only explain the target variable</a:t>
                </a:r>
              </a:p>
              <a:p>
                <a:r>
                  <a:rPr lang="en-US" dirty="0" smtClean="0"/>
                  <a:t>Arbitrary </a:t>
                </a:r>
                <a:r>
                  <a:rPr lang="en-US" dirty="0"/>
                  <a:t>features can be incorporated for </a:t>
                </a:r>
                <a:r>
                  <a:rPr lang="en-US" dirty="0" smtClean="0"/>
                  <a:t>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Need labeled data, only suitable for (semi-) 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V.S</a:t>
            </a:r>
            <a:r>
              <a:rPr lang="en-US" dirty="0"/>
              <a:t>. </a:t>
            </a:r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Naive Bayes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Conditional independence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Distribution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Model estimation</a:t>
                </a:r>
              </a:p>
              <a:p>
                <a:pPr lvl="1"/>
                <a:r>
                  <a:rPr lang="en-US" dirty="0" smtClean="0"/>
                  <a:t>Closed form MLE</a:t>
                </a:r>
              </a:p>
              <a:p>
                <a:r>
                  <a:rPr lang="en-US" dirty="0" smtClean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  <a:blipFill rotWithShape="0">
                <a:blip r:embed="rId2"/>
                <a:stretch>
                  <a:fillRect l="-1601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 independence assumption</a:t>
                </a:r>
              </a:p>
              <a:p>
                <a:r>
                  <a:rPr lang="en-US" dirty="0" smtClean="0"/>
                  <a:t>Functional form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Model estimation</a:t>
                </a:r>
              </a:p>
              <a:p>
                <a:pPr lvl="1"/>
                <a:r>
                  <a:rPr lang="en-US" dirty="0" smtClean="0"/>
                  <a:t>Gradient-based MLE</a:t>
                </a:r>
              </a:p>
              <a:p>
                <a:r>
                  <a:rPr lang="en-US" dirty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  <a:blipFill rotWithShape="0">
                <a:blip r:embed="rId3"/>
                <a:stretch>
                  <a:fillRect l="-1983" t="-2160" r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301314" y="5898292"/>
            <a:ext cx="3041821" cy="527632"/>
            <a:chOff x="3301314" y="5898292"/>
            <a:chExt cx="3041821" cy="527632"/>
          </a:xfrm>
        </p:grpSpPr>
        <p:sp>
          <p:nvSpPr>
            <p:cNvPr id="10" name="TextBox 9"/>
            <p:cNvSpPr txBox="1"/>
            <p:nvPr/>
          </p:nvSpPr>
          <p:spPr>
            <a:xfrm>
              <a:off x="3301314" y="6056592"/>
              <a:ext cx="248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Need more training 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 flipV="1">
              <a:off x="5782962" y="5898292"/>
              <a:ext cx="560173" cy="3429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01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V.S</a:t>
            </a:r>
            <a:r>
              <a:rPr lang="en-US" dirty="0"/>
              <a:t>. </a:t>
            </a:r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49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8" y="1343498"/>
            <a:ext cx="8719620" cy="22517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" y="3587030"/>
            <a:ext cx="8741664" cy="223567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42768" y="5833469"/>
            <a:ext cx="676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"On discriminative vs. generative classifiers: A comparison of logistic regression and naive </a:t>
            </a:r>
            <a:r>
              <a:rPr lang="en-US" i="1" dirty="0" err="1"/>
              <a:t>bayes</a:t>
            </a:r>
            <a:r>
              <a:rPr lang="en-US" i="1" dirty="0" smtClean="0"/>
              <a:t>.“ – Ng, Jordan NIPS 2002, UCI Data set</a:t>
            </a:r>
            <a:endParaRPr lang="en-US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4684505" y="3792110"/>
            <a:ext cx="892382" cy="650574"/>
            <a:chOff x="4684505" y="3792110"/>
            <a:chExt cx="892382" cy="650574"/>
          </a:xfrm>
        </p:grpSpPr>
        <p:sp>
          <p:nvSpPr>
            <p:cNvPr id="20" name="TextBox 19"/>
            <p:cNvSpPr txBox="1"/>
            <p:nvPr/>
          </p:nvSpPr>
          <p:spPr>
            <a:xfrm>
              <a:off x="4692744" y="3792110"/>
              <a:ext cx="55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LR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84505" y="4073352"/>
              <a:ext cx="55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NB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119687" y="3976776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111449" y="4258018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2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Instance-based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 nearest neighbors</a:t>
                </a:r>
              </a:p>
              <a:p>
                <a:pPr lvl="1"/>
                <a:r>
                  <a:rPr lang="en-US" dirty="0"/>
                  <a:t>Approximate Bayes decision rule in a subset of data around the testing </a:t>
                </a:r>
                <a:r>
                  <a:rPr lang="en-US" dirty="0" smtClean="0"/>
                  <a:t>point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the volume of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dimensional ball around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containing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66372" y="4422224"/>
                <a:ext cx="1847236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372" y="4422224"/>
                <a:ext cx="1847236" cy="5712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54359" y="4434640"/>
                <a:ext cx="14914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359" y="4434640"/>
                <a:ext cx="1491499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37371" y="5278802"/>
            <a:ext cx="315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Bayes rule: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92667" y="5353769"/>
                <a:ext cx="2947410" cy="981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𝑁𝑉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667" y="5353769"/>
                <a:ext cx="2947410" cy="9818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267691" y="4451015"/>
            <a:ext cx="2748213" cy="542456"/>
            <a:chOff x="1288473" y="4284759"/>
            <a:chExt cx="2748213" cy="542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2497952" y="4400317"/>
              <a:ext cx="60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=&gt;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95282" y="4941282"/>
            <a:ext cx="2925532" cy="369332"/>
            <a:chOff x="3831431" y="4829581"/>
            <a:chExt cx="2925532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3972329" y="4829581"/>
              <a:ext cx="2784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</a:t>
              </a:r>
              <a:endParaRPr lang="en-US" i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3831431" y="4842878"/>
              <a:ext cx="205255" cy="198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4171" y="5009135"/>
            <a:ext cx="2921392" cy="885309"/>
            <a:chOff x="5954953" y="4842879"/>
            <a:chExt cx="2921392" cy="885309"/>
          </a:xfrm>
        </p:grpSpPr>
        <p:sp>
          <p:nvSpPr>
            <p:cNvPr id="20" name="TextBox 19"/>
            <p:cNvSpPr txBox="1"/>
            <p:nvPr/>
          </p:nvSpPr>
          <p:spPr>
            <a:xfrm>
              <a:off x="6363655" y="5081857"/>
              <a:ext cx="2512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 in class 1</a:t>
              </a:r>
              <a:endParaRPr lang="en-US" i="1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5954953" y="4842879"/>
              <a:ext cx="408702" cy="562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867146" y="5958606"/>
            <a:ext cx="2688052" cy="787729"/>
            <a:chOff x="5887928" y="5792350"/>
            <a:chExt cx="2688052" cy="787729"/>
          </a:xfrm>
        </p:grpSpPr>
        <p:sp>
          <p:nvSpPr>
            <p:cNvPr id="23" name="TextBox 22"/>
            <p:cNvSpPr txBox="1"/>
            <p:nvPr/>
          </p:nvSpPr>
          <p:spPr>
            <a:xfrm>
              <a:off x="6145818" y="5933748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Counting the nearest neighbors from class1</a:t>
              </a:r>
              <a:endParaRPr lang="en-US" i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5887928" y="5792350"/>
              <a:ext cx="286791" cy="366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71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Two different derivations of logistic regression</a:t>
                </a:r>
              </a:p>
              <a:p>
                <a:pPr lvl="1"/>
                <a:r>
                  <a:rPr lang="en-US" dirty="0" smtClean="0"/>
                  <a:t>Functional form from Naïve Bayes assumptions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follows equal variance Gaussian</a:t>
                </a:r>
              </a:p>
              <a:p>
                <a:pPr lvl="2"/>
                <a:r>
                  <a:rPr lang="en-US" dirty="0" smtClean="0"/>
                  <a:t>Sigmoid function</a:t>
                </a:r>
              </a:p>
              <a:p>
                <a:pPr lvl="1"/>
                <a:r>
                  <a:rPr lang="en-US" dirty="0" smtClean="0"/>
                  <a:t>Maximum entropy principle</a:t>
                </a:r>
              </a:p>
              <a:p>
                <a:pPr lvl="2"/>
                <a:r>
                  <a:rPr lang="en-US" dirty="0" smtClean="0"/>
                  <a:t>Primal/dual optimization</a:t>
                </a:r>
              </a:p>
              <a:p>
                <a:pPr lvl="1"/>
                <a:r>
                  <a:rPr lang="en-US" dirty="0" smtClean="0"/>
                  <a:t>Generalization to multi-class</a:t>
                </a:r>
              </a:p>
              <a:p>
                <a:r>
                  <a:rPr lang="en-US" dirty="0" smtClean="0"/>
                  <a:t> Parameter estimation</a:t>
                </a:r>
              </a:p>
              <a:p>
                <a:pPr lvl="1"/>
                <a:r>
                  <a:rPr lang="en-US" dirty="0" smtClean="0"/>
                  <a:t>Gradient-based optimization</a:t>
                </a:r>
              </a:p>
              <a:p>
                <a:pPr lvl="1"/>
                <a:r>
                  <a:rPr lang="en-US" dirty="0" smtClean="0"/>
                  <a:t>Regularization</a:t>
                </a:r>
              </a:p>
              <a:p>
                <a:r>
                  <a:rPr lang="en-US" dirty="0" smtClean="0"/>
                  <a:t>Comparison with Naïve Bayes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3504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and Language Processing</a:t>
            </a:r>
          </a:p>
          <a:p>
            <a:pPr lvl="1"/>
            <a:r>
              <a:rPr lang="da-DK" dirty="0"/>
              <a:t>Chapter 6: Hidden Markov and Maximum Entropy </a:t>
            </a:r>
            <a:r>
              <a:rPr lang="da-DK" dirty="0" smtClean="0"/>
              <a:t>Models</a:t>
            </a:r>
          </a:p>
          <a:p>
            <a:pPr lvl="2"/>
            <a:r>
              <a:rPr lang="da-DK" dirty="0" smtClean="0"/>
              <a:t>6.6 Maximum entropy models: background</a:t>
            </a:r>
          </a:p>
          <a:p>
            <a:pPr lvl="2"/>
            <a:r>
              <a:rPr lang="da-DK" smtClean="0"/>
              <a:t>6.7 Maximum entropy modeling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Naïve Bayes classifier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98775" y="2735899"/>
                <a:ext cx="3752181" cy="464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5" y="2735899"/>
                <a:ext cx="3752181" cy="4648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98775" y="3200770"/>
                <a:ext cx="4536370" cy="1228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5" y="3200770"/>
                <a:ext cx="4536370" cy="12286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808518" y="2735899"/>
            <a:ext cx="202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By Bayes rule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4969" y="4246366"/>
            <a:ext cx="253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</a:rPr>
              <a:t>By independence assumption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28472" y="4659627"/>
            <a:ext cx="2980046" cy="1543030"/>
            <a:chOff x="2530706" y="4340570"/>
            <a:chExt cx="3708248" cy="1920082"/>
          </a:xfrm>
        </p:grpSpPr>
        <p:sp>
          <p:nvSpPr>
            <p:cNvPr id="12" name="Oval 11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  <p:cxnSp>
          <p:nvCxnSpPr>
            <p:cNvPr id="14" name="Straight Arrow Connector 13"/>
            <p:cNvCxnSpPr>
              <a:stCxn id="13" idx="0"/>
              <a:endCxn id="12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4" idx="0"/>
              <a:endCxn id="12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0064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3</a:t>
                </a:r>
                <a:endParaRPr lang="en-US" sz="1600" baseline="-250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3943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v</a:t>
                </a:r>
                <a:endParaRPr lang="en-US" sz="1600" baseline="-25000" dirty="0"/>
              </a:p>
            </p:txBody>
          </p:sp>
        </p:grpSp>
        <p:cxnSp>
          <p:nvCxnSpPr>
            <p:cNvPr id="18" name="Straight Arrow Connector 17"/>
            <p:cNvCxnSpPr>
              <a:stCxn id="22" idx="0"/>
              <a:endCxn id="12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cxnSp>
          <p:nvCxnSpPr>
            <p:cNvPr id="20" name="Straight Arrow Connector 19"/>
            <p:cNvCxnSpPr>
              <a:stCxn id="19" idx="0"/>
              <a:endCxn id="12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223192" y="5678833"/>
              <a:ext cx="494270" cy="3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22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Maximial</a:t>
                </a:r>
                <a:r>
                  <a:rPr lang="en-US" sz="3200" dirty="0"/>
                  <a:t> likelihood estimator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50109" y="4491241"/>
          <a:ext cx="852615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73"/>
                <a:gridCol w="506669"/>
                <a:gridCol w="1162848"/>
                <a:gridCol w="817766"/>
                <a:gridCol w="772815"/>
                <a:gridCol w="734402"/>
                <a:gridCol w="348397"/>
                <a:gridCol w="729718"/>
                <a:gridCol w="374954"/>
                <a:gridCol w="620315"/>
                <a:gridCol w="705291"/>
                <a:gridCol w="956726"/>
                <a:gridCol w="351885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70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Discriminative </a:t>
            </a:r>
            <a:r>
              <a:rPr lang="en-US" dirty="0" err="1" smtClean="0"/>
              <a:t>v.s</a:t>
            </a:r>
            <a:r>
              <a:rPr lang="en-US" dirty="0" smtClean="0"/>
              <a:t>. generative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0351"/>
            <a:ext cx="3865419" cy="3261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3" y="1809442"/>
            <a:ext cx="3674545" cy="31455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36" y="1954501"/>
            <a:ext cx="404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All instances</a:t>
            </a:r>
            <a:r>
              <a:rPr lang="en-US" sz="2400" dirty="0" smtClean="0"/>
              <a:t> are considered for probability density estimation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2255" y="5032430"/>
            <a:ext cx="3674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attention will be put onto the </a:t>
            </a:r>
            <a:r>
              <a:rPr lang="en-US" sz="2400" u="sng" dirty="0" smtClean="0"/>
              <a:t>boundary points</a:t>
            </a:r>
            <a:endParaRPr lang="en-US" sz="2400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7104716" y="1658314"/>
            <a:ext cx="1769410" cy="1246909"/>
            <a:chOff x="7104716" y="1658314"/>
            <a:chExt cx="1769410" cy="1246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40" r="-7767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 rot="7223349">
              <a:off x="7042738" y="1720292"/>
              <a:ext cx="1246909" cy="1122953"/>
            </a:xfrm>
            <a:prstGeom prst="arc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129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Parametric form of decision boundary in Naïve Bayes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binary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2375" y="2646687"/>
                <a:ext cx="6869188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375" y="2646687"/>
                <a:ext cx="6869188" cy="11890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88853" y="3862307"/>
                <a:ext cx="17620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3862307"/>
                <a:ext cx="176202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84" t="-5000" r="-1487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43914" y="4160108"/>
            <a:ext cx="2695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57961" y="4619483"/>
                <a:ext cx="566270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61" y="4619483"/>
                <a:ext cx="5662704" cy="6223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732" t="-4348" r="-28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2937442" y="3862307"/>
            <a:ext cx="4405746" cy="652532"/>
            <a:chOff x="3044536" y="3651064"/>
            <a:chExt cx="4405746" cy="652532"/>
          </a:xfrm>
        </p:grpSpPr>
        <p:sp>
          <p:nvSpPr>
            <p:cNvPr id="8" name="Rectangle 7"/>
            <p:cNvSpPr/>
            <p:nvPr/>
          </p:nvSpPr>
          <p:spPr>
            <a:xfrm>
              <a:off x="3044536" y="3651064"/>
              <a:ext cx="895364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031673" y="3903486"/>
              <a:ext cx="3418609" cy="400110"/>
              <a:chOff x="4031673" y="3903486"/>
              <a:chExt cx="3418609" cy="4001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72000" y="3903486"/>
                <a:ext cx="28782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0000"/>
                    </a:solidFill>
                  </a:rPr>
                  <a:t>Linear regression?</a:t>
                </a:r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11" idx="1"/>
              </p:cNvCxnSpPr>
              <p:nvPr/>
            </p:nvCxnSpPr>
            <p:spPr>
              <a:xfrm flipH="1" flipV="1">
                <a:off x="4031673" y="4020396"/>
                <a:ext cx="540327" cy="831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05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761</TotalTime>
  <Words>1969</Words>
  <Application>Microsoft Office PowerPoint</Application>
  <PresentationFormat>On-screen Show (4:3)</PresentationFormat>
  <Paragraphs>659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Cambria Math</vt:lpstr>
      <vt:lpstr>Wingdings</vt:lpstr>
      <vt:lpstr>simple slides template</vt:lpstr>
      <vt:lpstr>Logistic Regression</vt:lpstr>
      <vt:lpstr>Today’s lecture</vt:lpstr>
      <vt:lpstr>Review: Bayes risk minimization</vt:lpstr>
      <vt:lpstr>Instance-based solution</vt:lpstr>
      <vt:lpstr>Instance-based solution</vt:lpstr>
      <vt:lpstr>Generative solution</vt:lpstr>
      <vt:lpstr>Estimating parameters</vt:lpstr>
      <vt:lpstr>Discriminative v.s. generative models</vt:lpstr>
      <vt:lpstr>Parametric form of decision boundary in Naïve Bayes</vt:lpstr>
      <vt:lpstr>Regression for classification?</vt:lpstr>
      <vt:lpstr>Regression for classification?</vt:lpstr>
      <vt:lpstr>Regression for classification?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A different perspective </vt:lpstr>
      <vt:lpstr>Occam's razor</vt:lpstr>
      <vt:lpstr>A different perspective </vt:lpstr>
      <vt:lpstr>A different perspective </vt:lpstr>
      <vt:lpstr>A different perspective </vt:lpstr>
      <vt:lpstr>Maximum entropy modeling</vt:lpstr>
      <vt:lpstr>Represent the constraints</vt:lpstr>
      <vt:lpstr>Represent the constraints</vt:lpstr>
      <vt:lpstr>Represent the constraints</vt:lpstr>
      <vt:lpstr>Represent the constraints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Parameter estimation</vt:lpstr>
      <vt:lpstr>Parameter estimation</vt:lpstr>
      <vt:lpstr>Parameter estimation</vt:lpstr>
      <vt:lpstr>Gradient-based optimization</vt:lpstr>
      <vt:lpstr>Parameter estimation</vt:lpstr>
      <vt:lpstr>Parameter estimation</vt:lpstr>
      <vt:lpstr>Model regularization</vt:lpstr>
      <vt:lpstr>Model regularization</vt:lpstr>
      <vt:lpstr>Generative V.S. discriminative models</vt:lpstr>
      <vt:lpstr>Naïve Bayes V.S. Logistic regression</vt:lpstr>
      <vt:lpstr>Naïve Bayes V.S. Logistic regression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hongning wang</dc:creator>
  <cp:lastModifiedBy>hongning wang</cp:lastModifiedBy>
  <cp:revision>65</cp:revision>
  <dcterms:created xsi:type="dcterms:W3CDTF">2015-03-30T20:18:39Z</dcterms:created>
  <dcterms:modified xsi:type="dcterms:W3CDTF">2015-04-08T16:18:02Z</dcterms:modified>
</cp:coreProperties>
</file>