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3" r:id="rId12"/>
    <p:sldId id="304" r:id="rId13"/>
    <p:sldId id="305" r:id="rId14"/>
    <p:sldId id="266" r:id="rId15"/>
    <p:sldId id="267" r:id="rId16"/>
    <p:sldId id="268" r:id="rId17"/>
    <p:sldId id="269" r:id="rId18"/>
    <p:sldId id="270" r:id="rId19"/>
    <p:sldId id="300" r:id="rId20"/>
    <p:sldId id="271" r:id="rId21"/>
    <p:sldId id="272" r:id="rId22"/>
    <p:sldId id="301" r:id="rId23"/>
    <p:sldId id="273" r:id="rId24"/>
    <p:sldId id="274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308" r:id="rId34"/>
    <p:sldId id="309" r:id="rId35"/>
    <p:sldId id="310" r:id="rId36"/>
    <p:sldId id="287" r:id="rId37"/>
    <p:sldId id="299" r:id="rId38"/>
    <p:sldId id="288" r:id="rId39"/>
    <p:sldId id="289" r:id="rId40"/>
    <p:sldId id="290" r:id="rId41"/>
    <p:sldId id="291" r:id="rId42"/>
    <p:sldId id="293" r:id="rId43"/>
    <p:sldId id="292" r:id="rId44"/>
    <p:sldId id="294" r:id="rId45"/>
    <p:sldId id="295" r:id="rId46"/>
    <p:sldId id="296" r:id="rId47"/>
    <p:sldId id="297" r:id="rId48"/>
    <p:sldId id="298" r:id="rId49"/>
    <p:sldId id="306" r:id="rId50"/>
    <p:sldId id="307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51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A8D27-193F-43CF-B6BE-69BE9EBEEE8C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4ADC2-5D17-4CBF-B7F1-3DBB5A83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9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4ADC2-5D17-4CBF-B7F1-3DBB5A8305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5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2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3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7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8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5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2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3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8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9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2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1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g.upenn.edu/courses/Fall_2003/ling001/penn_treebank_po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Part-of-Speech </a:t>
            </a:r>
            <a:r>
              <a:rPr lang="en-US" dirty="0" smtClean="0"/>
              <a:t>Tagging &amp; Sequence Labeling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3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POS tagger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Rule-based solution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Take a dictionary that lists all possible tags for each </a:t>
            </a:r>
            <a:r>
              <a:rPr lang="en-US" dirty="0" smtClean="0"/>
              <a:t>word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Assign to every word all its possible tags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dirty="0"/>
              <a:t>rules that eliminate impossible/unlikely tag sequences, leaving only one tag per word</a:t>
            </a:r>
          </a:p>
        </p:txBody>
      </p:sp>
      <p:sp>
        <p:nvSpPr>
          <p:cNvPr id="4" name="Rectangle 3"/>
          <p:cNvSpPr/>
          <p:nvPr/>
        </p:nvSpPr>
        <p:spPr>
          <a:xfrm>
            <a:off x="3211287" y="4647647"/>
            <a:ext cx="34507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she PRP</a:t>
            </a:r>
          </a:p>
          <a:p>
            <a:r>
              <a:rPr lang="en-US" sz="2000" dirty="0"/>
              <a:t>promised VBN,VBD</a:t>
            </a:r>
          </a:p>
          <a:p>
            <a:r>
              <a:rPr lang="en-US" sz="2000" dirty="0"/>
              <a:t>to </a:t>
            </a:r>
            <a:r>
              <a:rPr lang="en-US" sz="2000" dirty="0" err="1"/>
              <a:t>TO</a:t>
            </a:r>
            <a:endParaRPr lang="en-US" sz="2000" dirty="0"/>
          </a:p>
          <a:p>
            <a:r>
              <a:rPr lang="en-US" sz="2000" dirty="0"/>
              <a:t>back VB, JJ, RB, NN!!</a:t>
            </a:r>
          </a:p>
          <a:p>
            <a:r>
              <a:rPr lang="en-US" sz="2000" dirty="0"/>
              <a:t>the DT</a:t>
            </a:r>
          </a:p>
          <a:p>
            <a:r>
              <a:rPr lang="en-US" sz="2000" dirty="0"/>
              <a:t>bill NN, VB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348843" y="5008090"/>
            <a:ext cx="446314" cy="2721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71257" y="6236132"/>
            <a:ext cx="446314" cy="2721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84371" y="4820995"/>
            <a:ext cx="301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R1: Pronoun should be </a:t>
            </a:r>
            <a:r>
              <a:rPr lang="en-US" i="1" dirty="0">
                <a:solidFill>
                  <a:srgbClr val="FF0000"/>
                </a:solidFill>
              </a:rPr>
              <a:t>followed by a past </a:t>
            </a:r>
            <a:r>
              <a:rPr lang="en-US" i="1" dirty="0" smtClean="0">
                <a:solidFill>
                  <a:srgbClr val="FF0000"/>
                </a:solidFill>
              </a:rPr>
              <a:t>tense verb 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84370" y="5940308"/>
            <a:ext cx="301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R2: Verb </a:t>
            </a:r>
            <a:r>
              <a:rPr lang="en-US" i="1" dirty="0">
                <a:solidFill>
                  <a:srgbClr val="FF0000"/>
                </a:solidFill>
              </a:rPr>
              <a:t>cannot follow determiner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8347" y="5008090"/>
            <a:ext cx="2328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Rules can be learned via inductive learning.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16994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what is POS </a:t>
            </a:r>
            <a:r>
              <a:rPr lang="en-US" dirty="0"/>
              <a:t>t</a:t>
            </a:r>
            <a:r>
              <a:rPr lang="en-US" dirty="0" smtClean="0"/>
              <a:t>agging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17714" y="3657600"/>
            <a:ext cx="3570517" cy="2677885"/>
            <a:chOff x="217714" y="3657600"/>
            <a:chExt cx="3570517" cy="2677885"/>
          </a:xfrm>
        </p:grpSpPr>
        <p:sp>
          <p:nvSpPr>
            <p:cNvPr id="4" name="Rectangle 3"/>
            <p:cNvSpPr/>
            <p:nvPr/>
          </p:nvSpPr>
          <p:spPr>
            <a:xfrm>
              <a:off x="304801" y="3755570"/>
              <a:ext cx="3396343" cy="2579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17714" y="3657600"/>
              <a:ext cx="3559629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Raw Text</a:t>
              </a:r>
              <a:endParaRPr lang="en-US" sz="28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3" y="4630812"/>
              <a:ext cx="348342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Pierre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Vinken</a:t>
              </a:r>
              <a:r>
                <a:rPr lang="en-US" sz="2400" dirty="0" smtClean="0">
                  <a:solidFill>
                    <a:schemeClr val="bg1"/>
                  </a:solidFill>
                </a:rPr>
                <a:t> , 61 years old , will join the board as a nonexecutive director Nov. 29 .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10308" y="3347354"/>
            <a:ext cx="4506687" cy="3146524"/>
            <a:chOff x="4637313" y="3423557"/>
            <a:chExt cx="4506687" cy="3146524"/>
          </a:xfrm>
        </p:grpSpPr>
        <p:grpSp>
          <p:nvGrpSpPr>
            <p:cNvPr id="10" name="Group 9"/>
            <p:cNvGrpSpPr/>
            <p:nvPr/>
          </p:nvGrpSpPr>
          <p:grpSpPr>
            <a:xfrm>
              <a:off x="4762499" y="3940627"/>
              <a:ext cx="4256314" cy="2629454"/>
              <a:chOff x="4724400" y="3940627"/>
              <a:chExt cx="4256314" cy="262945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724400" y="3940627"/>
                <a:ext cx="4256314" cy="25799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887686" y="4261757"/>
                <a:ext cx="399505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Pierre_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Vinken_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,_, 61_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CD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years_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NNS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old_</a:t>
                </a:r>
                <a:r>
                  <a:rPr lang="en-US" sz="2400" dirty="0" err="1" smtClean="0">
                    <a:solidFill>
                      <a:srgbClr val="FFFF00"/>
                    </a:solidFill>
                  </a:rPr>
                  <a:t>JJ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,_,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will_</a:t>
                </a:r>
                <a:r>
                  <a:rPr lang="en-US" sz="2400" dirty="0" err="1" smtClean="0">
                    <a:solidFill>
                      <a:schemeClr val="bg2">
                        <a:lumMod val="25000"/>
                      </a:schemeClr>
                    </a:solidFill>
                  </a:rPr>
                  <a:t>MD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join_</a:t>
                </a:r>
                <a:r>
                  <a:rPr lang="en-US" sz="2400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VB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the_</a:t>
                </a:r>
                <a:r>
                  <a:rPr lang="en-US" sz="2400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board_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as_</a:t>
                </a:r>
                <a:r>
                  <a:rPr lang="en-US" sz="2400" dirty="0" err="1" smtClean="0">
                    <a:solidFill>
                      <a:schemeClr val="accent6"/>
                    </a:solidFill>
                  </a:rPr>
                  <a:t>IN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a_</a:t>
                </a:r>
                <a:r>
                  <a:rPr lang="en-US" sz="2400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nonexecutive_</a:t>
                </a:r>
                <a:r>
                  <a:rPr lang="en-US" sz="2400" dirty="0" err="1" smtClean="0">
                    <a:solidFill>
                      <a:srgbClr val="FFFF00"/>
                    </a:solidFill>
                  </a:rPr>
                  <a:t>JJ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director_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Nov._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29_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CD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._.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4637313" y="3423557"/>
              <a:ext cx="4506687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Tagged Text</a:t>
              </a:r>
              <a:endParaRPr lang="en-US" sz="2800" b="1" dirty="0"/>
            </a:p>
          </p:txBody>
        </p:sp>
      </p:grpSp>
      <p:sp>
        <p:nvSpPr>
          <p:cNvPr id="15" name="Down Arrow 14"/>
          <p:cNvSpPr/>
          <p:nvPr/>
        </p:nvSpPr>
        <p:spPr>
          <a:xfrm rot="18407619">
            <a:off x="6201762" y="2292440"/>
            <a:ext cx="512277" cy="1062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40849" y="1772111"/>
            <a:ext cx="2971083" cy="1848828"/>
            <a:chOff x="3040849" y="1772111"/>
            <a:chExt cx="2971083" cy="1848828"/>
          </a:xfrm>
        </p:grpSpPr>
        <p:sp>
          <p:nvSpPr>
            <p:cNvPr id="14" name="Oval 13"/>
            <p:cNvSpPr/>
            <p:nvPr/>
          </p:nvSpPr>
          <p:spPr>
            <a:xfrm>
              <a:off x="3671503" y="1772111"/>
              <a:ext cx="2340429" cy="87713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POS Tagger</a:t>
              </a:r>
              <a:endParaRPr lang="en-US" sz="2400" b="1" dirty="0"/>
            </a:p>
          </p:txBody>
        </p:sp>
        <p:sp>
          <p:nvSpPr>
            <p:cNvPr id="16" name="Down Arrow 15"/>
            <p:cNvSpPr/>
            <p:nvPr/>
          </p:nvSpPr>
          <p:spPr>
            <a:xfrm rot="13475324">
              <a:off x="3040849" y="2557982"/>
              <a:ext cx="512277" cy="106295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11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55076" y="1461247"/>
            <a:ext cx="3353147" cy="1491343"/>
            <a:chOff x="155076" y="1461247"/>
            <a:chExt cx="3353147" cy="1491343"/>
          </a:xfrm>
        </p:grpSpPr>
        <p:grpSp>
          <p:nvGrpSpPr>
            <p:cNvPr id="19" name="Group 18"/>
            <p:cNvGrpSpPr/>
            <p:nvPr/>
          </p:nvGrpSpPr>
          <p:grpSpPr>
            <a:xfrm>
              <a:off x="155076" y="1461247"/>
              <a:ext cx="3353147" cy="1491343"/>
              <a:chOff x="141514" y="1458687"/>
              <a:chExt cx="3353147" cy="1491343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41514" y="1458687"/>
                <a:ext cx="2231572" cy="1491343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Down Arrow 16"/>
              <p:cNvSpPr/>
              <p:nvPr/>
            </p:nvSpPr>
            <p:spPr>
              <a:xfrm rot="16200000">
                <a:off x="2771224" y="1766250"/>
                <a:ext cx="512277" cy="93459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61258" y="1509500"/>
              <a:ext cx="2634342" cy="1383622"/>
              <a:chOff x="261258" y="1509500"/>
              <a:chExt cx="2634342" cy="138362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61258" y="1509500"/>
                <a:ext cx="1328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Tag Set</a:t>
                </a:r>
                <a:endParaRPr lang="en-US" sz="20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61258" y="1877459"/>
                <a:ext cx="263434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000" dirty="0" smtClean="0"/>
                  <a:t>: proper noun</a:t>
                </a:r>
              </a:p>
              <a:p>
                <a:r>
                  <a:rPr lang="en-US" sz="2000" dirty="0" smtClean="0">
                    <a:solidFill>
                      <a:srgbClr val="7030A0"/>
                    </a:solidFill>
                  </a:rPr>
                  <a:t>CD</a:t>
                </a:r>
                <a:r>
                  <a:rPr lang="en-US" sz="2000" dirty="0" smtClean="0"/>
                  <a:t>: numeral</a:t>
                </a:r>
              </a:p>
              <a:p>
                <a:r>
                  <a:rPr lang="en-US" sz="2000" dirty="0" smtClean="0">
                    <a:solidFill>
                      <a:srgbClr val="FFFF00"/>
                    </a:solidFill>
                  </a:rPr>
                  <a:t>JJ</a:t>
                </a:r>
                <a:r>
                  <a:rPr lang="en-US" sz="2000" dirty="0" smtClean="0"/>
                  <a:t>: adjective</a:t>
                </a:r>
                <a:endParaRPr lang="en-US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306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public </a:t>
            </a:r>
            <a:r>
              <a:rPr lang="en-US" dirty="0" err="1"/>
              <a:t>tagsets</a:t>
            </a:r>
            <a:r>
              <a:rPr lang="en-US" dirty="0"/>
              <a:t>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Statistics of word-tag pair in Brown Corpus and Penn Treebank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4" y="2867543"/>
            <a:ext cx="7889231" cy="33955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2071" y="3237122"/>
            <a:ext cx="110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11%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57930" y="3237122"/>
            <a:ext cx="110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18%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5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building a POS tagger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Rule-based solution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Take a dictionary that lists all possible tags for each </a:t>
            </a:r>
            <a:r>
              <a:rPr lang="en-US" dirty="0" smtClean="0"/>
              <a:t>word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Assign to every word all its possible tags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dirty="0"/>
              <a:t>rules that eliminate impossible/unlikely tag sequences, leaving only one tag per word</a:t>
            </a:r>
          </a:p>
        </p:txBody>
      </p:sp>
      <p:sp>
        <p:nvSpPr>
          <p:cNvPr id="4" name="Rectangle 3"/>
          <p:cNvSpPr/>
          <p:nvPr/>
        </p:nvSpPr>
        <p:spPr>
          <a:xfrm>
            <a:off x="3211287" y="4647647"/>
            <a:ext cx="34507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she PRP</a:t>
            </a:r>
          </a:p>
          <a:p>
            <a:r>
              <a:rPr lang="en-US" sz="2000" dirty="0"/>
              <a:t>promised VBN,VBD</a:t>
            </a:r>
          </a:p>
          <a:p>
            <a:r>
              <a:rPr lang="en-US" sz="2000" dirty="0"/>
              <a:t>to </a:t>
            </a:r>
            <a:r>
              <a:rPr lang="en-US" sz="2000" dirty="0" err="1"/>
              <a:t>TO</a:t>
            </a:r>
            <a:endParaRPr lang="en-US" sz="2000" dirty="0"/>
          </a:p>
          <a:p>
            <a:r>
              <a:rPr lang="en-US" sz="2000" dirty="0"/>
              <a:t>back VB, JJ, RB, NN!!</a:t>
            </a:r>
          </a:p>
          <a:p>
            <a:r>
              <a:rPr lang="en-US" sz="2000" dirty="0"/>
              <a:t>the DT</a:t>
            </a:r>
          </a:p>
          <a:p>
            <a:r>
              <a:rPr lang="en-US" sz="2000" dirty="0"/>
              <a:t>bill NN, VB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348843" y="5008090"/>
            <a:ext cx="446314" cy="2721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71257" y="6236132"/>
            <a:ext cx="446314" cy="2721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84371" y="4820995"/>
            <a:ext cx="301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R1: Pronoun should be </a:t>
            </a:r>
            <a:r>
              <a:rPr lang="en-US" i="1" dirty="0">
                <a:solidFill>
                  <a:srgbClr val="FF0000"/>
                </a:solidFill>
              </a:rPr>
              <a:t>followed by a past </a:t>
            </a:r>
            <a:r>
              <a:rPr lang="en-US" i="1" dirty="0" smtClean="0">
                <a:solidFill>
                  <a:srgbClr val="FF0000"/>
                </a:solidFill>
              </a:rPr>
              <a:t>tense verb 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84370" y="5940308"/>
            <a:ext cx="301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R2: Verb </a:t>
            </a:r>
            <a:r>
              <a:rPr lang="en-US" i="1" dirty="0">
                <a:solidFill>
                  <a:srgbClr val="FF0000"/>
                </a:solidFill>
              </a:rPr>
              <a:t>cannot follow determiner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8347" y="5008090"/>
            <a:ext cx="2328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Rules can be learned via inductive learning.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81233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POS </a:t>
            </a:r>
            <a:r>
              <a:rPr lang="en-US" dirty="0" smtClean="0"/>
              <a:t>tagger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Statistical POS tagging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:r>
                  <a:rPr lang="en-US" dirty="0"/>
                  <a:t>What is the most </a:t>
                </a:r>
                <a:r>
                  <a:rPr lang="en-US" dirty="0">
                    <a:solidFill>
                      <a:srgbClr val="FF0000"/>
                    </a:solidFill>
                  </a:rPr>
                  <a:t>likely</a:t>
                </a:r>
                <a:r>
                  <a:rPr lang="en-US" dirty="0"/>
                  <a:t> sequence of tags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 smtClean="0"/>
                  <a:t> for </a:t>
                </a:r>
                <a:r>
                  <a:rPr lang="en-US" dirty="0"/>
                  <a:t>the given sequence of </a:t>
                </a:r>
                <a:r>
                  <a:rPr lang="en-US" dirty="0" smtClean="0"/>
                  <a:t>words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62" y="2628898"/>
            <a:ext cx="7724775" cy="1295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69665" y="2259566"/>
                <a:ext cx="4024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665" y="2259566"/>
                <a:ext cx="402481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56951" y="2259566"/>
                <a:ext cx="4101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951" y="2259566"/>
                <a:ext cx="41017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44237" y="2259566"/>
                <a:ext cx="4101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7" y="2259566"/>
                <a:ext cx="410176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43694" y="2259566"/>
                <a:ext cx="4101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694" y="2259566"/>
                <a:ext cx="410176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113811" y="2259566"/>
                <a:ext cx="410176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811" y="2259566"/>
                <a:ext cx="410176" cy="43576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29500" y="2259566"/>
                <a:ext cx="4101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500" y="2259566"/>
                <a:ext cx="410176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02181" y="4100117"/>
                <a:ext cx="4513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181" y="4100117"/>
                <a:ext cx="45134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8108" t="-1667" r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89467" y="4100117"/>
                <a:ext cx="457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467" y="4100117"/>
                <a:ext cx="457946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8000" t="-1667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876753" y="4100117"/>
                <a:ext cx="457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753" y="4100117"/>
                <a:ext cx="457946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9333" t="-1667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76210" y="4100117"/>
                <a:ext cx="457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210" y="4100117"/>
                <a:ext cx="457946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8000" t="-1667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046327" y="4100117"/>
                <a:ext cx="457946" cy="373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327" y="4100117"/>
                <a:ext cx="457946" cy="373500"/>
              </a:xfrm>
              <a:prstGeom prst="rect">
                <a:avLst/>
              </a:prstGeom>
              <a:blipFill rotWithShape="0">
                <a:blip r:embed="rId14"/>
                <a:stretch>
                  <a:fillRect l="-9333" t="-1639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062016" y="4100117"/>
                <a:ext cx="457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016" y="4100117"/>
                <a:ext cx="457946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9333" t="-1667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7234" y="2254905"/>
                <a:ext cx="5999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34" y="2254905"/>
                <a:ext cx="599908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2124" y="4060687"/>
                <a:ext cx="6256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24" y="4060687"/>
                <a:ext cx="625684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6863" r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639015" y="5502594"/>
                <a:ext cx="379514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015" y="5502594"/>
                <a:ext cx="3795141" cy="49244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2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/>
              <a:t>POS tagging with generative models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Bayes Rule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Joint distribution of tags and words</a:t>
            </a:r>
          </a:p>
          <a:p>
            <a:pPr lvl="1"/>
            <a:r>
              <a:rPr lang="en-US" dirty="0" smtClean="0"/>
              <a:t>Generative model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stochastic process that </a:t>
            </a:r>
            <a:r>
              <a:rPr lang="en-US" dirty="0">
                <a:solidFill>
                  <a:srgbClr val="FF0000"/>
                </a:solidFill>
              </a:rPr>
              <a:t>first generates the </a:t>
            </a:r>
            <a:r>
              <a:rPr lang="en-US" dirty="0" smtClean="0">
                <a:solidFill>
                  <a:srgbClr val="FF0000"/>
                </a:solidFill>
              </a:rPr>
              <a:t>tags</a:t>
            </a:r>
            <a:r>
              <a:rPr lang="en-US" dirty="0" smtClean="0"/>
              <a:t>, </a:t>
            </a:r>
            <a:r>
              <a:rPr lang="en-US" dirty="0"/>
              <a:t>and then </a:t>
            </a:r>
            <a:r>
              <a:rPr lang="en-US" dirty="0">
                <a:solidFill>
                  <a:srgbClr val="0070C0"/>
                </a:solidFill>
              </a:rPr>
              <a:t>generates </a:t>
            </a:r>
            <a:r>
              <a:rPr lang="en-US" dirty="0" smtClean="0">
                <a:solidFill>
                  <a:srgbClr val="0070C0"/>
                </a:solidFill>
              </a:rPr>
              <a:t>the words based </a:t>
            </a:r>
            <a:r>
              <a:rPr lang="en-US" dirty="0">
                <a:solidFill>
                  <a:srgbClr val="0070C0"/>
                </a:solidFill>
              </a:rPr>
              <a:t>on these </a:t>
            </a:r>
            <a:r>
              <a:rPr lang="en-US" dirty="0" smtClean="0">
                <a:solidFill>
                  <a:srgbClr val="0070C0"/>
                </a:solidFill>
              </a:rPr>
              <a:t>tags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19446" y="2122942"/>
                <a:ext cx="4824654" cy="1306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sz="3200" b="0" dirty="0" smtClean="0"/>
              </a:p>
              <a:p>
                <a:r>
                  <a:rPr lang="en-US" sz="320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   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446" y="2122942"/>
                <a:ext cx="4824654" cy="13066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79913" y="3459978"/>
                <a:ext cx="35698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913" y="3459978"/>
                <a:ext cx="356982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433092" y="3470864"/>
            <a:ext cx="706879" cy="4618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64824" y="3470864"/>
            <a:ext cx="1045375" cy="4618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15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25" y="2126696"/>
            <a:ext cx="77247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7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</a:t>
            </a:r>
            <a:r>
              <a:rPr lang="en-US" dirty="0"/>
              <a:t>M</a:t>
            </a:r>
            <a:r>
              <a:rPr lang="en-US" dirty="0" smtClean="0"/>
              <a:t>arkov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Two assumptions for POS tagging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Current tag only depends on previous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tags</a:t>
                </a:r>
              </a:p>
              <a:p>
                <a:pPr marL="1262063" lvl="2" indent="-347663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1262063" lvl="2" indent="-347663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=1, it is so-called first-order HMMs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Each </a:t>
                </a:r>
                <a:r>
                  <a:rPr lang="en-US" dirty="0"/>
                  <a:t>word in the sequence depends only on its corresponding </a:t>
                </a:r>
                <a:r>
                  <a:rPr lang="en-US" dirty="0" smtClean="0"/>
                  <a:t>tag</a:t>
                </a:r>
              </a:p>
              <a:p>
                <a:pPr marL="1262063" lvl="2" indent="-347663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857250" lvl="2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6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representation of HMMs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6223"/>
            <a:ext cx="8229600" cy="1828799"/>
          </a:xfrm>
        </p:spPr>
        <p:txBody>
          <a:bodyPr/>
          <a:lstStyle/>
          <a:p>
            <a:r>
              <a:rPr lang="en-US" dirty="0" smtClean="0"/>
              <a:t>Light </a:t>
            </a:r>
            <a:r>
              <a:rPr lang="en-US" dirty="0"/>
              <a:t>c</a:t>
            </a:r>
            <a:r>
              <a:rPr lang="en-US" dirty="0" smtClean="0"/>
              <a:t>ircle: latent random variables</a:t>
            </a:r>
          </a:p>
          <a:p>
            <a:r>
              <a:rPr lang="en-US" dirty="0" smtClean="0"/>
              <a:t>Dark circle: observed random variables</a:t>
            </a:r>
          </a:p>
          <a:p>
            <a:r>
              <a:rPr lang="en-US" dirty="0" smtClean="0"/>
              <a:t>Arrow: probabilistic dependency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365" y="1782766"/>
            <a:ext cx="6000240" cy="25146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2754087" y="1256623"/>
            <a:ext cx="4580551" cy="822548"/>
            <a:chOff x="2754087" y="1256623"/>
            <a:chExt cx="4580551" cy="8225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124201" y="1256623"/>
                  <a:ext cx="154343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1" y="1256623"/>
                  <a:ext cx="1543436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H="1">
              <a:off x="2754087" y="1673909"/>
              <a:ext cx="348342" cy="4052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835262" y="1291971"/>
              <a:ext cx="24993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Transition probability</a:t>
              </a:r>
              <a:endParaRPr lang="en-US" sz="2000" b="1" i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607631" y="2567247"/>
            <a:ext cx="2760632" cy="884944"/>
            <a:chOff x="6607631" y="2567247"/>
            <a:chExt cx="2760632" cy="8849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082278" y="2567247"/>
                  <a:ext cx="13171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2278" y="2567247"/>
                  <a:ext cx="1317155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H="1">
              <a:off x="6607631" y="2837435"/>
              <a:ext cx="348342" cy="4052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868887" y="3052081"/>
              <a:ext cx="24993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Emission probability</a:t>
              </a:r>
              <a:endParaRPr lang="en-US" sz="2000" b="1" i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-3839" y="1381195"/>
            <a:ext cx="1794540" cy="707886"/>
            <a:chOff x="-5382" y="1234314"/>
            <a:chExt cx="1794540" cy="707886"/>
          </a:xfrm>
        </p:grpSpPr>
        <p:sp>
          <p:nvSpPr>
            <p:cNvPr id="14" name="TextBox 13"/>
            <p:cNvSpPr txBox="1"/>
            <p:nvPr/>
          </p:nvSpPr>
          <p:spPr>
            <a:xfrm>
              <a:off x="-5382" y="1234314"/>
              <a:ext cx="15087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All the tags in the </a:t>
              </a:r>
              <a:r>
                <a:rPr lang="en-US" sz="2000" b="1" i="1" dirty="0" err="1" smtClean="0"/>
                <a:t>tagset</a:t>
              </a:r>
              <a:endParaRPr lang="en-US" sz="2000" b="1" i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371956" y="1573900"/>
              <a:ext cx="417202" cy="1369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0" y="2532234"/>
            <a:ext cx="1711997" cy="1015663"/>
            <a:chOff x="0" y="2532234"/>
            <a:chExt cx="1711997" cy="1015663"/>
          </a:xfrm>
        </p:grpSpPr>
        <p:sp>
          <p:nvSpPr>
            <p:cNvPr id="13" name="TextBox 12"/>
            <p:cNvSpPr txBox="1"/>
            <p:nvPr/>
          </p:nvSpPr>
          <p:spPr>
            <a:xfrm>
              <a:off x="0" y="2532234"/>
              <a:ext cx="150877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All the words in the vocabulary</a:t>
              </a:r>
              <a:endParaRPr lang="en-US" sz="2000" b="1" i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294795" y="3209456"/>
              <a:ext cx="417202" cy="1369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0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Finding the most probable tag sequence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200400"/>
                <a:ext cx="8229600" cy="2925765"/>
              </a:xfrm>
            </p:spPr>
            <p:txBody>
              <a:bodyPr/>
              <a:lstStyle/>
              <a:p>
                <a:r>
                  <a:rPr lang="en-US" dirty="0" smtClean="0"/>
                  <a:t>Complexity analysis</a:t>
                </a:r>
              </a:p>
              <a:p>
                <a:pPr lvl="1"/>
                <a:r>
                  <a:rPr lang="en-US" dirty="0" smtClean="0"/>
                  <a:t>Each word can have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tags</a:t>
                </a:r>
              </a:p>
              <a:p>
                <a:pPr lvl="1"/>
                <a:r>
                  <a:rPr lang="en-US" dirty="0" smtClean="0"/>
                  <a:t>For a sentence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words, there will be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 smtClean="0"/>
                  <a:t> possible tag sequences</a:t>
                </a:r>
              </a:p>
              <a:p>
                <a:pPr lvl="1"/>
                <a:r>
                  <a:rPr lang="en-US" dirty="0" smtClean="0"/>
                  <a:t>Key: explore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special structure </a:t>
                </a:r>
                <a:r>
                  <a:rPr lang="en-US" dirty="0" smtClean="0"/>
                  <a:t>in HMMs!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200400"/>
                <a:ext cx="8229600" cy="2925765"/>
              </a:xfrm>
              <a:blipFill rotWithShape="0">
                <a:blip r:embed="rId2"/>
                <a:stretch>
                  <a:fillRect l="-1704" t="-2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59889" y="1494382"/>
                <a:ext cx="3491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889" y="1494382"/>
                <a:ext cx="349140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60171" y="2154857"/>
                <a:ext cx="5312545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nary>
                        <m:naryPr>
                          <m:chr m:val="∏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171" y="2154857"/>
                <a:ext cx="5312545" cy="10455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909458" y="2336857"/>
            <a:ext cx="2743200" cy="5660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5100" y="1613429"/>
            <a:ext cx="6000240" cy="251460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 rot="18497850">
            <a:off x="2101049" y="1124616"/>
            <a:ext cx="2240676" cy="30851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3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89886968"/>
                  </p:ext>
                </p:extLst>
              </p:nvPr>
            </p:nvGraphicFramePr>
            <p:xfrm>
              <a:off x="1338942" y="2362198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3207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89886968"/>
                  </p:ext>
                </p:extLst>
              </p:nvPr>
            </p:nvGraphicFramePr>
            <p:xfrm>
              <a:off x="1338942" y="2362198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0565" t="-1333" r="-4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00565" t="-1333" r="-3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00565" t="-1333" r="-2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00565" t="-1333" r="-1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00565" t="-1333" r="-1130" b="-7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101333" r="-501130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01333" r="-50113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97368" r="-501130" b="-3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402667" r="-501130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502667" r="-50113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602667" r="-50113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702667" r="-50113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9" name="Group 8"/>
          <p:cNvGrpSpPr/>
          <p:nvPr/>
        </p:nvGrpSpPr>
        <p:grpSpPr>
          <a:xfrm>
            <a:off x="1638754" y="4542971"/>
            <a:ext cx="2514600" cy="2070102"/>
            <a:chOff x="1638754" y="4542971"/>
            <a:chExt cx="2514600" cy="20701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638754" y="6212963"/>
                  <a:ext cx="2514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/>
                    <a:t>Word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 takes tag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 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8754" y="6212963"/>
                  <a:ext cx="2514600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670"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896054" y="4542971"/>
              <a:ext cx="0" cy="16699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19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40793" y="1361491"/>
                <a:ext cx="2038956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793" y="1361491"/>
                <a:ext cx="2038956" cy="377667"/>
              </a:xfrm>
              <a:prstGeom prst="rect">
                <a:avLst/>
              </a:prstGeom>
              <a:blipFill rotWithShape="0">
                <a:blip r:embed="rId4"/>
                <a:stretch>
                  <a:fillRect l="-2695" r="-898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14987" y="1361491"/>
                <a:ext cx="2038956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987" y="1361491"/>
                <a:ext cx="2038956" cy="377667"/>
              </a:xfrm>
              <a:prstGeom prst="rect">
                <a:avLst/>
              </a:prstGeom>
              <a:blipFill rotWithShape="0">
                <a:blip r:embed="rId5"/>
                <a:stretch>
                  <a:fillRect l="-2695" r="-898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28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POS </a:t>
            </a:r>
            <a:r>
              <a:rPr lang="en-US" dirty="0"/>
              <a:t>t</a:t>
            </a:r>
            <a:r>
              <a:rPr lang="en-US" dirty="0" smtClean="0"/>
              <a:t>agging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17714" y="3657600"/>
            <a:ext cx="3570517" cy="2677885"/>
            <a:chOff x="217714" y="3657600"/>
            <a:chExt cx="3570517" cy="2677885"/>
          </a:xfrm>
        </p:grpSpPr>
        <p:sp>
          <p:nvSpPr>
            <p:cNvPr id="4" name="Rectangle 3"/>
            <p:cNvSpPr/>
            <p:nvPr/>
          </p:nvSpPr>
          <p:spPr>
            <a:xfrm>
              <a:off x="304801" y="3755570"/>
              <a:ext cx="3396343" cy="2579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17714" y="3657600"/>
              <a:ext cx="3559629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Raw Text</a:t>
              </a:r>
              <a:endParaRPr lang="en-US" sz="28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3" y="4630812"/>
              <a:ext cx="348342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Pierre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Vinken</a:t>
              </a:r>
              <a:r>
                <a:rPr lang="en-US" sz="2400" dirty="0" smtClean="0">
                  <a:solidFill>
                    <a:schemeClr val="bg1"/>
                  </a:solidFill>
                </a:rPr>
                <a:t> , 61 years old , will join the board as a nonexecutive director Nov. 29 .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10308" y="3347354"/>
            <a:ext cx="4506687" cy="3146524"/>
            <a:chOff x="4637313" y="3423557"/>
            <a:chExt cx="4506687" cy="3146524"/>
          </a:xfrm>
        </p:grpSpPr>
        <p:grpSp>
          <p:nvGrpSpPr>
            <p:cNvPr id="10" name="Group 9"/>
            <p:cNvGrpSpPr/>
            <p:nvPr/>
          </p:nvGrpSpPr>
          <p:grpSpPr>
            <a:xfrm>
              <a:off x="4762499" y="3940627"/>
              <a:ext cx="4256314" cy="2629454"/>
              <a:chOff x="4724400" y="3940627"/>
              <a:chExt cx="4256314" cy="262945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724400" y="3940627"/>
                <a:ext cx="4256314" cy="25799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887686" y="4261757"/>
                <a:ext cx="399505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Pierre_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Vinken_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,_, 61_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CD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years_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NNS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old_</a:t>
                </a:r>
                <a:r>
                  <a:rPr lang="en-US" sz="2400" dirty="0" err="1" smtClean="0">
                    <a:solidFill>
                      <a:srgbClr val="FFFF00"/>
                    </a:solidFill>
                  </a:rPr>
                  <a:t>JJ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,_,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will_</a:t>
                </a:r>
                <a:r>
                  <a:rPr lang="en-US" sz="2400" dirty="0" err="1" smtClean="0">
                    <a:solidFill>
                      <a:schemeClr val="bg2">
                        <a:lumMod val="25000"/>
                      </a:schemeClr>
                    </a:solidFill>
                  </a:rPr>
                  <a:t>MD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join_</a:t>
                </a:r>
                <a:r>
                  <a:rPr lang="en-US" sz="2400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VB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the_</a:t>
                </a:r>
                <a:r>
                  <a:rPr lang="en-US" sz="2400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board_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as_</a:t>
                </a:r>
                <a:r>
                  <a:rPr lang="en-US" sz="2400" dirty="0" err="1" smtClean="0">
                    <a:solidFill>
                      <a:schemeClr val="accent6"/>
                    </a:solidFill>
                  </a:rPr>
                  <a:t>IN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a_</a:t>
                </a:r>
                <a:r>
                  <a:rPr lang="en-US" sz="2400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nonexecutive_</a:t>
                </a:r>
                <a:r>
                  <a:rPr lang="en-US" sz="2400" dirty="0" err="1" smtClean="0">
                    <a:solidFill>
                      <a:srgbClr val="FFFF00"/>
                    </a:solidFill>
                  </a:rPr>
                  <a:t>JJ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director_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Nov._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29_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CD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._.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4637313" y="3423557"/>
              <a:ext cx="4506687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Tagged Text</a:t>
              </a:r>
              <a:endParaRPr lang="en-US" sz="2800" b="1" dirty="0"/>
            </a:p>
          </p:txBody>
        </p:sp>
      </p:grpSp>
      <p:sp>
        <p:nvSpPr>
          <p:cNvPr id="15" name="Down Arrow 14"/>
          <p:cNvSpPr/>
          <p:nvPr/>
        </p:nvSpPr>
        <p:spPr>
          <a:xfrm rot="18407619">
            <a:off x="6201762" y="2292440"/>
            <a:ext cx="512277" cy="1062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40849" y="1772111"/>
            <a:ext cx="2971083" cy="1848828"/>
            <a:chOff x="3040849" y="1772111"/>
            <a:chExt cx="2971083" cy="1848828"/>
          </a:xfrm>
        </p:grpSpPr>
        <p:sp>
          <p:nvSpPr>
            <p:cNvPr id="14" name="Oval 13"/>
            <p:cNvSpPr/>
            <p:nvPr/>
          </p:nvSpPr>
          <p:spPr>
            <a:xfrm>
              <a:off x="3671503" y="1772111"/>
              <a:ext cx="2340429" cy="87713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POS Tagger</a:t>
              </a:r>
              <a:endParaRPr lang="en-US" sz="2400" b="1" dirty="0"/>
            </a:p>
          </p:txBody>
        </p:sp>
        <p:sp>
          <p:nvSpPr>
            <p:cNvPr id="16" name="Down Arrow 15"/>
            <p:cNvSpPr/>
            <p:nvPr/>
          </p:nvSpPr>
          <p:spPr>
            <a:xfrm rot="13475324">
              <a:off x="3040849" y="2557982"/>
              <a:ext cx="512277" cy="106295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55076" y="1461247"/>
            <a:ext cx="3353147" cy="1491343"/>
            <a:chOff x="155076" y="1461247"/>
            <a:chExt cx="3353147" cy="1491343"/>
          </a:xfrm>
        </p:grpSpPr>
        <p:grpSp>
          <p:nvGrpSpPr>
            <p:cNvPr id="19" name="Group 18"/>
            <p:cNvGrpSpPr/>
            <p:nvPr/>
          </p:nvGrpSpPr>
          <p:grpSpPr>
            <a:xfrm>
              <a:off x="155076" y="1461247"/>
              <a:ext cx="3353147" cy="1491343"/>
              <a:chOff x="141514" y="1458687"/>
              <a:chExt cx="3353147" cy="1491343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41514" y="1458687"/>
                <a:ext cx="2231572" cy="1491343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Down Arrow 16"/>
              <p:cNvSpPr/>
              <p:nvPr/>
            </p:nvSpPr>
            <p:spPr>
              <a:xfrm rot="16200000">
                <a:off x="2771224" y="1766250"/>
                <a:ext cx="512277" cy="93459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61258" y="1509500"/>
              <a:ext cx="2634342" cy="1383622"/>
              <a:chOff x="261258" y="1509500"/>
              <a:chExt cx="2634342" cy="138362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61258" y="1509500"/>
                <a:ext cx="1328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Tag Set</a:t>
                </a:r>
                <a:endParaRPr lang="en-US" sz="20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61258" y="1877459"/>
                <a:ext cx="263434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000" dirty="0" smtClean="0"/>
                  <a:t>: proper noun</a:t>
                </a:r>
              </a:p>
              <a:p>
                <a:r>
                  <a:rPr lang="en-US" sz="2000" dirty="0" smtClean="0">
                    <a:solidFill>
                      <a:srgbClr val="7030A0"/>
                    </a:solidFill>
                  </a:rPr>
                  <a:t>CD</a:t>
                </a:r>
                <a:r>
                  <a:rPr lang="en-US" sz="2000" dirty="0" smtClean="0"/>
                  <a:t>: numeral</a:t>
                </a:r>
              </a:p>
              <a:p>
                <a:r>
                  <a:rPr lang="en-US" sz="2000" dirty="0" smtClean="0">
                    <a:solidFill>
                      <a:srgbClr val="FFFF00"/>
                    </a:solidFill>
                  </a:rPr>
                  <a:t>JJ</a:t>
                </a:r>
                <a:r>
                  <a:rPr lang="en-US" sz="2000" dirty="0" smtClean="0"/>
                  <a:t>: adjective</a:t>
                </a:r>
                <a:endParaRPr lang="en-US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83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 smtClean="0"/>
              <a:t>Trellis: a special structure for HMMs </a:t>
            </a:r>
            <a:endParaRPr lang="en-US" sz="4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95654343"/>
                  </p:ext>
                </p:extLst>
              </p:nvPr>
            </p:nvGraphicFramePr>
            <p:xfrm>
              <a:off x="1338942" y="2362198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3207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95654343"/>
                  </p:ext>
                </p:extLst>
              </p:nvPr>
            </p:nvGraphicFramePr>
            <p:xfrm>
              <a:off x="1338942" y="2362198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0565" t="-1333" r="-4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00565" t="-1333" r="-3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00565" t="-1333" r="-2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00565" t="-1333" r="-1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00565" t="-1333" r="-1130" b="-7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101333" r="-501130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01333" r="-50113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97368" r="-501130" b="-3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402667" r="-501130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502667" r="-50113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602667" r="-50113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702667" r="-50113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9" name="Group 8"/>
          <p:cNvGrpSpPr/>
          <p:nvPr/>
        </p:nvGrpSpPr>
        <p:grpSpPr>
          <a:xfrm>
            <a:off x="1638754" y="4542971"/>
            <a:ext cx="2514600" cy="2070102"/>
            <a:chOff x="1638754" y="4542971"/>
            <a:chExt cx="2514600" cy="20701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638754" y="6212963"/>
                  <a:ext cx="2514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/>
                    <a:t>Word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 takes tag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 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8754" y="6212963"/>
                  <a:ext cx="2514600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670"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896054" y="4542971"/>
              <a:ext cx="0" cy="16699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977242" y="3148464"/>
            <a:ext cx="3186794" cy="1642495"/>
            <a:chOff x="2977242" y="3148464"/>
            <a:chExt cx="3186794" cy="1642495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2977242" y="3148464"/>
              <a:ext cx="832758" cy="123847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256314" y="3148465"/>
              <a:ext cx="832758" cy="8212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331278" y="3969712"/>
              <a:ext cx="832758" cy="8212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6452506" y="4849667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291943" y="3559088"/>
            <a:ext cx="762000" cy="123187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240793" y="1361491"/>
                <a:ext cx="2038956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793" y="1361491"/>
                <a:ext cx="2038956" cy="377667"/>
              </a:xfrm>
              <a:prstGeom prst="rect">
                <a:avLst/>
              </a:prstGeom>
              <a:blipFill rotWithShape="0">
                <a:blip r:embed="rId4"/>
                <a:stretch>
                  <a:fillRect l="-2695" r="-898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14987" y="1361491"/>
                <a:ext cx="2038956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987" y="1361491"/>
                <a:ext cx="2038956" cy="377667"/>
              </a:xfrm>
              <a:prstGeom prst="rect">
                <a:avLst/>
              </a:prstGeom>
              <a:blipFill rotWithShape="0">
                <a:blip r:embed="rId5"/>
                <a:stretch>
                  <a:fillRect l="-2695" r="-898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 flipV="1">
            <a:off x="2896054" y="1739158"/>
            <a:ext cx="1092200" cy="4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452506" y="1937657"/>
            <a:ext cx="18596" cy="4275306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64881" y="1917479"/>
            <a:ext cx="350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Computation can be reused!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521630" y="1938434"/>
            <a:ext cx="18596" cy="4275306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37879" y="1417638"/>
            <a:ext cx="316064" cy="3215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40250" y="1417638"/>
            <a:ext cx="316064" cy="3215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5696479" y="1738704"/>
            <a:ext cx="1092200" cy="4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7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/>
      <p:bldP spid="10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Viterbi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Store the best </a:t>
                </a:r>
                <a:r>
                  <a:rPr lang="en-US" dirty="0"/>
                  <a:t>tag sequence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ends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l-PL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pl-PL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Recursively </a:t>
                </a:r>
                <a:r>
                  <a:rPr lang="en-US" dirty="0"/>
                  <a:t>compute </a:t>
                </a:r>
                <a:r>
                  <a:rPr lang="en-US" dirty="0" smtClean="0"/>
                  <a:t>trellis[j][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 </a:t>
                </a:r>
                <a:r>
                  <a:rPr lang="en-US" dirty="0"/>
                  <a:t>from the entries in the previous column </a:t>
                </a:r>
                <a:r>
                  <a:rPr lang="en-US" dirty="0" smtClean="0"/>
                  <a:t>trellis[j][i-1]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𝑀𝑎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 err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4169230" y="4942114"/>
            <a:ext cx="1774370" cy="1257089"/>
            <a:chOff x="4169230" y="4942114"/>
            <a:chExt cx="1774370" cy="1257089"/>
          </a:xfrm>
        </p:grpSpPr>
        <p:sp>
          <p:nvSpPr>
            <p:cNvPr id="7" name="TextBox 6"/>
            <p:cNvSpPr txBox="1"/>
            <p:nvPr/>
          </p:nvSpPr>
          <p:spPr>
            <a:xfrm>
              <a:off x="4169230" y="5491317"/>
              <a:ext cx="17743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7030A0"/>
                  </a:solidFill>
                </a:rPr>
                <a:t>The best i-1 tag sequence</a:t>
              </a:r>
              <a:endParaRPr lang="en-US" sz="2000" i="1" dirty="0">
                <a:solidFill>
                  <a:srgbClr val="7030A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5056415" y="4942114"/>
              <a:ext cx="146958" cy="54920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090060" y="4879850"/>
            <a:ext cx="2667000" cy="890450"/>
            <a:chOff x="2090060" y="4879850"/>
            <a:chExt cx="2667000" cy="890450"/>
          </a:xfrm>
        </p:grpSpPr>
        <p:sp>
          <p:nvSpPr>
            <p:cNvPr id="6" name="TextBox 5"/>
            <p:cNvSpPr txBox="1"/>
            <p:nvPr/>
          </p:nvSpPr>
          <p:spPr>
            <a:xfrm>
              <a:off x="2090060" y="5062414"/>
              <a:ext cx="266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0070C0"/>
                  </a:solidFill>
                </a:rPr>
                <a:t>Generating the current observation</a:t>
              </a:r>
              <a:endParaRPr lang="en-US" sz="2000" i="1" dirty="0">
                <a:solidFill>
                  <a:srgbClr val="0070C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3140533" y="4879850"/>
              <a:ext cx="223156" cy="2947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161316" y="4879850"/>
            <a:ext cx="2667000" cy="1246315"/>
            <a:chOff x="6161316" y="4879850"/>
            <a:chExt cx="2667000" cy="1246315"/>
          </a:xfrm>
        </p:grpSpPr>
        <p:sp>
          <p:nvSpPr>
            <p:cNvPr id="5" name="TextBox 4"/>
            <p:cNvSpPr txBox="1"/>
            <p:nvPr/>
          </p:nvSpPr>
          <p:spPr>
            <a:xfrm>
              <a:off x="6161316" y="5110502"/>
              <a:ext cx="266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00B050"/>
                  </a:solidFill>
                </a:rPr>
                <a:t>Transition from the previous best ending tag</a:t>
              </a:r>
              <a:endParaRPr lang="en-US" sz="2000" i="1" dirty="0">
                <a:solidFill>
                  <a:srgbClr val="00B05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6751865" y="4879850"/>
              <a:ext cx="446313" cy="3368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2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Viterbi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46504777"/>
                  </p:ext>
                </p:extLst>
              </p:nvPr>
            </p:nvGraphicFramePr>
            <p:xfrm>
              <a:off x="1338942" y="2150532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3207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1185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46504777"/>
                  </p:ext>
                </p:extLst>
              </p:nvPr>
            </p:nvGraphicFramePr>
            <p:xfrm>
              <a:off x="1338942" y="2150532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0565" t="-1333" r="-4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00565" t="-1333" r="-3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00565" t="-1333" r="-2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00565" t="-1333" r="-1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00565" t="-1333" r="-1130" b="-7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101333" r="-501130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01333" r="-50113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97368" r="-501130" b="-3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402667" r="-501130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502667" r="-50113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602667" r="-50113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702667" r="-50113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735666" y="1440039"/>
                <a:ext cx="5672667" cy="552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 err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𝑀𝑎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 err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 err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666" y="1440039"/>
                <a:ext cx="5672667" cy="5529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6105373" y="3290962"/>
            <a:ext cx="820360" cy="138937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105372" y="2831190"/>
            <a:ext cx="839183" cy="2822920"/>
            <a:chOff x="6105372" y="2831190"/>
            <a:chExt cx="839183" cy="282292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05373" y="3290962"/>
              <a:ext cx="820360" cy="96603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143020" y="3290962"/>
              <a:ext cx="782713" cy="5427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105373" y="3305323"/>
              <a:ext cx="78271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6105372" y="2831190"/>
              <a:ext cx="820361" cy="4741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6124195" y="3331061"/>
              <a:ext cx="801538" cy="176411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6124195" y="3305323"/>
              <a:ext cx="820360" cy="234878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930372" y="6013981"/>
            <a:ext cx="3585180" cy="407393"/>
            <a:chOff x="2930372" y="6064781"/>
            <a:chExt cx="3585180" cy="407393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30372" y="6064781"/>
              <a:ext cx="358518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429000" y="6102842"/>
              <a:ext cx="3005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Order of computation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915503" y="1068536"/>
                <a:ext cx="44631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Dynamic programming: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!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503" y="1068536"/>
                <a:ext cx="4463143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04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69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Decode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/>
              <a:t>the </a:t>
            </a:r>
            <a:r>
              <a:rPr lang="en-US" dirty="0" smtClean="0"/>
              <a:t>highest scoring </a:t>
            </a:r>
            <a:r>
              <a:rPr lang="en-US" dirty="0"/>
              <a:t>entry in the last column of the trellis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79135542"/>
                  </p:ext>
                </p:extLst>
              </p:nvPr>
            </p:nvGraphicFramePr>
            <p:xfrm>
              <a:off x="1458685" y="2960913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3207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79135542"/>
                  </p:ext>
                </p:extLst>
              </p:nvPr>
            </p:nvGraphicFramePr>
            <p:xfrm>
              <a:off x="1458685" y="2960913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565" t="-1333" r="-4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00565" t="-1333" r="-3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00565" t="-1333" r="-2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400565" t="-1333" r="-1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00565" t="-1333" r="-1130" b="-7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101333" r="-501130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201333" r="-50113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297368" r="-501130" b="-3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402667" r="-501130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502667" r="-50113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602667" r="-50113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702667" r="-50113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3096985" y="3747179"/>
            <a:ext cx="832758" cy="123847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376057" y="3747180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51021" y="4568427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72249" y="5448382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276549" y="1985006"/>
            <a:ext cx="3935185" cy="2583421"/>
            <a:chOff x="5208815" y="2209800"/>
            <a:chExt cx="3935185" cy="2583421"/>
          </a:xfrm>
        </p:grpSpPr>
        <p:sp>
          <p:nvSpPr>
            <p:cNvPr id="14" name="TextBox 13"/>
            <p:cNvSpPr txBox="1"/>
            <p:nvPr/>
          </p:nvSpPr>
          <p:spPr>
            <a:xfrm>
              <a:off x="5208815" y="2209800"/>
              <a:ext cx="39351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Keep </a:t>
              </a:r>
              <a:r>
                <a:rPr lang="en-US" i="1" dirty="0" err="1" smtClean="0">
                  <a:solidFill>
                    <a:srgbClr val="FF0000"/>
                  </a:solidFill>
                </a:rPr>
                <a:t>backpointers</a:t>
              </a:r>
              <a:r>
                <a:rPr lang="en-US" i="1" dirty="0" smtClean="0">
                  <a:solidFill>
                    <a:srgbClr val="FF0000"/>
                  </a:solidFill>
                </a:rPr>
                <a:t> in each trellis to keep track of the most probable sequence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5587395" y="2856131"/>
              <a:ext cx="1575405" cy="193709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231900" y="2481005"/>
                <a:ext cx="6680200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𝑀𝑎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900" y="2481005"/>
                <a:ext cx="6680200" cy="5068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4453467" y="2718060"/>
            <a:ext cx="245533" cy="207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0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an HMMs tagger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2"/>
                <a:ext cx="8229600" cy="497476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Parameters in an HMMs tagger</a:t>
                </a:r>
              </a:p>
              <a:p>
                <a:pPr lvl="1"/>
                <a:r>
                  <a:rPr lang="en-US" dirty="0" smtClean="0"/>
                  <a:t>Transition probability: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Emission probability: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Initial state probability: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2"/>
                <a:ext cx="8229600" cy="4974769"/>
              </a:xfrm>
              <a:blipFill rotWithShape="0">
                <a:blip r:embed="rId2"/>
                <a:stretch>
                  <a:fillRect l="-1704" t="-1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4757056" y="3788229"/>
            <a:ext cx="3309257" cy="926822"/>
            <a:chOff x="6052457" y="3129643"/>
            <a:chExt cx="3309257" cy="926822"/>
          </a:xfrm>
        </p:grpSpPr>
        <p:sp>
          <p:nvSpPr>
            <p:cNvPr id="5" name="TextBox 4"/>
            <p:cNvSpPr txBox="1"/>
            <p:nvPr/>
          </p:nvSpPr>
          <p:spPr>
            <a:xfrm>
              <a:off x="6052457" y="3656355"/>
              <a:ext cx="33092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For the first tag in a sentence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0"/>
            </p:cNvCxnSpPr>
            <p:nvPr/>
          </p:nvCxnSpPr>
          <p:spPr>
            <a:xfrm flipH="1" flipV="1">
              <a:off x="7162801" y="3129643"/>
              <a:ext cx="544285" cy="5267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7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an HMMs tagger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2"/>
                <a:ext cx="8229600" cy="497476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Maximum likelihood estimator</a:t>
                </a:r>
              </a:p>
              <a:p>
                <a:pPr lvl="1"/>
                <a:r>
                  <a:rPr lang="en-US" dirty="0" smtClean="0"/>
                  <a:t>Given </a:t>
                </a:r>
                <a:r>
                  <a:rPr lang="en-US" dirty="0"/>
                  <a:t>a labeled </a:t>
                </a:r>
                <a:r>
                  <a:rPr lang="en-US" dirty="0" smtClean="0"/>
                  <a:t>corpus, e.g., Penn Treebank</a:t>
                </a:r>
              </a:p>
              <a:p>
                <a:pPr lvl="1"/>
                <a:r>
                  <a:rPr lang="en-US" dirty="0" smtClean="0"/>
                  <a:t>Count </a:t>
                </a:r>
                <a:r>
                  <a:rPr lang="en-US" dirty="0"/>
                  <a:t>how often we </a:t>
                </a:r>
                <a:r>
                  <a:rPr lang="en-US" dirty="0" smtClean="0"/>
                  <a:t>have the pair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2"/>
                <a:ext cx="8229600" cy="4974769"/>
              </a:xfrm>
              <a:blipFill rotWithShape="0">
                <a:blip r:embed="rId2"/>
                <a:stretch>
                  <a:fillRect l="-1704" t="-1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013200" y="4495800"/>
            <a:ext cx="4305300" cy="530198"/>
            <a:chOff x="4013200" y="4495800"/>
            <a:chExt cx="4305300" cy="530198"/>
          </a:xfrm>
        </p:grpSpPr>
        <p:sp>
          <p:nvSpPr>
            <p:cNvPr id="7" name="TextBox 6"/>
            <p:cNvSpPr txBox="1"/>
            <p:nvPr/>
          </p:nvSpPr>
          <p:spPr>
            <a:xfrm>
              <a:off x="4787900" y="4656666"/>
              <a:ext cx="353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Proper smoothing is necessary!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4013200" y="4495800"/>
              <a:ext cx="753533" cy="355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877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POS </a:t>
            </a:r>
            <a:r>
              <a:rPr lang="en-US" dirty="0"/>
              <a:t>taggers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Brill’s tagger</a:t>
            </a:r>
          </a:p>
          <a:p>
            <a:pPr lvl="1"/>
            <a:r>
              <a:rPr lang="en-US" dirty="0"/>
              <a:t>http://www.cs.jhu.edu/~brill</a:t>
            </a:r>
            <a:r>
              <a:rPr lang="en-US" dirty="0" smtClean="0"/>
              <a:t>/ </a:t>
            </a:r>
            <a:endParaRPr lang="en-US" dirty="0"/>
          </a:p>
          <a:p>
            <a:r>
              <a:rPr lang="en-US" dirty="0" err="1"/>
              <a:t>TnT</a:t>
            </a:r>
            <a:r>
              <a:rPr lang="en-US" dirty="0"/>
              <a:t> tagger</a:t>
            </a:r>
          </a:p>
          <a:p>
            <a:pPr lvl="1"/>
            <a:r>
              <a:rPr lang="en-US" dirty="0"/>
              <a:t>http://www.coli.uni-saarland.de/~thorsten/tnt/</a:t>
            </a:r>
          </a:p>
          <a:p>
            <a:r>
              <a:rPr lang="en-US" dirty="0"/>
              <a:t>Stanford tagger</a:t>
            </a:r>
          </a:p>
          <a:p>
            <a:pPr lvl="1"/>
            <a:r>
              <a:rPr lang="en-US" dirty="0"/>
              <a:t>http://nlp.stanford.edu/software/tagger.shtml</a:t>
            </a:r>
          </a:p>
          <a:p>
            <a:r>
              <a:rPr lang="en-US" dirty="0" err="1"/>
              <a:t>SVMTool</a:t>
            </a:r>
            <a:endParaRPr lang="en-US" dirty="0"/>
          </a:p>
          <a:p>
            <a:pPr lvl="1"/>
            <a:r>
              <a:rPr lang="en-US" dirty="0"/>
              <a:t>http://www.lsi.upc.es/~nlp/SVMTool/</a:t>
            </a:r>
          </a:p>
          <a:p>
            <a:r>
              <a:rPr lang="en-US" dirty="0"/>
              <a:t>GENIA tagger</a:t>
            </a:r>
          </a:p>
          <a:p>
            <a:pPr lvl="1"/>
            <a:r>
              <a:rPr lang="en-US" dirty="0"/>
              <a:t>http://www-tsujii.is.s.u-tokyo.ac.jp/GENIA/tagger/</a:t>
            </a:r>
          </a:p>
          <a:p>
            <a:r>
              <a:rPr lang="en-US" dirty="0"/>
              <a:t>More complete list </a:t>
            </a:r>
            <a:r>
              <a:rPr lang="en-US" dirty="0" smtClean="0"/>
              <a:t>at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://www-nlp.stanford.edu/links/statnlp.html#Taggers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3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 at other NLP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Noun phrase (NP) </a:t>
            </a:r>
            <a:r>
              <a:rPr lang="en-US" dirty="0" smtClean="0"/>
              <a:t>chunking</a:t>
            </a:r>
          </a:p>
          <a:p>
            <a:pPr lvl="1"/>
            <a:r>
              <a:rPr lang="en-US" dirty="0"/>
              <a:t>Task: identify all non-recursive NP chunks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2777448"/>
            <a:ext cx="7419975" cy="368617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8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BIO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three new </a:t>
            </a:r>
            <a:r>
              <a:rPr lang="en-US" dirty="0" smtClean="0"/>
              <a:t>tags</a:t>
            </a:r>
          </a:p>
          <a:p>
            <a:pPr lvl="1"/>
            <a:r>
              <a:rPr lang="en-US" sz="2400" dirty="0"/>
              <a:t>B-NP: beginning of a noun phrase chunk</a:t>
            </a:r>
          </a:p>
          <a:p>
            <a:pPr lvl="1"/>
            <a:r>
              <a:rPr lang="en-US" sz="2400" dirty="0"/>
              <a:t>I-NP: inside of a noun phrase chunk</a:t>
            </a:r>
          </a:p>
          <a:p>
            <a:pPr lvl="1"/>
            <a:r>
              <a:rPr lang="en-US" sz="2400" dirty="0"/>
              <a:t>O: outside of a noun phrase chunk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1" y="3551460"/>
            <a:ext cx="6552519" cy="30949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21426" y="4914268"/>
            <a:ext cx="363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POS Tagging with restricted </a:t>
            </a:r>
            <a:r>
              <a:rPr lang="en-US" b="1" dirty="0" err="1" smtClean="0">
                <a:solidFill>
                  <a:srgbClr val="FF0000"/>
                </a:solidFill>
              </a:rPr>
              <a:t>Tagset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5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NLP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Shallow </a:t>
            </a:r>
            <a:r>
              <a:rPr lang="en-US" dirty="0" smtClean="0"/>
              <a:t>parsing</a:t>
            </a:r>
          </a:p>
          <a:p>
            <a:pPr lvl="1"/>
            <a:r>
              <a:rPr lang="en-US" dirty="0"/>
              <a:t>Task: identify all non-recursive NP, verb (“VP”) and preposition (“PP”) chunks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149" y="3162300"/>
            <a:ext cx="6849675" cy="340722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POS tagging?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POS tagging is a prerequisite for further </a:t>
            </a:r>
            <a:r>
              <a:rPr lang="en-US" sz="2800" dirty="0" smtClean="0"/>
              <a:t>NLP analysis</a:t>
            </a:r>
          </a:p>
          <a:p>
            <a:pPr lvl="1"/>
            <a:r>
              <a:rPr lang="en-US" sz="2400" dirty="0" smtClean="0"/>
              <a:t>Syntax parsing</a:t>
            </a:r>
          </a:p>
          <a:p>
            <a:pPr lvl="2"/>
            <a:r>
              <a:rPr lang="en-US" sz="2000" dirty="0" smtClean="0"/>
              <a:t>Basic unit for parsing</a:t>
            </a:r>
          </a:p>
          <a:p>
            <a:pPr lvl="1"/>
            <a:r>
              <a:rPr lang="en-US" sz="2400" dirty="0"/>
              <a:t> Information </a:t>
            </a:r>
            <a:r>
              <a:rPr lang="en-US" sz="2400" dirty="0" smtClean="0"/>
              <a:t>extraction</a:t>
            </a:r>
          </a:p>
          <a:p>
            <a:pPr lvl="2"/>
            <a:r>
              <a:rPr lang="en-US" sz="2000" dirty="0" smtClean="0"/>
              <a:t>Indication of names, relations</a:t>
            </a:r>
          </a:p>
          <a:p>
            <a:pPr lvl="1"/>
            <a:r>
              <a:rPr lang="en-US" sz="2400" dirty="0"/>
              <a:t>Machine </a:t>
            </a:r>
            <a:r>
              <a:rPr lang="en-US" sz="2400" dirty="0" smtClean="0"/>
              <a:t>translation</a:t>
            </a:r>
          </a:p>
          <a:p>
            <a:pPr lvl="2"/>
            <a:r>
              <a:rPr lang="en-US" sz="2000" dirty="0" smtClean="0"/>
              <a:t>The meaning of a particular word depends on its POS tag</a:t>
            </a:r>
          </a:p>
          <a:p>
            <a:pPr lvl="1"/>
            <a:r>
              <a:rPr lang="en-US" sz="2400" dirty="0" smtClean="0"/>
              <a:t>Sentiment analysis</a:t>
            </a:r>
          </a:p>
          <a:p>
            <a:pPr lvl="2"/>
            <a:r>
              <a:rPr lang="en-US" sz="2000" dirty="0" smtClean="0"/>
              <a:t>Adjectives are the major opinion holders</a:t>
            </a:r>
          </a:p>
          <a:p>
            <a:pPr lvl="3"/>
            <a:r>
              <a:rPr lang="en-US" sz="1800" dirty="0" smtClean="0"/>
              <a:t>Good </a:t>
            </a:r>
            <a:r>
              <a:rPr lang="en-US" sz="1800" dirty="0" err="1" smtClean="0"/>
              <a:t>v.s</a:t>
            </a:r>
            <a:r>
              <a:rPr lang="en-US" sz="1800" dirty="0" smtClean="0"/>
              <a:t>. Bad, Excellent </a:t>
            </a:r>
            <a:r>
              <a:rPr lang="en-US" sz="1800" dirty="0" err="1" smtClean="0"/>
              <a:t>v.s</a:t>
            </a:r>
            <a:r>
              <a:rPr lang="en-US" sz="1800" dirty="0" smtClean="0"/>
              <a:t>. Terrible </a:t>
            </a:r>
          </a:p>
          <a:p>
            <a:pPr marL="1371600" lvl="3" indent="0">
              <a:buNone/>
            </a:pP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 </a:t>
            </a:r>
            <a:r>
              <a:rPr lang="en-US" dirty="0" smtClean="0"/>
              <a:t>Encoding for Shallow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several new </a:t>
            </a:r>
            <a:r>
              <a:rPr lang="en-US" dirty="0" smtClean="0"/>
              <a:t>tags</a:t>
            </a:r>
          </a:p>
          <a:p>
            <a:pPr lvl="1"/>
            <a:r>
              <a:rPr lang="en-US" sz="2400" dirty="0"/>
              <a:t>B-NP B-VP B-PP: beginning of an </a:t>
            </a:r>
            <a:r>
              <a:rPr lang="en-US" sz="2400" dirty="0" smtClean="0"/>
              <a:t>“NP”, </a:t>
            </a:r>
            <a:r>
              <a:rPr lang="en-US" sz="2400" dirty="0"/>
              <a:t>“VP”, “PP” chunk</a:t>
            </a:r>
          </a:p>
          <a:p>
            <a:pPr lvl="1"/>
            <a:r>
              <a:rPr lang="en-US" sz="2400" dirty="0" smtClean="0"/>
              <a:t>I-NP I-VP I-PP: </a:t>
            </a:r>
            <a:r>
              <a:rPr lang="en-US" sz="2400" dirty="0"/>
              <a:t>inside of an </a:t>
            </a:r>
            <a:r>
              <a:rPr lang="en-US" sz="2400" dirty="0" smtClean="0"/>
              <a:t>“NP”, </a:t>
            </a:r>
            <a:r>
              <a:rPr lang="en-US" sz="2400" dirty="0"/>
              <a:t>“VP”, “PP” chunk</a:t>
            </a:r>
          </a:p>
          <a:p>
            <a:pPr lvl="1"/>
            <a:r>
              <a:rPr lang="en-US" sz="2400" dirty="0"/>
              <a:t>O: outside of any chunk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29" y="3498934"/>
            <a:ext cx="6578373" cy="3076037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92170" y="4852988"/>
            <a:ext cx="363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POS Tagging with restricted </a:t>
            </a:r>
            <a:r>
              <a:rPr lang="en-US" b="1" dirty="0" err="1" smtClean="0">
                <a:solidFill>
                  <a:srgbClr val="FF0000"/>
                </a:solidFill>
              </a:rPr>
              <a:t>Tagset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59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Another </a:t>
            </a:r>
            <a:r>
              <a:rPr lang="en-US" dirty="0"/>
              <a:t>NLP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Named Entity </a:t>
            </a:r>
            <a:r>
              <a:rPr lang="en-US" dirty="0" smtClean="0"/>
              <a:t>Recognition</a:t>
            </a:r>
          </a:p>
          <a:p>
            <a:pPr lvl="1"/>
            <a:r>
              <a:rPr lang="en-US" dirty="0"/>
              <a:t>Task: identify all mentions of named </a:t>
            </a:r>
            <a:r>
              <a:rPr lang="en-US" dirty="0" smtClean="0"/>
              <a:t>entities </a:t>
            </a:r>
            <a:r>
              <a:rPr lang="en-US" dirty="0"/>
              <a:t>(people, organizations, locations, dates)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90" y="3238958"/>
            <a:ext cx="6709454" cy="332014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 Encoding for </a:t>
            </a:r>
            <a:r>
              <a:rPr lang="en-US" dirty="0" smtClean="0"/>
              <a:t>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many new </a:t>
            </a:r>
            <a:r>
              <a:rPr lang="en-US" dirty="0" smtClean="0"/>
              <a:t>tags</a:t>
            </a:r>
          </a:p>
          <a:p>
            <a:pPr lvl="1"/>
            <a:r>
              <a:rPr lang="en-US" sz="2400" dirty="0"/>
              <a:t>B-PERS, B-DATE,…: beginning of a mention of a person/date...</a:t>
            </a:r>
          </a:p>
          <a:p>
            <a:pPr lvl="1"/>
            <a:r>
              <a:rPr lang="en-US" sz="2400" dirty="0"/>
              <a:t>I-PERS, B-DATE,…: inside of a mention of a person/date...</a:t>
            </a:r>
          </a:p>
          <a:p>
            <a:pPr lvl="1"/>
            <a:r>
              <a:rPr lang="en-US" sz="2400" dirty="0"/>
              <a:t>O: outside of any mention of a named entity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29" y="3863183"/>
            <a:ext cx="6289901" cy="2963278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69026" y="5160156"/>
            <a:ext cx="363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POS Tagging with restricted </a:t>
            </a:r>
            <a:r>
              <a:rPr lang="en-US" b="1" dirty="0" err="1" smtClean="0">
                <a:solidFill>
                  <a:srgbClr val="FF0000"/>
                </a:solidFill>
              </a:rPr>
              <a:t>Tagset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54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 smtClean="0"/>
              <a:t>Recap: POS </a:t>
            </a:r>
            <a:r>
              <a:rPr lang="en-US" sz="4200" dirty="0"/>
              <a:t>tagging with generative models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Bayes Rule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Joint distribution of tags and words</a:t>
            </a:r>
          </a:p>
          <a:p>
            <a:pPr lvl="1"/>
            <a:r>
              <a:rPr lang="en-US" dirty="0" smtClean="0"/>
              <a:t>Generative model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stochastic process that </a:t>
            </a:r>
            <a:r>
              <a:rPr lang="en-US" dirty="0">
                <a:solidFill>
                  <a:srgbClr val="FF0000"/>
                </a:solidFill>
              </a:rPr>
              <a:t>first generates the </a:t>
            </a:r>
            <a:r>
              <a:rPr lang="en-US" dirty="0" smtClean="0">
                <a:solidFill>
                  <a:srgbClr val="FF0000"/>
                </a:solidFill>
              </a:rPr>
              <a:t>tags</a:t>
            </a:r>
            <a:r>
              <a:rPr lang="en-US" dirty="0" smtClean="0"/>
              <a:t>, </a:t>
            </a:r>
            <a:r>
              <a:rPr lang="en-US" dirty="0"/>
              <a:t>and then </a:t>
            </a:r>
            <a:r>
              <a:rPr lang="en-US" dirty="0">
                <a:solidFill>
                  <a:srgbClr val="0070C0"/>
                </a:solidFill>
              </a:rPr>
              <a:t>generates </a:t>
            </a:r>
            <a:r>
              <a:rPr lang="en-US" dirty="0" smtClean="0">
                <a:solidFill>
                  <a:srgbClr val="0070C0"/>
                </a:solidFill>
              </a:rPr>
              <a:t>the words based </a:t>
            </a:r>
            <a:r>
              <a:rPr lang="en-US" dirty="0">
                <a:solidFill>
                  <a:srgbClr val="0070C0"/>
                </a:solidFill>
              </a:rPr>
              <a:t>on these </a:t>
            </a:r>
            <a:r>
              <a:rPr lang="en-US" dirty="0" smtClean="0">
                <a:solidFill>
                  <a:srgbClr val="0070C0"/>
                </a:solidFill>
              </a:rPr>
              <a:t>tags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19446" y="2122942"/>
                <a:ext cx="4824654" cy="1306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sz="3200" b="0" dirty="0" smtClean="0"/>
              </a:p>
              <a:p>
                <a:r>
                  <a:rPr lang="en-US" sz="320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   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446" y="2122942"/>
                <a:ext cx="4824654" cy="13066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79913" y="3459978"/>
                <a:ext cx="35698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913" y="3459978"/>
                <a:ext cx="356982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433092" y="3470864"/>
            <a:ext cx="706879" cy="4618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64824" y="3470864"/>
            <a:ext cx="1045375" cy="4618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25" y="2126696"/>
            <a:ext cx="77247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graphical representation of HMMs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6223"/>
            <a:ext cx="8229600" cy="1828799"/>
          </a:xfrm>
        </p:spPr>
        <p:txBody>
          <a:bodyPr/>
          <a:lstStyle/>
          <a:p>
            <a:r>
              <a:rPr lang="en-US" dirty="0" smtClean="0"/>
              <a:t>Light </a:t>
            </a:r>
            <a:r>
              <a:rPr lang="en-US" dirty="0"/>
              <a:t>c</a:t>
            </a:r>
            <a:r>
              <a:rPr lang="en-US" dirty="0" smtClean="0"/>
              <a:t>ircle: latent random variables</a:t>
            </a:r>
          </a:p>
          <a:p>
            <a:r>
              <a:rPr lang="en-US" dirty="0" smtClean="0"/>
              <a:t>Dark circle: observed random variables</a:t>
            </a:r>
          </a:p>
          <a:p>
            <a:r>
              <a:rPr lang="en-US" dirty="0" smtClean="0"/>
              <a:t>Arrow: probabilistic dependency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365" y="1952106"/>
            <a:ext cx="6000240" cy="25146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2754087" y="1425963"/>
            <a:ext cx="4580551" cy="822548"/>
            <a:chOff x="2754087" y="1256623"/>
            <a:chExt cx="4580551" cy="8225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124201" y="1256623"/>
                  <a:ext cx="154343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1" y="1256623"/>
                  <a:ext cx="1543436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H="1">
              <a:off x="2754087" y="1673909"/>
              <a:ext cx="348342" cy="4052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835262" y="1291971"/>
              <a:ext cx="24993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Transition probability</a:t>
              </a:r>
              <a:endParaRPr lang="en-US" sz="2000" b="1" i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607631" y="2736587"/>
            <a:ext cx="2760632" cy="884944"/>
            <a:chOff x="6607631" y="2567247"/>
            <a:chExt cx="2760632" cy="8849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082278" y="2567247"/>
                  <a:ext cx="13171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2278" y="2567247"/>
                  <a:ext cx="1317155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H="1">
              <a:off x="6607631" y="2837435"/>
              <a:ext cx="348342" cy="4052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868887" y="3052081"/>
              <a:ext cx="24993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Emission probability</a:t>
              </a:r>
              <a:endParaRPr lang="en-US" sz="2000" b="1" i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-3839" y="1550535"/>
            <a:ext cx="1794540" cy="707886"/>
            <a:chOff x="-5382" y="1234314"/>
            <a:chExt cx="1794540" cy="707886"/>
          </a:xfrm>
        </p:grpSpPr>
        <p:sp>
          <p:nvSpPr>
            <p:cNvPr id="14" name="TextBox 13"/>
            <p:cNvSpPr txBox="1"/>
            <p:nvPr/>
          </p:nvSpPr>
          <p:spPr>
            <a:xfrm>
              <a:off x="-5382" y="1234314"/>
              <a:ext cx="15087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All the tags in the </a:t>
              </a:r>
              <a:r>
                <a:rPr lang="en-US" sz="2000" b="1" i="1" dirty="0" err="1" smtClean="0"/>
                <a:t>tagset</a:t>
              </a:r>
              <a:endParaRPr lang="en-US" sz="2000" b="1" i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371956" y="1573900"/>
              <a:ext cx="417202" cy="1369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0" y="2701574"/>
            <a:ext cx="1711997" cy="1015663"/>
            <a:chOff x="0" y="2532234"/>
            <a:chExt cx="1711997" cy="1015663"/>
          </a:xfrm>
        </p:grpSpPr>
        <p:sp>
          <p:nvSpPr>
            <p:cNvPr id="13" name="TextBox 12"/>
            <p:cNvSpPr txBox="1"/>
            <p:nvPr/>
          </p:nvSpPr>
          <p:spPr>
            <a:xfrm>
              <a:off x="0" y="2532234"/>
              <a:ext cx="150877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All the words in the vocabulary</a:t>
              </a:r>
              <a:endParaRPr lang="en-US" sz="2000" b="1" i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294795" y="3209456"/>
              <a:ext cx="417202" cy="1369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4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Recap: decode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/>
              <a:t>the </a:t>
            </a:r>
            <a:r>
              <a:rPr lang="en-US" dirty="0" smtClean="0"/>
              <a:t>highest scoring </a:t>
            </a:r>
            <a:r>
              <a:rPr lang="en-US" dirty="0"/>
              <a:t>entry in the last column of the trellis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/>
              </p:nvPr>
            </p:nvGraphicFramePr>
            <p:xfrm>
              <a:off x="1458685" y="2960913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3207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/>
              </p:nvPr>
            </p:nvGraphicFramePr>
            <p:xfrm>
              <a:off x="1458685" y="2960913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565" t="-1333" r="-4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00565" t="-1333" r="-3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00565" t="-1333" r="-2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400565" t="-1333" r="-1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00565" t="-1333" r="-1130" b="-7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101333" r="-501130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201333" r="-50113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297368" r="-501130" b="-3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402667" r="-501130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502667" r="-50113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602667" r="-50113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702667" r="-50113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3096985" y="3747179"/>
            <a:ext cx="832758" cy="123847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376057" y="3747180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51021" y="4568427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72249" y="5448382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276549" y="1985006"/>
            <a:ext cx="3935185" cy="2583421"/>
            <a:chOff x="5208815" y="2209800"/>
            <a:chExt cx="3935185" cy="2583421"/>
          </a:xfrm>
        </p:grpSpPr>
        <p:sp>
          <p:nvSpPr>
            <p:cNvPr id="14" name="TextBox 13"/>
            <p:cNvSpPr txBox="1"/>
            <p:nvPr/>
          </p:nvSpPr>
          <p:spPr>
            <a:xfrm>
              <a:off x="5208815" y="2209800"/>
              <a:ext cx="39351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Keep </a:t>
              </a:r>
              <a:r>
                <a:rPr lang="en-US" i="1" dirty="0" err="1" smtClean="0">
                  <a:solidFill>
                    <a:srgbClr val="FF0000"/>
                  </a:solidFill>
                </a:rPr>
                <a:t>backpointers</a:t>
              </a:r>
              <a:r>
                <a:rPr lang="en-US" i="1" dirty="0" smtClean="0">
                  <a:solidFill>
                    <a:srgbClr val="FF0000"/>
                  </a:solidFill>
                </a:rPr>
                <a:t> in each trellis to keep track of the most probable sequence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5587395" y="2856131"/>
              <a:ext cx="1575405" cy="193709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231900" y="2481005"/>
                <a:ext cx="6680200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𝑀𝑎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900" y="2481005"/>
                <a:ext cx="6680200" cy="5068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4453467" y="2718060"/>
            <a:ext cx="245533" cy="207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92436" y="92074"/>
                <a:ext cx="44631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Dynamic programming: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!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436" y="92074"/>
                <a:ext cx="4463143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04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99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labeling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Many NLP tasks </a:t>
                </a:r>
                <a:r>
                  <a:rPr lang="en-US" dirty="0" smtClean="0"/>
                  <a:t>are sequence </a:t>
                </a:r>
                <a:r>
                  <a:rPr lang="en-US" dirty="0"/>
                  <a:t>labeling </a:t>
                </a:r>
                <a:r>
                  <a:rPr lang="en-US" dirty="0" smtClean="0"/>
                  <a:t>tasks</a:t>
                </a:r>
              </a:p>
              <a:p>
                <a:pPr lvl="1"/>
                <a:r>
                  <a:rPr lang="en-US" dirty="0"/>
                  <a:t>Input: a sequence of </a:t>
                </a:r>
                <a:r>
                  <a:rPr lang="en-US" dirty="0" smtClean="0"/>
                  <a:t>tokens/words</a:t>
                </a:r>
              </a:p>
              <a:p>
                <a:pPr lvl="1"/>
                <a:r>
                  <a:rPr lang="en-US" dirty="0"/>
                  <a:t>Output:  a sequence of </a:t>
                </a:r>
                <a:r>
                  <a:rPr lang="en-US" dirty="0" smtClean="0"/>
                  <a:t>corresponding labels</a:t>
                </a:r>
              </a:p>
              <a:p>
                <a:pPr lvl="2"/>
                <a:r>
                  <a:rPr lang="en-US" dirty="0" smtClean="0"/>
                  <a:t>E.g., POS tags, BIO encoding for NER</a:t>
                </a:r>
              </a:p>
              <a:p>
                <a:pPr lvl="1"/>
                <a:r>
                  <a:rPr lang="en-US" dirty="0" smtClean="0"/>
                  <a:t>Solution: finding the most probable label sequence for the given word sequence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0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to traditional classification problem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Sequence labeling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 smtClean="0"/>
                  <a:t> is a vector/matrix</a:t>
                </a:r>
              </a:p>
              <a:p>
                <a:r>
                  <a:rPr lang="en-US" dirty="0" smtClean="0"/>
                  <a:t>Dependency between both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Structured output </a:t>
                </a:r>
              </a:p>
              <a:p>
                <a:r>
                  <a:rPr lang="en-US" dirty="0" smtClean="0"/>
                  <a:t>Difficult to solve the inference problem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961" t="-772" r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Traditional classification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is a single label</a:t>
                </a:r>
              </a:p>
              <a:p>
                <a:r>
                  <a:rPr lang="en-US" dirty="0"/>
                  <a:t>Dependency </a:t>
                </a:r>
                <a:r>
                  <a:rPr lang="en-US" dirty="0" smtClean="0"/>
                  <a:t>only within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 smtClean="0"/>
                  <a:t>Independent output</a:t>
                </a:r>
              </a:p>
              <a:p>
                <a:r>
                  <a:rPr lang="en-US" dirty="0" smtClean="0"/>
                  <a:t>Easy to solve the inference problem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2"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37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5437791" y="4003752"/>
            <a:ext cx="2002971" cy="1828800"/>
            <a:chOff x="5471658" y="4427085"/>
            <a:chExt cx="2002971" cy="1828800"/>
          </a:xfrm>
        </p:grpSpPr>
        <p:sp>
          <p:nvSpPr>
            <p:cNvPr id="28" name="Oval 27"/>
            <p:cNvSpPr/>
            <p:nvPr/>
          </p:nvSpPr>
          <p:spPr>
            <a:xfrm>
              <a:off x="5471658" y="4427085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y</a:t>
              </a:r>
              <a:r>
                <a:rPr lang="en-US" sz="2400" baseline="-25000" dirty="0" smtClean="0"/>
                <a:t>i</a:t>
              </a:r>
              <a:endParaRPr lang="en-US" sz="2400" baseline="-250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6788829" y="4427085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5471658" y="5570085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x</a:t>
              </a:r>
              <a:r>
                <a:rPr lang="en-US" sz="2400" baseline="-25000" dirty="0" smtClean="0"/>
                <a:t>i</a:t>
              </a:r>
              <a:endParaRPr lang="en-US" sz="2400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6788829" y="5570085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33" name="Straight Arrow Connector 32"/>
            <p:cNvCxnSpPr>
              <a:stCxn id="30" idx="0"/>
              <a:endCxn id="28" idx="4"/>
            </p:cNvCxnSpPr>
            <p:nvPr/>
          </p:nvCxnSpPr>
          <p:spPr>
            <a:xfrm flipV="1">
              <a:off x="5814558" y="5112885"/>
              <a:ext cx="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1" idx="0"/>
              <a:endCxn id="29" idx="4"/>
            </p:cNvCxnSpPr>
            <p:nvPr/>
          </p:nvCxnSpPr>
          <p:spPr>
            <a:xfrm flipV="1">
              <a:off x="7131729" y="5112885"/>
              <a:ext cx="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978536" y="5678482"/>
              <a:ext cx="470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x</a:t>
              </a:r>
              <a:r>
                <a:rPr lang="en-US" sz="2400" baseline="-25000" dirty="0" err="1" smtClean="0"/>
                <a:t>j</a:t>
              </a:r>
              <a:endParaRPr lang="en-US" sz="24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78536" y="4520784"/>
              <a:ext cx="496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y</a:t>
              </a:r>
              <a:r>
                <a:rPr lang="en-US" sz="2400" baseline="-25000" dirty="0" err="1" smtClean="0"/>
                <a:t>j</a:t>
              </a:r>
              <a:endParaRPr lang="en-US" sz="2400" baseline="-250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44187" y="4003752"/>
            <a:ext cx="2002971" cy="1828800"/>
            <a:chOff x="1256507" y="4384677"/>
            <a:chExt cx="2002971" cy="1828800"/>
          </a:xfrm>
        </p:grpSpPr>
        <p:sp>
          <p:nvSpPr>
            <p:cNvPr id="19" name="Oval 18"/>
            <p:cNvSpPr/>
            <p:nvPr/>
          </p:nvSpPr>
          <p:spPr>
            <a:xfrm>
              <a:off x="1256507" y="4384677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t</a:t>
              </a:r>
              <a:r>
                <a:rPr lang="en-US" sz="2400" baseline="-25000" dirty="0" err="1" smtClean="0"/>
                <a:t>i</a:t>
              </a:r>
              <a:endParaRPr lang="en-US" sz="2400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573678" y="4384677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256507" y="5527677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w</a:t>
              </a:r>
              <a:r>
                <a:rPr lang="en-US" sz="2400" baseline="-25000" dirty="0" err="1" smtClean="0"/>
                <a:t>i</a:t>
              </a:r>
              <a:endParaRPr lang="en-US" sz="2400" baseline="-250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573678" y="5527677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23" name="Straight Arrow Connector 22"/>
            <p:cNvCxnSpPr>
              <a:stCxn id="19" idx="6"/>
              <a:endCxn id="20" idx="2"/>
            </p:cNvCxnSpPr>
            <p:nvPr/>
          </p:nvCxnSpPr>
          <p:spPr>
            <a:xfrm>
              <a:off x="1942307" y="4727577"/>
              <a:ext cx="6313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0" idx="4"/>
              <a:endCxn id="22" idx="0"/>
            </p:cNvCxnSpPr>
            <p:nvPr/>
          </p:nvCxnSpPr>
          <p:spPr>
            <a:xfrm>
              <a:off x="2916578" y="5070477"/>
              <a:ext cx="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714738" y="5636074"/>
              <a:ext cx="470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w</a:t>
              </a:r>
              <a:r>
                <a:rPr lang="en-US" sz="2400" baseline="-25000" dirty="0" err="1" smtClean="0"/>
                <a:t>j</a:t>
              </a:r>
              <a:endParaRPr lang="en-US" sz="2400" baseline="-25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63385" y="4478376"/>
              <a:ext cx="496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t</a:t>
              </a:r>
              <a:r>
                <a:rPr lang="en-US" sz="2400" baseline="-25000" dirty="0" err="1" smtClean="0"/>
                <a:t>j</a:t>
              </a:r>
              <a:endParaRPr lang="en-US" sz="2400" baseline="-25000" dirty="0"/>
            </a:p>
          </p:txBody>
        </p:sp>
        <p:cxnSp>
          <p:nvCxnSpPr>
            <p:cNvPr id="37" name="Straight Arrow Connector 36"/>
            <p:cNvCxnSpPr>
              <a:stCxn id="19" idx="4"/>
              <a:endCxn id="21" idx="0"/>
            </p:cNvCxnSpPr>
            <p:nvPr/>
          </p:nvCxnSpPr>
          <p:spPr>
            <a:xfrm>
              <a:off x="1599407" y="5070477"/>
              <a:ext cx="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279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modeling perspectives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Generative models</a:t>
                </a:r>
              </a:p>
              <a:p>
                <a:pPr lvl="1"/>
                <a:r>
                  <a:rPr lang="en-US" dirty="0" smtClean="0"/>
                  <a:t>Model the joint probability of labels and words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Discriminative models</a:t>
                </a:r>
              </a:p>
              <a:p>
                <a:pPr lvl="1"/>
                <a:r>
                  <a:rPr lang="en-US" dirty="0" smtClean="0"/>
                  <a:t>Directly model the conditional probability of labels given the words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Generative V.S. discriminative models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classification as an example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5" y="2513020"/>
            <a:ext cx="8613453" cy="3948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151" y="2128299"/>
            <a:ext cx="2830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Generative Model’s view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502123" y="2128299"/>
            <a:ext cx="3135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Discriminative Model’s 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19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POS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Words often have more than one </a:t>
            </a:r>
            <a:r>
              <a:rPr lang="en-US" dirty="0" smtClean="0"/>
              <a:t>POS tag</a:t>
            </a:r>
          </a:p>
          <a:p>
            <a:pPr lvl="1"/>
            <a:r>
              <a:rPr lang="en-US" dirty="0"/>
              <a:t>The back door (adjective)</a:t>
            </a:r>
          </a:p>
          <a:p>
            <a:pPr lvl="1"/>
            <a:r>
              <a:rPr lang="en-US" dirty="0"/>
              <a:t>On my back (</a:t>
            </a:r>
            <a:r>
              <a:rPr lang="en-US" dirty="0" smtClean="0"/>
              <a:t>noun)</a:t>
            </a:r>
          </a:p>
          <a:p>
            <a:pPr lvl="1"/>
            <a:r>
              <a:rPr lang="en-US" dirty="0" smtClean="0"/>
              <a:t>Promised </a:t>
            </a:r>
            <a:r>
              <a:rPr lang="en-US" dirty="0"/>
              <a:t>to back the bill (verb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Simple solution with dictionary look-up does not work in practice</a:t>
            </a:r>
          </a:p>
          <a:p>
            <a:pPr lvl="1"/>
            <a:r>
              <a:rPr lang="en-US" dirty="0" smtClean="0"/>
              <a:t>One needs to determine </a:t>
            </a:r>
            <a:r>
              <a:rPr lang="en-US" dirty="0"/>
              <a:t>the POS tag for a particular instance of a </a:t>
            </a:r>
            <a:r>
              <a:rPr lang="en-US" dirty="0" smtClean="0"/>
              <a:t>word from its context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Generative V.S. </a:t>
            </a:r>
            <a:r>
              <a:rPr lang="en-US" dirty="0" smtClean="0"/>
              <a:t>discriminative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joint distribution</a:t>
                </a:r>
              </a:p>
              <a:p>
                <a:pPr lvl="1"/>
                <a:r>
                  <a:rPr lang="en-US" dirty="0" smtClean="0"/>
                  <a:t>Full probabilistic specification for all the random variables</a:t>
                </a:r>
              </a:p>
              <a:p>
                <a:r>
                  <a:rPr lang="en-US" dirty="0" smtClean="0"/>
                  <a:t>Dependence assumption has to be specified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Flexible, can be used in unsupervised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961" t="-1235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Discriminative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conditional distribution</a:t>
                </a:r>
              </a:p>
              <a:p>
                <a:pPr lvl="1"/>
                <a:r>
                  <a:rPr lang="en-US" dirty="0" smtClean="0"/>
                  <a:t>Only explain the target variable</a:t>
                </a:r>
              </a:p>
              <a:p>
                <a:r>
                  <a:rPr lang="en-US" dirty="0" smtClean="0"/>
                  <a:t>Arbitrary </a:t>
                </a:r>
                <a:r>
                  <a:rPr lang="en-US" dirty="0"/>
                  <a:t>features can be incorporated for </a:t>
                </a:r>
                <a:r>
                  <a:rPr lang="en-US" dirty="0" smtClean="0"/>
                  <a:t>modeling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Need labeled data, only suitable for (semi-) 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2" t="-1235" b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6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</a:t>
            </a:r>
            <a:r>
              <a:rPr lang="en-US" dirty="0" smtClean="0"/>
              <a:t>entropy </a:t>
            </a:r>
            <a:r>
              <a:rPr lang="en-US" dirty="0"/>
              <a:t>Markov </a:t>
            </a:r>
            <a:r>
              <a:rPr lang="en-US" dirty="0" smtClean="0"/>
              <a:t>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MEMMs  </a:t>
                </a:r>
                <a:r>
                  <a:rPr lang="en-US" dirty="0"/>
                  <a:t>are </a:t>
                </a:r>
                <a:r>
                  <a:rPr lang="en-US" dirty="0" smtClean="0"/>
                  <a:t>discriminative models </a:t>
                </a:r>
                <a:r>
                  <a:rPr lang="en-US" dirty="0"/>
                  <a:t>of the labels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 smtClean="0"/>
                  <a:t> given </a:t>
                </a:r>
                <a:r>
                  <a:rPr lang="en-US" dirty="0"/>
                  <a:t>the observed input </a:t>
                </a:r>
                <a:r>
                  <a:rPr lang="en-US" dirty="0" smtClean="0"/>
                  <a:t>sequence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404" y="3525840"/>
            <a:ext cx="6315075" cy="260032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 rot="2515546">
            <a:off x="1667359" y="3636204"/>
            <a:ext cx="3102429" cy="207593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5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Emission-like features</a:t>
            </a:r>
          </a:p>
          <a:p>
            <a:pPr lvl="1"/>
            <a:r>
              <a:rPr lang="en-US" dirty="0" smtClean="0"/>
              <a:t>Binary feature functions</a:t>
            </a:r>
          </a:p>
          <a:p>
            <a:pPr lvl="2"/>
            <a:r>
              <a:rPr lang="en-US" dirty="0" err="1" smtClean="0"/>
              <a:t>f</a:t>
            </a:r>
            <a:r>
              <a:rPr lang="en-US" baseline="-25000" dirty="0" err="1" smtClean="0"/>
              <a:t>first</a:t>
            </a:r>
            <a:r>
              <a:rPr lang="en-US" baseline="-25000" dirty="0" smtClean="0"/>
              <a:t>-letter-capitalized-</a:t>
            </a:r>
            <a:r>
              <a:rPr lang="en-US" b="1" baseline="-25000" dirty="0" smtClean="0">
                <a:solidFill>
                  <a:srgbClr val="FF0000"/>
                </a:solidFill>
              </a:rPr>
              <a:t>NNP</a:t>
            </a:r>
            <a:r>
              <a:rPr lang="en-US" dirty="0" smtClean="0"/>
              <a:t>(China) </a:t>
            </a:r>
            <a:r>
              <a:rPr lang="en-US" dirty="0"/>
              <a:t>= </a:t>
            </a:r>
            <a:r>
              <a:rPr lang="en-US" dirty="0" smtClean="0"/>
              <a:t>1</a:t>
            </a:r>
          </a:p>
          <a:p>
            <a:pPr lvl="2"/>
            <a:r>
              <a:rPr lang="en-US" dirty="0" err="1" smtClean="0"/>
              <a:t>f</a:t>
            </a:r>
            <a:r>
              <a:rPr lang="en-US" baseline="-25000" dirty="0" err="1" smtClean="0"/>
              <a:t>first</a:t>
            </a:r>
            <a:r>
              <a:rPr lang="en-US" baseline="-25000" dirty="0" smtClean="0"/>
              <a:t>-letter-capitalized-</a:t>
            </a:r>
            <a:r>
              <a:rPr lang="en-US" b="1" baseline="-25000" dirty="0" smtClean="0">
                <a:solidFill>
                  <a:srgbClr val="FF0000"/>
                </a:solidFill>
              </a:rPr>
              <a:t>VB</a:t>
            </a:r>
            <a:r>
              <a:rPr lang="en-US" dirty="0" smtClean="0"/>
              <a:t>(know) </a:t>
            </a:r>
            <a:r>
              <a:rPr lang="en-US" dirty="0"/>
              <a:t>= </a:t>
            </a:r>
            <a:r>
              <a:rPr lang="en-US" dirty="0" smtClean="0"/>
              <a:t>0</a:t>
            </a:r>
          </a:p>
          <a:p>
            <a:pPr lvl="1"/>
            <a:r>
              <a:rPr lang="en-US" dirty="0" smtClean="0"/>
              <a:t>Integer </a:t>
            </a:r>
            <a:r>
              <a:rPr lang="en-US" dirty="0"/>
              <a:t>(or real-valued) </a:t>
            </a:r>
            <a:r>
              <a:rPr lang="en-US" dirty="0" smtClean="0"/>
              <a:t>feature functions</a:t>
            </a:r>
          </a:p>
          <a:p>
            <a:pPr lvl="2"/>
            <a:r>
              <a:rPr lang="en-US" dirty="0" err="1" smtClean="0"/>
              <a:t>f</a:t>
            </a:r>
            <a:r>
              <a:rPr lang="en-US" baseline="-25000" dirty="0" err="1" smtClean="0"/>
              <a:t>number</a:t>
            </a:r>
            <a:r>
              <a:rPr lang="en-US" baseline="-25000" dirty="0" smtClean="0"/>
              <a:t>-of-vowels-</a:t>
            </a:r>
            <a:r>
              <a:rPr lang="en-US" b="1" baseline="-25000" dirty="0" smtClean="0">
                <a:solidFill>
                  <a:srgbClr val="FF0000"/>
                </a:solidFill>
              </a:rPr>
              <a:t>NNP</a:t>
            </a:r>
            <a:r>
              <a:rPr lang="en-US" dirty="0" smtClean="0"/>
              <a:t>(China) </a:t>
            </a:r>
            <a:r>
              <a:rPr lang="en-US" dirty="0"/>
              <a:t>= </a:t>
            </a:r>
            <a:r>
              <a:rPr lang="en-US" dirty="0" smtClean="0"/>
              <a:t>2</a:t>
            </a:r>
          </a:p>
          <a:p>
            <a:r>
              <a:rPr lang="en-US" dirty="0" smtClean="0"/>
              <a:t>Transition-like features</a:t>
            </a:r>
          </a:p>
          <a:p>
            <a:pPr lvl="1"/>
            <a:r>
              <a:rPr lang="en-US" dirty="0"/>
              <a:t>Binary feature functions</a:t>
            </a:r>
          </a:p>
          <a:p>
            <a:pPr lvl="2"/>
            <a:r>
              <a:rPr lang="en-US" dirty="0" err="1" smtClean="0"/>
              <a:t>f</a:t>
            </a:r>
            <a:r>
              <a:rPr lang="en-US" baseline="-25000" dirty="0" err="1" smtClean="0"/>
              <a:t>first</a:t>
            </a:r>
            <a:r>
              <a:rPr lang="en-US" baseline="-25000" dirty="0" smtClean="0"/>
              <a:t>-letter-capitalized-</a:t>
            </a:r>
            <a:r>
              <a:rPr lang="en-US" b="1" baseline="-25000" dirty="0" smtClean="0">
                <a:solidFill>
                  <a:srgbClr val="FF0000"/>
                </a:solidFill>
              </a:rPr>
              <a:t>VB</a:t>
            </a:r>
            <a:r>
              <a:rPr lang="en-US" baseline="-25000" dirty="0" smtClean="0"/>
              <a:t>-</a:t>
            </a:r>
            <a:r>
              <a:rPr lang="en-US" b="1" baseline="-25000" dirty="0" smtClean="0">
                <a:solidFill>
                  <a:srgbClr val="FF0000"/>
                </a:solidFill>
              </a:rPr>
              <a:t>NNP</a:t>
            </a:r>
            <a:r>
              <a:rPr lang="en-US" dirty="0" smtClean="0"/>
              <a:t>(China) </a:t>
            </a:r>
            <a:r>
              <a:rPr lang="en-US" dirty="0"/>
              <a:t>= 1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942114" y="3121881"/>
            <a:ext cx="3320143" cy="2530525"/>
            <a:chOff x="4974771" y="3222482"/>
            <a:chExt cx="3320143" cy="2530525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279571" y="4461439"/>
              <a:ext cx="555172" cy="4789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4974771" y="5122974"/>
              <a:ext cx="859972" cy="6300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834743" y="4688334"/>
              <a:ext cx="24601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Not necessarily independent features!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404757" y="3222482"/>
              <a:ext cx="495301" cy="14784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/>
          <p:cNvSpPr/>
          <p:nvPr/>
        </p:nvSpPr>
        <p:spPr>
          <a:xfrm>
            <a:off x="6052457" y="1417638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VB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369628" y="1417638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052457" y="2560638"/>
            <a:ext cx="685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369628" y="2560638"/>
            <a:ext cx="685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10" idx="2"/>
          </p:cNvCxnSpPr>
          <p:nvPr/>
        </p:nvCxnSpPr>
        <p:spPr>
          <a:xfrm>
            <a:off x="6738257" y="1760538"/>
            <a:ext cx="6313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0"/>
            <a:endCxn id="4" idx="4"/>
          </p:cNvCxnSpPr>
          <p:nvPr/>
        </p:nvCxnSpPr>
        <p:spPr>
          <a:xfrm flipV="1">
            <a:off x="6395357" y="2103438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0"/>
            <a:endCxn id="10" idx="4"/>
          </p:cNvCxnSpPr>
          <p:nvPr/>
        </p:nvCxnSpPr>
        <p:spPr>
          <a:xfrm flipV="1">
            <a:off x="7712528" y="2103438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47856" y="272687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China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24057" y="157990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NNP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399314" y="2363085"/>
            <a:ext cx="2079172" cy="53190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03371" y="2405838"/>
            <a:ext cx="2307772" cy="185439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811485" y="1901703"/>
            <a:ext cx="2351315" cy="373040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42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51245" y="2732502"/>
            <a:ext cx="71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4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Parameterization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667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Associate </a:t>
                </a:r>
                <a:r>
                  <a:rPr lang="en-US" dirty="0"/>
                  <a:t>a real-valued weight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to each specific </a:t>
                </a:r>
                <a:r>
                  <a:rPr lang="en-US" u="sng" dirty="0" smtClean="0"/>
                  <a:t>type</a:t>
                </a:r>
                <a:r>
                  <a:rPr lang="en-US" dirty="0" smtClean="0"/>
                  <a:t> of feature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for </a:t>
                </a:r>
                <a:r>
                  <a:rPr lang="en-US" dirty="0" err="1" smtClean="0"/>
                  <a:t>f</a:t>
                </a:r>
                <a:r>
                  <a:rPr lang="en-US" baseline="-25000" dirty="0" err="1" smtClean="0"/>
                  <a:t>first</a:t>
                </a:r>
                <a:r>
                  <a:rPr lang="en-US" baseline="-25000" dirty="0" smtClean="0"/>
                  <a:t>-letter-capitalized-</a:t>
                </a:r>
                <a:r>
                  <a:rPr lang="en-US" b="1" baseline="-25000" dirty="0" smtClean="0">
                    <a:solidFill>
                      <a:srgbClr val="FF0000"/>
                    </a:solidFill>
                  </a:rPr>
                  <a:t>NNP</a:t>
                </a:r>
                <a:r>
                  <a:rPr lang="en-US" dirty="0" smtClean="0"/>
                  <a:t>(w)</a:t>
                </a:r>
              </a:p>
              <a:p>
                <a:r>
                  <a:rPr lang="en-US" dirty="0" smtClean="0"/>
                  <a:t>Define a scoring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Naturally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Recall the basic definition of probability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)&gt;0 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2695" b="-14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9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 of </a:t>
            </a:r>
            <a:r>
              <a:rPr lang="en-US" dirty="0" smtClean="0"/>
              <a:t>MEMMs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292912"/>
                <a:ext cx="8229600" cy="2833253"/>
              </a:xfrm>
            </p:spPr>
            <p:txBody>
              <a:bodyPr/>
              <a:lstStyle/>
              <a:p>
                <a:r>
                  <a:rPr lang="en-US" dirty="0" smtClean="0"/>
                  <a:t>It is a log-linear model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Viterbi algorithm can be used to decode the most probable label sequence solely based 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292912"/>
                <a:ext cx="8229600" cy="2833253"/>
              </a:xfrm>
              <a:blipFill rotWithShape="0">
                <a:blip r:embed="rId2"/>
                <a:stretch>
                  <a:fillRect l="-1704" t="-2796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432368" y="1420133"/>
                <a:ext cx="3755323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368" y="1420133"/>
                <a:ext cx="3755323" cy="9885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422968" y="2258333"/>
                <a:ext cx="4459169" cy="11347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68" y="2258333"/>
                <a:ext cx="4459169" cy="11347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6553200" y="3367666"/>
            <a:ext cx="2754085" cy="615059"/>
            <a:chOff x="6389915" y="3292912"/>
            <a:chExt cx="2754085" cy="6150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389915" y="3292912"/>
                  <a:ext cx="27540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Constant only related to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9915" y="3292912"/>
                  <a:ext cx="27540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770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 flipH="1">
              <a:off x="6596743" y="3662244"/>
              <a:ext cx="217714" cy="24572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44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114800" y="2891074"/>
            <a:ext cx="3369733" cy="1070866"/>
            <a:chOff x="4114800" y="2891074"/>
            <a:chExt cx="3369733" cy="1070866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5706859" y="3388451"/>
              <a:ext cx="557869" cy="57348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114800" y="2891074"/>
              <a:ext cx="3369733" cy="4765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026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Maximum likelihood estimator can be used in a similar way as in HMMs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341" y="4396925"/>
            <a:ext cx="2433318" cy="192609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973624" y="3961495"/>
            <a:ext cx="5056876" cy="2039525"/>
            <a:chOff x="2973624" y="3961495"/>
            <a:chExt cx="5056876" cy="2039525"/>
          </a:xfrm>
        </p:grpSpPr>
        <p:sp>
          <p:nvSpPr>
            <p:cNvPr id="6" name="Oval 5"/>
            <p:cNvSpPr/>
            <p:nvPr/>
          </p:nvSpPr>
          <p:spPr>
            <a:xfrm rot="2515546">
              <a:off x="2973624" y="4422512"/>
              <a:ext cx="2470750" cy="157850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27529" y="3961495"/>
              <a:ext cx="20029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Decompose the training data into such units 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289228" y="4469327"/>
              <a:ext cx="738301" cy="5078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2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maximum entropy?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explain this in detail when discussing the Logistic Regression models</a:t>
            </a:r>
            <a:endParaRPr lang="en-US" dirty="0"/>
          </a:p>
        </p:txBody>
      </p:sp>
      <p:pic>
        <p:nvPicPr>
          <p:cNvPr id="1026" name="Picture 2" descr="http://www.saedsayad.com/images/LogReg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59" y="2774747"/>
            <a:ext cx="7061653" cy="378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bit more about MEMMs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Emission features can go across multiple observations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≜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Especially useful for shallow parsing and NER tasks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605" y="3852414"/>
            <a:ext cx="6315075" cy="260032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242458" y="4669975"/>
            <a:ext cx="4669972" cy="751113"/>
            <a:chOff x="2242458" y="4669975"/>
            <a:chExt cx="4669972" cy="751113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2242458" y="4669975"/>
              <a:ext cx="1175657" cy="7511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91002" y="4669976"/>
              <a:ext cx="1121228" cy="751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202226" y="4669975"/>
              <a:ext cx="2710204" cy="751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random field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 more advanced model for sequence labeling</a:t>
                </a:r>
              </a:p>
              <a:p>
                <a:pPr lvl="1"/>
                <a:r>
                  <a:rPr lang="en-US" dirty="0" smtClean="0"/>
                  <a:t>Model global dependency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1890033" y="3992269"/>
            <a:ext cx="4690381" cy="1828800"/>
            <a:chOff x="1994808" y="4062868"/>
            <a:chExt cx="4690381" cy="1828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/>
                <p:cNvSpPr/>
                <p:nvPr/>
              </p:nvSpPr>
              <p:spPr>
                <a:xfrm>
                  <a:off x="4682218" y="4062868"/>
                  <a:ext cx="685800" cy="685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218" y="4062868"/>
                  <a:ext cx="685800" cy="6858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5999389" y="4062868"/>
                  <a:ext cx="685800" cy="685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9389" y="4062868"/>
                  <a:ext cx="685800" cy="6858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4682218" y="5205868"/>
                  <a:ext cx="685800" cy="6858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218" y="5205868"/>
                  <a:ext cx="685800" cy="6858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5999389" y="5205868"/>
                  <a:ext cx="685800" cy="6858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9389" y="5205868"/>
                  <a:ext cx="685800" cy="6858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4" idx="6"/>
              <a:endCxn id="5" idx="2"/>
            </p:cNvCxnSpPr>
            <p:nvPr/>
          </p:nvCxnSpPr>
          <p:spPr>
            <a:xfrm>
              <a:off x="5368018" y="4405768"/>
              <a:ext cx="6313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0"/>
              <a:endCxn id="4" idx="4"/>
            </p:cNvCxnSpPr>
            <p:nvPr/>
          </p:nvCxnSpPr>
          <p:spPr>
            <a:xfrm flipV="1">
              <a:off x="5025118" y="4748668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0"/>
              <a:endCxn id="5" idx="4"/>
            </p:cNvCxnSpPr>
            <p:nvPr/>
          </p:nvCxnSpPr>
          <p:spPr>
            <a:xfrm flipV="1">
              <a:off x="6342289" y="4748668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1994808" y="4062868"/>
                  <a:ext cx="685800" cy="685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4808" y="4062868"/>
                  <a:ext cx="685800" cy="6858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3311979" y="4062868"/>
                  <a:ext cx="685800" cy="685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1979" y="4062868"/>
                  <a:ext cx="685800" cy="6858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>
                <a:xfrm>
                  <a:off x="1994808" y="5205868"/>
                  <a:ext cx="685800" cy="6858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4808" y="5205868"/>
                  <a:ext cx="685800" cy="6858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3311979" y="5205868"/>
                  <a:ext cx="685800" cy="6858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1979" y="5205868"/>
                  <a:ext cx="685800" cy="6858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>
              <a:stCxn id="15" idx="6"/>
              <a:endCxn id="16" idx="2"/>
            </p:cNvCxnSpPr>
            <p:nvPr/>
          </p:nvCxnSpPr>
          <p:spPr>
            <a:xfrm>
              <a:off x="2680608" y="4405768"/>
              <a:ext cx="6313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7" idx="0"/>
              <a:endCxn id="15" idx="4"/>
            </p:cNvCxnSpPr>
            <p:nvPr/>
          </p:nvCxnSpPr>
          <p:spPr>
            <a:xfrm flipV="1">
              <a:off x="2337708" y="4748668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8" idx="0"/>
              <a:endCxn id="16" idx="4"/>
            </p:cNvCxnSpPr>
            <p:nvPr/>
          </p:nvCxnSpPr>
          <p:spPr>
            <a:xfrm flipV="1">
              <a:off x="3654879" y="4748668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4" idx="2"/>
            </p:cNvCxnSpPr>
            <p:nvPr/>
          </p:nvCxnSpPr>
          <p:spPr>
            <a:xfrm>
              <a:off x="3997779" y="4405768"/>
              <a:ext cx="6844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436858" y="4613689"/>
            <a:ext cx="2505755" cy="707886"/>
            <a:chOff x="6654572" y="5038231"/>
            <a:chExt cx="2505755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407727" y="5038231"/>
                  <a:ext cx="17526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rgbClr val="0070C0"/>
                      </a:solidFill>
                    </a:rPr>
                    <a:t>Node feature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7727" y="5038231"/>
                  <a:ext cx="1752600" cy="70788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472" t="-5172" b="-7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/>
            <p:nvPr/>
          </p:nvCxnSpPr>
          <p:spPr>
            <a:xfrm flipH="1">
              <a:off x="6654572" y="5392174"/>
              <a:ext cx="64225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578928" y="3786357"/>
            <a:ext cx="3347358" cy="707886"/>
            <a:chOff x="5796642" y="4210899"/>
            <a:chExt cx="3347358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391400" y="4210899"/>
                  <a:ext cx="17526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rgbClr val="00B050"/>
                      </a:solidFill>
                    </a:rPr>
                    <a:t>Edge feature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4210899"/>
                  <a:ext cx="1752600" cy="70788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833" t="-4310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 flipH="1">
              <a:off x="5796642" y="4462712"/>
              <a:ext cx="1500188" cy="17755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3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POS tagging problem</a:t>
            </a:r>
          </a:p>
          <a:p>
            <a:pPr lvl="1"/>
            <a:r>
              <a:rPr lang="en-US" dirty="0" smtClean="0"/>
              <a:t>Property &amp; challenges</a:t>
            </a:r>
          </a:p>
          <a:p>
            <a:r>
              <a:rPr lang="en-US" dirty="0" smtClean="0"/>
              <a:t>Public tag sets</a:t>
            </a:r>
          </a:p>
          <a:p>
            <a:r>
              <a:rPr lang="en-US" dirty="0" smtClean="0"/>
              <a:t>Generative model for POS tagging</a:t>
            </a:r>
          </a:p>
          <a:p>
            <a:pPr lvl="1"/>
            <a:r>
              <a:rPr lang="en-US" dirty="0" smtClean="0"/>
              <a:t>HMMs</a:t>
            </a:r>
          </a:p>
          <a:p>
            <a:r>
              <a:rPr lang="en-US" dirty="0" smtClean="0"/>
              <a:t>General sequential labeling problem</a:t>
            </a:r>
          </a:p>
          <a:p>
            <a:r>
              <a:rPr lang="en-US" dirty="0" smtClean="0"/>
              <a:t>Discriminative model for sequential labeling</a:t>
            </a:r>
          </a:p>
          <a:p>
            <a:pPr lvl="1"/>
            <a:r>
              <a:rPr lang="en-US" dirty="0" smtClean="0"/>
              <a:t>MEMMs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a </a:t>
            </a:r>
            <a:r>
              <a:rPr lang="en-US" dirty="0" err="1" smtClean="0"/>
              <a:t>tagset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to agree on a standard inventory of word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Taggers are trained on a labeled corpora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tagset</a:t>
            </a:r>
            <a:r>
              <a:rPr lang="en-US" dirty="0" smtClean="0"/>
              <a:t> needs </a:t>
            </a:r>
            <a:r>
              <a:rPr lang="en-US" dirty="0"/>
              <a:t>to capture semantically or syntactically important distinctions that can easily be made by trained human </a:t>
            </a:r>
            <a:r>
              <a:rPr lang="en-US" dirty="0" smtClean="0"/>
              <a:t>annotators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Speech and Language Processing</a:t>
            </a:r>
          </a:p>
          <a:p>
            <a:pPr lvl="1"/>
            <a:r>
              <a:rPr lang="en-US" dirty="0"/>
              <a:t>Chapter 5: Part-of-Speech </a:t>
            </a:r>
            <a:r>
              <a:rPr lang="en-US" dirty="0" smtClean="0"/>
              <a:t>Tagging</a:t>
            </a:r>
          </a:p>
          <a:p>
            <a:pPr lvl="1"/>
            <a:r>
              <a:rPr lang="da-DK" dirty="0"/>
              <a:t>Chapter 6: Hidden Markov and Maximum Entropy </a:t>
            </a:r>
            <a:r>
              <a:rPr lang="da-DK" dirty="0" smtClean="0"/>
              <a:t>Models</a:t>
            </a:r>
          </a:p>
          <a:p>
            <a:pPr lvl="1"/>
            <a:r>
              <a:rPr lang="en-US" dirty="0"/>
              <a:t>Chapter 22: Information </a:t>
            </a:r>
            <a:r>
              <a:rPr lang="en-US" dirty="0" smtClean="0"/>
              <a:t>Extraction (optional)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8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classes</a:t>
            </a:r>
          </a:p>
          <a:p>
            <a:pPr lvl="1"/>
            <a:r>
              <a:rPr lang="en-US" dirty="0" smtClean="0"/>
              <a:t>Nouns</a:t>
            </a:r>
            <a:r>
              <a:rPr lang="en-US" dirty="0"/>
              <a:t>, verbs, </a:t>
            </a:r>
            <a:r>
              <a:rPr lang="en-US" dirty="0" smtClean="0"/>
              <a:t>adjectives</a:t>
            </a:r>
            <a:r>
              <a:rPr lang="en-US" dirty="0"/>
              <a:t>, </a:t>
            </a:r>
            <a:r>
              <a:rPr lang="en-US" dirty="0" smtClean="0"/>
              <a:t>adverbs</a:t>
            </a:r>
          </a:p>
          <a:p>
            <a:r>
              <a:rPr lang="en-US" dirty="0"/>
              <a:t>Closed </a:t>
            </a:r>
            <a:r>
              <a:rPr lang="en-US" dirty="0" smtClean="0"/>
              <a:t>classes</a:t>
            </a:r>
          </a:p>
          <a:p>
            <a:pPr lvl="1"/>
            <a:r>
              <a:rPr lang="en-US" dirty="0"/>
              <a:t>Auxiliaries and modal verbs</a:t>
            </a:r>
          </a:p>
          <a:p>
            <a:pPr lvl="1"/>
            <a:r>
              <a:rPr lang="en-US" dirty="0"/>
              <a:t>Prepositions, Conjunctions</a:t>
            </a:r>
          </a:p>
          <a:p>
            <a:pPr lvl="1"/>
            <a:r>
              <a:rPr lang="en-US" dirty="0"/>
              <a:t>Pronouns, Determiners</a:t>
            </a:r>
          </a:p>
          <a:p>
            <a:pPr lvl="1"/>
            <a:r>
              <a:rPr lang="en-US" dirty="0"/>
              <a:t>Particles, Numerals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2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en-US" dirty="0" err="1" smtClean="0"/>
              <a:t>tagsets</a:t>
            </a:r>
            <a:r>
              <a:rPr lang="en-US" dirty="0" smtClean="0"/>
              <a:t> in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Brown corpus - Francis and </a:t>
            </a:r>
            <a:r>
              <a:rPr lang="en-US" dirty="0" err="1"/>
              <a:t>Kucera</a:t>
            </a:r>
            <a:r>
              <a:rPr lang="en-US" dirty="0"/>
              <a:t> </a:t>
            </a:r>
            <a:r>
              <a:rPr lang="en-US" dirty="0" smtClean="0"/>
              <a:t>1961</a:t>
            </a:r>
          </a:p>
          <a:p>
            <a:pPr lvl="1"/>
            <a:r>
              <a:rPr lang="en-US" dirty="0"/>
              <a:t>500 samples, distributed across 15 genres in rough proportion to the amount published in 1961 in each of those genres</a:t>
            </a:r>
            <a:endParaRPr lang="en-US" dirty="0" smtClean="0"/>
          </a:p>
          <a:p>
            <a:pPr lvl="1"/>
            <a:r>
              <a:rPr lang="en-US" dirty="0" smtClean="0"/>
              <a:t>87 tags</a:t>
            </a:r>
          </a:p>
          <a:p>
            <a:r>
              <a:rPr lang="en-US" dirty="0">
                <a:hlinkClick r:id="rId2"/>
              </a:rPr>
              <a:t>Penn </a:t>
            </a:r>
            <a:r>
              <a:rPr lang="en-US" dirty="0" smtClean="0">
                <a:hlinkClick r:id="rId2"/>
              </a:rPr>
              <a:t>Treebank</a:t>
            </a:r>
            <a:r>
              <a:rPr lang="en-US" dirty="0" smtClean="0"/>
              <a:t> - </a:t>
            </a:r>
            <a:r>
              <a:rPr lang="en-US" dirty="0"/>
              <a:t>Marcus et al. </a:t>
            </a:r>
            <a:r>
              <a:rPr lang="en-US" dirty="0" smtClean="0"/>
              <a:t>1993</a:t>
            </a:r>
          </a:p>
          <a:p>
            <a:pPr lvl="1"/>
            <a:r>
              <a:rPr lang="en-US" dirty="0" smtClean="0"/>
              <a:t>Hand-annotated </a:t>
            </a:r>
            <a:r>
              <a:rPr lang="en-US" dirty="0"/>
              <a:t>corpus of Wall Street Journal, 1M words</a:t>
            </a:r>
          </a:p>
          <a:p>
            <a:pPr lvl="1"/>
            <a:r>
              <a:rPr lang="en-US" dirty="0" smtClean="0"/>
              <a:t>45 </a:t>
            </a:r>
            <a:r>
              <a:rPr lang="en-US" dirty="0"/>
              <a:t>tags, </a:t>
            </a:r>
            <a:r>
              <a:rPr lang="en-US" dirty="0" smtClean="0"/>
              <a:t>a simplified </a:t>
            </a:r>
            <a:r>
              <a:rPr lang="en-US" dirty="0"/>
              <a:t>version of Brown tag </a:t>
            </a:r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for English </a:t>
            </a:r>
            <a:r>
              <a:rPr lang="en-US" dirty="0" smtClean="0"/>
              <a:t>now</a:t>
            </a:r>
          </a:p>
          <a:p>
            <a:pPr lvl="2"/>
            <a:r>
              <a:rPr lang="en-US" dirty="0" smtClean="0"/>
              <a:t>Most statistical POS taggers are trained on this </a:t>
            </a:r>
            <a:r>
              <a:rPr lang="en-US" dirty="0" err="1" smtClean="0"/>
              <a:t>Tagset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ambiguity is there?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Statistics of word-tag pair in Brown Corpus and Penn Treebank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4" y="2867543"/>
            <a:ext cx="7889231" cy="33955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2071" y="3237122"/>
            <a:ext cx="110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11%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57930" y="3237122"/>
            <a:ext cx="110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18%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POS tagging a solved problem?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Baseline</a:t>
                </a:r>
              </a:p>
              <a:p>
                <a:pPr lvl="1"/>
                <a:r>
                  <a:rPr lang="en-US" dirty="0" smtClean="0"/>
                  <a:t>Tag </a:t>
                </a:r>
                <a:r>
                  <a:rPr lang="en-US" dirty="0"/>
                  <a:t>every word with its most frequent tag</a:t>
                </a:r>
              </a:p>
              <a:p>
                <a:pPr lvl="1"/>
                <a:r>
                  <a:rPr lang="en-US" dirty="0"/>
                  <a:t>Tag unknown words as </a:t>
                </a:r>
                <a:r>
                  <a:rPr lang="en-US" dirty="0" smtClean="0"/>
                  <a:t>nouns</a:t>
                </a:r>
              </a:p>
              <a:p>
                <a:pPr lvl="1"/>
                <a:r>
                  <a:rPr lang="en-US" dirty="0" smtClean="0"/>
                  <a:t>Accuracy </a:t>
                </a:r>
              </a:p>
              <a:p>
                <a:pPr lvl="2"/>
                <a:r>
                  <a:rPr lang="en-US" dirty="0" smtClean="0"/>
                  <a:t>Word level: 90%</a:t>
                </a:r>
              </a:p>
              <a:p>
                <a:pPr lvl="2"/>
                <a:r>
                  <a:rPr lang="en-US" dirty="0" smtClean="0"/>
                  <a:t>Sentence level</a:t>
                </a:r>
              </a:p>
              <a:p>
                <a:pPr lvl="3"/>
                <a:r>
                  <a:rPr lang="en-US" dirty="0" smtClean="0"/>
                  <a:t>Average English sentence length 14.3 words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14.3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=22%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16628" y="5340689"/>
                <a:ext cx="431074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FF0000"/>
                    </a:solidFill>
                  </a:rPr>
                  <a:t>Accuracy of State-of-the-art POS Tagger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i="1" dirty="0" smtClean="0">
                    <a:solidFill>
                      <a:srgbClr val="FF0000"/>
                    </a:solidFill>
                  </a:rPr>
                  <a:t>Word level: 97%</a:t>
                </a:r>
              </a:p>
              <a:p>
                <a:pPr marL="285750" lvl="3" indent="-285750">
                  <a:buFont typeface="Arial" panose="020B0604020202020204" pitchFamily="34" charset="0"/>
                  <a:buChar char="•"/>
                </a:pPr>
                <a:r>
                  <a:rPr lang="en-US" sz="2000" i="1" dirty="0" smtClean="0">
                    <a:solidFill>
                      <a:srgbClr val="FF0000"/>
                    </a:solidFill>
                  </a:rPr>
                  <a:t>Sentence level: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0.9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14.3</m:t>
                        </m:r>
                      </m:sup>
                    </m:sSup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65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628" y="5340689"/>
                <a:ext cx="4310744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1412" t="-2994" r="-706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6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717</TotalTime>
  <Words>2013</Words>
  <Application>Microsoft Office PowerPoint</Application>
  <PresentationFormat>On-screen Show (4:3)</PresentationFormat>
  <Paragraphs>603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Cambria Math</vt:lpstr>
      <vt:lpstr>simple slides template</vt:lpstr>
      <vt:lpstr>Part-of-Speech Tagging &amp; Sequence Labeling</vt:lpstr>
      <vt:lpstr>What is POS tagging</vt:lpstr>
      <vt:lpstr>Why POS tagging?</vt:lpstr>
      <vt:lpstr>Challenges in POS tagging</vt:lpstr>
      <vt:lpstr>Define a tagset</vt:lpstr>
      <vt:lpstr>Word classes</vt:lpstr>
      <vt:lpstr>Public tagsets in NLP</vt:lpstr>
      <vt:lpstr>How much ambiguity is there?</vt:lpstr>
      <vt:lpstr>Is POS tagging a solved problem?</vt:lpstr>
      <vt:lpstr>Building a POS tagger</vt:lpstr>
      <vt:lpstr>Recap: what is POS tagging</vt:lpstr>
      <vt:lpstr>Recap: public tagsets in NLP</vt:lpstr>
      <vt:lpstr>Recap: building a POS tagger</vt:lpstr>
      <vt:lpstr>Building a POS tagger</vt:lpstr>
      <vt:lpstr>POS tagging with generative models</vt:lpstr>
      <vt:lpstr>Hidden Markov models</vt:lpstr>
      <vt:lpstr>Graphical representation of HMMs</vt:lpstr>
      <vt:lpstr>Finding the most probable tag sequence</vt:lpstr>
      <vt:lpstr>PowerPoint Presentation</vt:lpstr>
      <vt:lpstr>Trellis: a special structure for HMMs </vt:lpstr>
      <vt:lpstr>Viterbi algorithm</vt:lpstr>
      <vt:lpstr>Viterbi algorithm</vt:lpstr>
      <vt:lpstr>Decode argmax_t p(t|w)</vt:lpstr>
      <vt:lpstr>Train an HMMs tagger</vt:lpstr>
      <vt:lpstr>Train an HMMs tagger</vt:lpstr>
      <vt:lpstr>Public POS taggers</vt:lpstr>
      <vt:lpstr>Let’s take a look at other NLP tasks</vt:lpstr>
      <vt:lpstr>The BIO encoding</vt:lpstr>
      <vt:lpstr>Another NLP task</vt:lpstr>
      <vt:lpstr>BIO Encoding for Shallow Parsing</vt:lpstr>
      <vt:lpstr>Yet Another NLP task</vt:lpstr>
      <vt:lpstr>BIO Encoding for NER</vt:lpstr>
      <vt:lpstr>Recap: POS tagging with generative models</vt:lpstr>
      <vt:lpstr>Recap: graphical representation of HMMs</vt:lpstr>
      <vt:lpstr>Recap: decode argmax_t p(t|w)</vt:lpstr>
      <vt:lpstr>Sequence labeling</vt:lpstr>
      <vt:lpstr>Comparing to traditional classification problem</vt:lpstr>
      <vt:lpstr>Two modeling perspectives</vt:lpstr>
      <vt:lpstr>Generative V.S. discriminative models</vt:lpstr>
      <vt:lpstr>Generative V.S. discriminative models</vt:lpstr>
      <vt:lpstr>Maximum entropy Markov models</vt:lpstr>
      <vt:lpstr>Design features</vt:lpstr>
      <vt:lpstr>Parameterization of p(t_i |w_i,t_(i-1))</vt:lpstr>
      <vt:lpstr>Parameterization of MEMMs</vt:lpstr>
      <vt:lpstr>Parameter estimation</vt:lpstr>
      <vt:lpstr>Why maximum entropy?</vt:lpstr>
      <vt:lpstr>A little bit more about MEMMs</vt:lpstr>
      <vt:lpstr>Conditional random field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Part-of-Speech Tagging &amp; Sequence Labeling</dc:title>
  <dc:creator>hongning wang</dc:creator>
  <cp:lastModifiedBy>hongning wang</cp:lastModifiedBy>
  <cp:revision>68</cp:revision>
  <dcterms:created xsi:type="dcterms:W3CDTF">2014-12-30T20:09:51Z</dcterms:created>
  <dcterms:modified xsi:type="dcterms:W3CDTF">2015-02-25T01:51:23Z</dcterms:modified>
</cp:coreProperties>
</file>