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74" r:id="rId13"/>
    <p:sldId id="268" r:id="rId14"/>
    <p:sldId id="269" r:id="rId15"/>
    <p:sldId id="270" r:id="rId16"/>
    <p:sldId id="271" r:id="rId17"/>
    <p:sldId id="27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4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6F550-2AC2-40C1-A9F7-8768434F17E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4B6B3-EE70-41A6-82EC-77483AD8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4B6B3-EE70-41A6-82EC-77483AD8F2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4B6B3-EE70-41A6-82EC-77483AD8F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4112" y="441284"/>
            <a:ext cx="12082271" cy="26161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 Fuzzy K-Nearest Neighbor Algorithm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0514" y="3057483"/>
            <a:ext cx="6987645" cy="1388534"/>
          </a:xfrm>
        </p:spPr>
        <p:txBody>
          <a:bodyPr/>
          <a:lstStyle/>
          <a:p>
            <a:r>
              <a:rPr lang="en-US" dirty="0" smtClean="0"/>
              <a:t>Prepared By: Mohammad Al Boni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315200" y="1259840"/>
            <a:ext cx="4724400" cy="4348480"/>
            <a:chOff x="7315200" y="1259840"/>
            <a:chExt cx="4724400" cy="4348480"/>
          </a:xfrm>
        </p:grpSpPr>
        <p:sp>
          <p:nvSpPr>
            <p:cNvPr id="40" name="Freeform 39"/>
            <p:cNvSpPr/>
            <p:nvPr/>
          </p:nvSpPr>
          <p:spPr>
            <a:xfrm>
              <a:off x="8859520" y="1259840"/>
              <a:ext cx="3180080" cy="4348480"/>
            </a:xfrm>
            <a:custGeom>
              <a:avLst/>
              <a:gdLst>
                <a:gd name="connsiteX0" fmla="*/ 2082800 w 3180080"/>
                <a:gd name="connsiteY0" fmla="*/ 10160 h 4348480"/>
                <a:gd name="connsiteX1" fmla="*/ 0 w 3180080"/>
                <a:gd name="connsiteY1" fmla="*/ 4348480 h 4348480"/>
                <a:gd name="connsiteX2" fmla="*/ 3180080 w 3180080"/>
                <a:gd name="connsiteY2" fmla="*/ 4338320 h 4348480"/>
                <a:gd name="connsiteX3" fmla="*/ 3159760 w 3180080"/>
                <a:gd name="connsiteY3" fmla="*/ 0 h 4348480"/>
                <a:gd name="connsiteX4" fmla="*/ 2082800 w 3180080"/>
                <a:gd name="connsiteY4" fmla="*/ 10160 h 434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080" h="4348480">
                  <a:moveTo>
                    <a:pt x="2082800" y="10160"/>
                  </a:moveTo>
                  <a:lnTo>
                    <a:pt x="0" y="4348480"/>
                  </a:lnTo>
                  <a:lnTo>
                    <a:pt x="3180080" y="4338320"/>
                  </a:lnTo>
                  <a:cubicBezTo>
                    <a:pt x="3173307" y="2892213"/>
                    <a:pt x="3166533" y="1446107"/>
                    <a:pt x="3159760" y="0"/>
                  </a:cubicBezTo>
                  <a:lnTo>
                    <a:pt x="2082800" y="1016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7315200" y="1270000"/>
              <a:ext cx="3596640" cy="4338320"/>
            </a:xfrm>
            <a:custGeom>
              <a:avLst/>
              <a:gdLst>
                <a:gd name="connsiteX0" fmla="*/ 3596640 w 3596640"/>
                <a:gd name="connsiteY0" fmla="*/ 0 h 4338320"/>
                <a:gd name="connsiteX1" fmla="*/ 1513840 w 3596640"/>
                <a:gd name="connsiteY1" fmla="*/ 4338320 h 4338320"/>
                <a:gd name="connsiteX2" fmla="*/ 10160 w 3596640"/>
                <a:gd name="connsiteY2" fmla="*/ 4318000 h 4338320"/>
                <a:gd name="connsiteX3" fmla="*/ 0 w 3596640"/>
                <a:gd name="connsiteY3" fmla="*/ 0 h 4338320"/>
                <a:gd name="connsiteX4" fmla="*/ 3596640 w 3596640"/>
                <a:gd name="connsiteY4" fmla="*/ 0 h 433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640" h="4338320">
                  <a:moveTo>
                    <a:pt x="3596640" y="0"/>
                  </a:moveTo>
                  <a:lnTo>
                    <a:pt x="1513840" y="4338320"/>
                  </a:lnTo>
                  <a:lnTo>
                    <a:pt x="10160" y="4318000"/>
                  </a:lnTo>
                  <a:cubicBezTo>
                    <a:pt x="6773" y="2878667"/>
                    <a:pt x="3387" y="1439333"/>
                    <a:pt x="0" y="0"/>
                  </a:cubicBezTo>
                  <a:lnTo>
                    <a:pt x="359664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40213"/>
              </p:ext>
            </p:extLst>
          </p:nvPr>
        </p:nvGraphicFramePr>
        <p:xfrm>
          <a:off x="7321042" y="1266027"/>
          <a:ext cx="47117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4710960" imgH="4330080" progId="Photoshop.Image.12">
                  <p:embed/>
                </p:oleObj>
              </mc:Choice>
              <mc:Fallback>
                <p:oleObj name="Image" r:id="rId3" imgW="4710960" imgH="43300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1042" y="1266027"/>
                        <a:ext cx="4711700" cy="433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2126" y="198122"/>
            <a:ext cx="7228273" cy="7167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Partial membership assignments such that: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Advantages: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Deal with uncertainty (situations with tie).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Provide confidence measure.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Fuzzy K-NN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863" y="2204011"/>
            <a:ext cx="2529386" cy="220105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7763834" y="2522261"/>
            <a:ext cx="4205692" cy="2112160"/>
            <a:chOff x="7763834" y="2522261"/>
            <a:chExt cx="4205692" cy="2112160"/>
          </a:xfrm>
        </p:grpSpPr>
        <p:sp>
          <p:nvSpPr>
            <p:cNvPr id="9" name="Oval 8"/>
            <p:cNvSpPr/>
            <p:nvPr/>
          </p:nvSpPr>
          <p:spPr>
            <a:xfrm flipV="1">
              <a:off x="8554747" y="3603589"/>
              <a:ext cx="252150" cy="252150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 flipV="1">
              <a:off x="8154324" y="3729664"/>
              <a:ext cx="252150" cy="252150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flipV="1">
              <a:off x="9032979" y="3119422"/>
              <a:ext cx="252150" cy="252150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flipV="1">
              <a:off x="8743859" y="4086394"/>
              <a:ext cx="252150" cy="252150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8395810" y="4193707"/>
              <a:ext cx="252150" cy="252150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763834" y="3256502"/>
              <a:ext cx="252150" cy="252150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flipV="1">
              <a:off x="8326593" y="2949731"/>
              <a:ext cx="252150" cy="252150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flipV="1">
              <a:off x="8158790" y="2522261"/>
              <a:ext cx="252150" cy="252150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8729325" y="2542373"/>
              <a:ext cx="252150" cy="252150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flipV="1">
              <a:off x="11717376" y="3662942"/>
              <a:ext cx="252150" cy="252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V="1">
              <a:off x="11006870" y="3729664"/>
              <a:ext cx="252150" cy="252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flipV="1">
              <a:off x="11442035" y="3167035"/>
              <a:ext cx="252150" cy="252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11470025" y="4086394"/>
              <a:ext cx="252150" cy="252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10992526" y="4382271"/>
              <a:ext cx="252150" cy="252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10599470" y="4040133"/>
              <a:ext cx="252150" cy="252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10740880" y="3119422"/>
              <a:ext cx="252150" cy="252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10341466" y="3532108"/>
              <a:ext cx="252150" cy="252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11057368" y="2769248"/>
              <a:ext cx="252150" cy="252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 flipV="1">
            <a:off x="8849266" y="1266028"/>
            <a:ext cx="2043202" cy="4330699"/>
          </a:xfrm>
          <a:prstGeom prst="line">
            <a:avLst/>
          </a:prstGeom>
          <a:ln w="133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41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/>
              <a:t>Fuzzy K-NN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4508610" y="3411139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68893" y="3423572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27468" y="2686926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60023" y="4134348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81253" y="4170499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89364" y="4214266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55326" y="2848847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68377" y="3621743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46148" y="2211006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36881" y="2123364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31332" y="3411139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885205" y="3423572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475888" y="2380148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989455" y="4314255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041161" y="4727834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8893" y="4471050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968032" y="2508540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97740" y="3516223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745290" y="1846238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69362" y="1337734"/>
            <a:ext cx="2372488" cy="4614721"/>
          </a:xfrm>
          <a:prstGeom prst="line">
            <a:avLst/>
          </a:prstGeom>
          <a:ln w="133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025676" y="3667922"/>
            <a:ext cx="8343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860024" y="3667922"/>
            <a:ext cx="5281964" cy="62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081253" y="2380147"/>
            <a:ext cx="2412412" cy="1287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454628" y="2425397"/>
            <a:ext cx="3686048" cy="1242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0881" y="247951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71576" y="23120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66248" y="36605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69362" y="362185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42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3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Fuzzy K-NN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56" y="1036069"/>
            <a:ext cx="5512464" cy="4462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592" y="3746900"/>
            <a:ext cx="4708508" cy="1751344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81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Fuzzy Nearest Prototype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732346" y="3580866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92629" y="3593299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51204" y="2856653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3759" y="4304075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04989" y="4340226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13100" y="4383993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79062" y="3018574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35330" y="3680355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69884" y="2380733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36881" y="2123364"/>
            <a:ext cx="513567" cy="51356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31332" y="3411139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810240" y="3370220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475888" y="2380148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989455" y="4314255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041161" y="4727834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8893" y="4471050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968032" y="2508540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97740" y="3516223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745290" y="1846238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28845" y="2910005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92113" y="2236356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20832" y="4560858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592137" y="3458123"/>
            <a:ext cx="513567" cy="51356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857529" y="3409667"/>
            <a:ext cx="513567" cy="513567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32600" y="-1680917"/>
            <a:ext cx="8122128" cy="8122128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795555" y="2390638"/>
            <a:ext cx="3724390" cy="1382368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59626" y="2396308"/>
            <a:ext cx="3730328" cy="1318598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97703" y="250854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796792" y="251816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3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24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2" grpId="0" animBg="1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484308" y="914401"/>
            <a:ext cx="10018713" cy="30229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Sets: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IRIS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IRIS23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TwoClass</a:t>
            </a:r>
            <a:r>
              <a:rPr lang="en-US" dirty="0" smtClean="0"/>
              <a:t> Gaussian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04" y="3800208"/>
            <a:ext cx="3780391" cy="2835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16" y="3800207"/>
            <a:ext cx="3780391" cy="2835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677" y="980136"/>
            <a:ext cx="2280779" cy="1856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94" y="990595"/>
            <a:ext cx="2478121" cy="1858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253" y="990595"/>
            <a:ext cx="2478121" cy="18585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9600" y="283636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setosa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34145" y="2836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versicolor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41701" y="283636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virginica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463" y="3443693"/>
            <a:ext cx="7647790" cy="1907007"/>
          </a:xfrm>
          <a:prstGeom prst="rect">
            <a:avLst/>
          </a:prstGeom>
        </p:spPr>
      </p:pic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74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42" y="914401"/>
            <a:ext cx="6585846" cy="577291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84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23" y="1658112"/>
            <a:ext cx="8128684" cy="405384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6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Take Away Messages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52126" y="198122"/>
            <a:ext cx="7228273" cy="7167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Partial membership assignments: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Two advantages: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Deal with uncertainty (situations with tie).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Provide confidence measure.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36" y="2128855"/>
            <a:ext cx="2529386" cy="220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907" y="3462155"/>
            <a:ext cx="3694316" cy="1374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956" y="5172274"/>
            <a:ext cx="2921774" cy="1503163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001627" y="1174209"/>
            <a:ext cx="2050305" cy="2239841"/>
            <a:chOff x="7001627" y="1174209"/>
            <a:chExt cx="2050305" cy="223984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/>
            <a:srcRect l="1351"/>
            <a:stretch/>
          </p:blipFill>
          <p:spPr>
            <a:xfrm>
              <a:off x="7001627" y="1174209"/>
              <a:ext cx="2050305" cy="190929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693995" y="3044718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Crisp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193149" y="1174208"/>
            <a:ext cx="2051123" cy="2249116"/>
            <a:chOff x="9193149" y="1174208"/>
            <a:chExt cx="2051123" cy="22491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93149" y="1174208"/>
              <a:ext cx="2051123" cy="190383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9885926" y="3053992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Soft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550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77540" y="764309"/>
            <a:ext cx="10018713" cy="718127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 you!</a:t>
            </a:r>
            <a:br>
              <a:rPr lang="en-US" sz="6000" dirty="0" smtClean="0"/>
            </a:br>
            <a:r>
              <a:rPr lang="en-US" sz="6000" dirty="0" smtClean="0"/>
              <a:t>Questions?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83" y="2107334"/>
            <a:ext cx="3476625" cy="3476625"/>
          </a:xfrm>
          <a:prstGeom prst="rect">
            <a:avLst/>
          </a:prstGeom>
        </p:spPr>
      </p:pic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46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190" y="914401"/>
            <a:ext cx="10018713" cy="2812626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Distance between two data points can be computed.</a:t>
            </a:r>
          </a:p>
          <a:p>
            <a:pPr lvl="1"/>
            <a:r>
              <a:rPr lang="en-US" dirty="0" smtClean="0"/>
              <a:t>Close data points have the same class.</a:t>
            </a:r>
            <a:endParaRPr lang="ar-SY" dirty="0" smtClean="0"/>
          </a:p>
          <a:p>
            <a:pPr lvl="1"/>
            <a:r>
              <a:rPr lang="en-US" dirty="0" smtClean="0"/>
              <a:t>K=1 -&gt; </a:t>
            </a:r>
            <a:r>
              <a:rPr lang="en-US" dirty="0" smtClean="0">
                <a:solidFill>
                  <a:srgbClr val="00B0F0"/>
                </a:solidFill>
              </a:rPr>
              <a:t>Blue</a:t>
            </a:r>
          </a:p>
          <a:p>
            <a:pPr lvl="1"/>
            <a:r>
              <a:rPr lang="en-US" dirty="0" smtClean="0"/>
              <a:t>K=3 -&gt;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8180" y="-112734"/>
            <a:ext cx="12411456" cy="11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K-Nearest neighbor (2 </a:t>
            </a:r>
            <a:r>
              <a:rPr lang="en-US" dirty="0"/>
              <a:t>min crash </a:t>
            </a:r>
            <a:r>
              <a:rPr lang="en-US" dirty="0" smtClean="0"/>
              <a:t>course)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965043" y="4159919"/>
            <a:ext cx="552650" cy="552648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04537" y="3699415"/>
            <a:ext cx="1473662" cy="147365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053600" y="3248480"/>
            <a:ext cx="2375536" cy="237552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609477" y="3301901"/>
            <a:ext cx="4573303" cy="2673014"/>
            <a:chOff x="5609477" y="3301901"/>
            <a:chExt cx="4573303" cy="2673014"/>
          </a:xfrm>
        </p:grpSpPr>
        <p:sp>
          <p:nvSpPr>
            <p:cNvPr id="5" name="Oval 4"/>
            <p:cNvSpPr/>
            <p:nvPr/>
          </p:nvSpPr>
          <p:spPr>
            <a:xfrm>
              <a:off x="7076500" y="4271375"/>
              <a:ext cx="329736" cy="32973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550407" y="4106507"/>
              <a:ext cx="329736" cy="32973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896128" y="4758434"/>
              <a:ext cx="329736" cy="3297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609477" y="5974915"/>
              <a:ext cx="4573303" cy="0"/>
            </a:xfrm>
            <a:prstGeom prst="straightConnector1">
              <a:avLst/>
            </a:prstGeom>
            <a:ln w="444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609477" y="3304700"/>
              <a:ext cx="0" cy="2670215"/>
            </a:xfrm>
            <a:prstGeom prst="straightConnector1">
              <a:avLst/>
            </a:prstGeom>
            <a:ln w="444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425198" y="3414475"/>
              <a:ext cx="329736" cy="3297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88732" y="5269398"/>
              <a:ext cx="329736" cy="32973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88732" y="3348866"/>
              <a:ext cx="329736" cy="32973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527314" y="5104530"/>
              <a:ext cx="329736" cy="3297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553118" y="4315570"/>
              <a:ext cx="329736" cy="3297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362446" y="3301901"/>
              <a:ext cx="329736" cy="3297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l="1096" t="1415" r="7255" b="22369"/>
          <a:stretch/>
        </p:blipFill>
        <p:spPr>
          <a:xfrm>
            <a:off x="4825047" y="2834312"/>
            <a:ext cx="6801633" cy="3756509"/>
          </a:xfrm>
          <a:prstGeom prst="rect">
            <a:avLst/>
          </a:prstGeom>
        </p:spPr>
      </p:pic>
      <p:sp>
        <p:nvSpPr>
          <p:cNvPr id="28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7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Article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85089"/>
            <a:ext cx="10018713" cy="4706112"/>
          </a:xfrm>
        </p:spPr>
        <p:txBody>
          <a:bodyPr/>
          <a:lstStyle/>
          <a:p>
            <a:r>
              <a:rPr lang="en-US" b="1" dirty="0" smtClean="0"/>
              <a:t>Authors: </a:t>
            </a:r>
            <a:r>
              <a:rPr lang="en-US" dirty="0" smtClean="0"/>
              <a:t>James M. Keller, Michael R. Gray and James A. Givens, JR.</a:t>
            </a:r>
          </a:p>
          <a:p>
            <a:r>
              <a:rPr lang="en-US" b="1" dirty="0" smtClean="0"/>
              <a:t>Venue: </a:t>
            </a:r>
            <a:r>
              <a:rPr lang="en-US" dirty="0" smtClean="0"/>
              <a:t>IEEE Transactions on systems, man and cybernetics</a:t>
            </a:r>
          </a:p>
          <a:p>
            <a:r>
              <a:rPr lang="en-US" b="1" dirty="0" err="1" smtClean="0"/>
              <a:t>Vol</a:t>
            </a:r>
            <a:r>
              <a:rPr lang="en-US" b="1" dirty="0" smtClean="0"/>
              <a:t> &amp; Date: </a:t>
            </a:r>
            <a:r>
              <a:rPr lang="en-US" dirty="0" smtClean="0"/>
              <a:t>No. 4, July/August 1985.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4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149588"/>
            <a:ext cx="10018713" cy="30229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Two Problems when K-NN is used: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of the vectors have </a:t>
            </a:r>
            <a:r>
              <a:rPr lang="en-US" dirty="0"/>
              <a:t>equal opportunity to </a:t>
            </a:r>
            <a:r>
              <a:rPr lang="en-US" dirty="0" smtClean="0"/>
              <a:t>be assigned to different classes.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Once a vector is assigned to a class, it has full membership.</a:t>
            </a:r>
            <a:endParaRPr lang="en-US" dirty="0"/>
          </a:p>
        </p:txBody>
      </p:sp>
      <p:cxnSp>
        <p:nvCxnSpPr>
          <p:cNvPr id="5" name="Straight Arrow Connector 4"/>
          <p:cNvCxnSpPr>
            <a:stCxn id="29" idx="3"/>
            <a:endCxn id="6" idx="1"/>
          </p:cNvCxnSpPr>
          <p:nvPr/>
        </p:nvCxnSpPr>
        <p:spPr>
          <a:xfrm>
            <a:off x="3922912" y="1918755"/>
            <a:ext cx="1045835" cy="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68747" y="1687923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Bayes decision rule</a:t>
            </a:r>
          </a:p>
        </p:txBody>
      </p:sp>
      <p:cxnSp>
        <p:nvCxnSpPr>
          <p:cNvPr id="15" name="Straight Arrow Connector 14"/>
          <p:cNvCxnSpPr>
            <a:stCxn id="29" idx="3"/>
            <a:endCxn id="24" idx="1"/>
          </p:cNvCxnSpPr>
          <p:nvPr/>
        </p:nvCxnSpPr>
        <p:spPr>
          <a:xfrm>
            <a:off x="3922912" y="1918755"/>
            <a:ext cx="1045835" cy="77352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68747" y="2461443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K-Nearest </a:t>
            </a:r>
            <a:r>
              <a:rPr lang="en-US" sz="2400" dirty="0" smtClean="0"/>
              <a:t>Neighbor (K-NN)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123330" y="1463273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yes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127082">
            <a:off x="4261508" y="1953174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84309" y="1579041"/>
            <a:ext cx="2438603" cy="679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Known priors? 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944" y="914401"/>
            <a:ext cx="10018713" cy="658764"/>
          </a:xfrm>
        </p:spPr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of the vectors have </a:t>
            </a:r>
            <a:r>
              <a:rPr lang="en-US" dirty="0"/>
              <a:t>equal opportunity to </a:t>
            </a:r>
            <a:r>
              <a:rPr lang="en-US" dirty="0" smtClean="0"/>
              <a:t>be assigned to different classes.</a:t>
            </a:r>
          </a:p>
        </p:txBody>
      </p:sp>
      <p:sp>
        <p:nvSpPr>
          <p:cNvPr id="12" name="Oval 11"/>
          <p:cNvSpPr/>
          <p:nvPr/>
        </p:nvSpPr>
        <p:spPr>
          <a:xfrm>
            <a:off x="6223393" y="3423572"/>
            <a:ext cx="513567" cy="5135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34045" y="3423572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44700" y="3423572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34044" y="2508024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34044" y="4339120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73972" y="4926694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73971" y="1922171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112742" y="3423572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12741" y="2508024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12741" y="4339120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002090" y="3423572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8031362" y="4926694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031361" y="1922171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475956" y="4062398"/>
            <a:ext cx="0" cy="206679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72" y="5181396"/>
            <a:ext cx="1681920" cy="15536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5838" y="1630681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0.5</a:t>
            </a:r>
            <a:endParaRPr lang="en-US" sz="3200" dirty="0"/>
          </a:p>
        </p:txBody>
      </p:sp>
      <p:sp>
        <p:nvSpPr>
          <p:cNvPr id="24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5937504" y="2276417"/>
            <a:ext cx="574994" cy="817711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92973" y="2256495"/>
            <a:ext cx="587618" cy="837633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" t="7068" r="3297" b="26956"/>
          <a:stretch/>
        </p:blipFill>
        <p:spPr>
          <a:xfrm>
            <a:off x="3703263" y="1347697"/>
            <a:ext cx="5756167" cy="417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19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944" y="914401"/>
            <a:ext cx="10018713" cy="658764"/>
          </a:xfrm>
        </p:spPr>
        <p:txBody>
          <a:bodyPr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Once a vector is assigned to a class, it has full membership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508610" y="3411139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768893" y="3423572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27468" y="2686926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60023" y="4134348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081253" y="4170499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89364" y="4214266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55326" y="2848847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68377" y="3621743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46148" y="2211006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36881" y="2123364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1031332" y="3411139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885205" y="3423572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475888" y="2380148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989455" y="4314255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041161" y="4727834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8893" y="4471050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968032" y="2508540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97740" y="3516223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745290" y="1846238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08437" y="1710267"/>
            <a:ext cx="1954576" cy="3971673"/>
          </a:xfrm>
          <a:prstGeom prst="line">
            <a:avLst/>
          </a:prstGeom>
          <a:ln w="133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601787" y="4568764"/>
            <a:ext cx="7879811" cy="2328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belong to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about B? Yes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about C? </a:t>
            </a:r>
            <a:r>
              <a:rPr lang="en-US" dirty="0"/>
              <a:t>Yes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However, do A, B and C belong to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with the same degree?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8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076777" y="4084320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K=3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057064" y="4084320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K=2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10825" y="3317387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26841" y="3293003"/>
            <a:ext cx="513567" cy="5135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208873" y="3293002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842857" y="2232298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565685" y="1631847"/>
            <a:ext cx="3835876" cy="383587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6651" y="1283100"/>
            <a:ext cx="4533370" cy="4533370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60707" y="1827701"/>
            <a:ext cx="7450667" cy="29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Consider K=2.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Problem: Tie.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Solution: use odd K (tiebreaker).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9440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/>
      <p:bldP spid="5" grpId="1"/>
      <p:bldP spid="27" grpId="0" animBg="1"/>
      <p:bldP spid="28" grpId="0" animBg="1"/>
      <p:bldP spid="43" grpId="0" animBg="1"/>
      <p:bldP spid="35" grpId="0" animBg="1"/>
      <p:bldP spid="3" grpId="0" animBg="1"/>
      <p:bldP spid="3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650416" y="4004203"/>
            <a:ext cx="513567" cy="5135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266432" y="4004202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163983" y="2953777"/>
            <a:ext cx="513567" cy="5135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80639" y="4795520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K=3</a:t>
            </a:r>
            <a:endParaRPr lang="en-US" sz="3200" dirty="0"/>
          </a:p>
        </p:txBody>
      </p:sp>
      <p:sp>
        <p:nvSpPr>
          <p:cNvPr id="37" name="Oval 36"/>
          <p:cNvSpPr/>
          <p:nvPr/>
        </p:nvSpPr>
        <p:spPr>
          <a:xfrm>
            <a:off x="7989260" y="2343047"/>
            <a:ext cx="3835876" cy="383587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901500" y="3198368"/>
            <a:ext cx="548640" cy="1072896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880747" y="4259072"/>
            <a:ext cx="1666852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728703" y="4002288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974908" y="4259072"/>
            <a:ext cx="983127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73963" y="640117"/>
            <a:ext cx="7450667" cy="447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about when we have more than two classes?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distance as tiebreaker.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859357" y="1256078"/>
            <a:ext cx="3407075" cy="1159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 smtClean="0"/>
              <a:t>Previous solution won’t work anymore!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062" y="1392752"/>
            <a:ext cx="900875" cy="8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72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 animBg="1"/>
      <p:bldP spid="5" grpId="0"/>
      <p:bldP spid="37" grpId="0" animBg="1"/>
      <p:bldP spid="16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8121"/>
            <a:ext cx="10018713" cy="716280"/>
          </a:xfrm>
        </p:spPr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864862" y="3515126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786575" y="3517041"/>
            <a:ext cx="513567" cy="5135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402591" y="3517040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300142" y="2466615"/>
            <a:ext cx="513567" cy="5135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16798" y="430835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K=6</a:t>
            </a:r>
            <a:endParaRPr lang="en-US" sz="3200" dirty="0"/>
          </a:p>
        </p:txBody>
      </p:sp>
      <p:sp>
        <p:nvSpPr>
          <p:cNvPr id="37" name="Oval 36"/>
          <p:cNvSpPr/>
          <p:nvPr/>
        </p:nvSpPr>
        <p:spPr>
          <a:xfrm>
            <a:off x="6183935" y="914401"/>
            <a:ext cx="5718844" cy="5718844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037659" y="2711206"/>
            <a:ext cx="548640" cy="1072896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016906" y="3771910"/>
            <a:ext cx="1666852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111067" y="3771910"/>
            <a:ext cx="983127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045730" y="4655672"/>
            <a:ext cx="513567" cy="5135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21645" y="1690920"/>
            <a:ext cx="513567" cy="5135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48336" y="5330603"/>
            <a:ext cx="51356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247780" y="3784102"/>
            <a:ext cx="1789879" cy="1803284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16906" y="3771909"/>
            <a:ext cx="1347078" cy="1159436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378428" y="1944274"/>
            <a:ext cx="638478" cy="1839828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9000" y="6492875"/>
            <a:ext cx="1143000" cy="365125"/>
          </a:xfrm>
        </p:spPr>
        <p:txBody>
          <a:bodyPr/>
          <a:lstStyle/>
          <a:p>
            <a:fld id="{F137DE91-BCCC-41D1-89FD-AED0B5CD46BD}" type="datetime13">
              <a:rPr lang="en-US" smtClean="0"/>
              <a:t>6:30:53 AM</a:t>
            </a:fld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052127" y="556261"/>
            <a:ext cx="6339680" cy="6708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Consider the following case: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Equal distances!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Try different K?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more heuristics?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can </a:t>
            </a:r>
            <a:r>
              <a:rPr lang="en-US" sz="2400" dirty="0"/>
              <a:t>still </a:t>
            </a:r>
            <a:r>
              <a:rPr lang="en-US" sz="2400" dirty="0" smtClean="0"/>
              <a:t>encounter tie!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Last solution</a:t>
            </a:r>
            <a:r>
              <a:rPr lang="en-US" sz="2400" dirty="0"/>
              <a:t>: </a:t>
            </a:r>
            <a:r>
              <a:rPr lang="en-US" sz="2400" dirty="0" smtClean="0"/>
              <a:t>Arbitrary class assignment!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69" y="3771909"/>
            <a:ext cx="1247004" cy="12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9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664</TotalTime>
  <Words>369</Words>
  <Application>Microsoft Office PowerPoint</Application>
  <PresentationFormat>Widescreen</PresentationFormat>
  <Paragraphs>115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Tahoma</vt:lpstr>
      <vt:lpstr>Parallax</vt:lpstr>
      <vt:lpstr>Adobe Photoshop Image</vt:lpstr>
      <vt:lpstr>A Fuzzy K-Nearest Neighbor Algorithm</vt:lpstr>
      <vt:lpstr>PowerPoint Presentation</vt:lpstr>
      <vt:lpstr>Article Details</vt:lpstr>
      <vt:lpstr>Motivations</vt:lpstr>
      <vt:lpstr>Motivations</vt:lpstr>
      <vt:lpstr>Motivations</vt:lpstr>
      <vt:lpstr>Motivations</vt:lpstr>
      <vt:lpstr>Motivations</vt:lpstr>
      <vt:lpstr>Motivations</vt:lpstr>
      <vt:lpstr>Fuzzy K-NN</vt:lpstr>
      <vt:lpstr>Fuzzy K-NN Advantages</vt:lpstr>
      <vt:lpstr>Fuzzy K-NN</vt:lpstr>
      <vt:lpstr>Fuzzy Nearest Prototype</vt:lpstr>
      <vt:lpstr>Experimental Results</vt:lpstr>
      <vt:lpstr>Experimental Results</vt:lpstr>
      <vt:lpstr>Experimental Results</vt:lpstr>
      <vt:lpstr>Take Away Messages</vt:lpstr>
      <vt:lpstr>Thank you!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Fuzzy K-Nearest Neighbor Algorithm</dc:title>
  <dc:creator>Mohammad Boni</dc:creator>
  <cp:lastModifiedBy>Mohammad Boni</cp:lastModifiedBy>
  <cp:revision>48</cp:revision>
  <dcterms:created xsi:type="dcterms:W3CDTF">2015-03-13T01:03:46Z</dcterms:created>
  <dcterms:modified xsi:type="dcterms:W3CDTF">2015-03-26T15:04:21Z</dcterms:modified>
</cp:coreProperties>
</file>