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7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6" r:id="rId4"/>
    <p:sldId id="273" r:id="rId5"/>
    <p:sldId id="260" r:id="rId6"/>
    <p:sldId id="265" r:id="rId7"/>
    <p:sldId id="261" r:id="rId8"/>
    <p:sldId id="267" r:id="rId9"/>
    <p:sldId id="259" r:id="rId10"/>
    <p:sldId id="274" r:id="rId11"/>
    <p:sldId id="262" r:id="rId12"/>
    <p:sldId id="268" r:id="rId13"/>
    <p:sldId id="269" r:id="rId14"/>
    <p:sldId id="263" r:id="rId15"/>
    <p:sldId id="264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6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37C8F-6F3A-3E43-8F36-7278E9E261B4}" type="datetimeFigureOut">
              <a:rPr kumimoji="1" lang="zh-CN" altLang="en-US" smtClean="0"/>
              <a:t>3/25/15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B1B38-332C-024B-8CE6-B4034C61D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891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84D14-451C-0940-A6C3-4E818B0EC6E1}" type="datetimeFigureOut">
              <a:rPr kumimoji="1" lang="zh-CN" altLang="en-US" smtClean="0"/>
              <a:t>3/25/15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6556D-C38F-CE49-8E26-E1B0E7BC2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4636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What is the optimal line?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6556D-C38F-CE49-8E26-E1B0E7BC2CF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70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bigger the margin, the smaller the possibility that a new data will cross the 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hyperplane</a:t>
            </a:r>
            <a:endParaRPr lang="en-US" altLang="zh-CN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over the norm of w</a:t>
            </a:r>
            <a:endParaRPr kumimoji="1" lang="zh-CN" altLang="en-US" sz="1200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6556D-C38F-CE49-8E26-E1B0E7BC2CF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708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We have 2 goals here: 1. maximize the margin; 2. minimize the slack variables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Max the dual</a:t>
            </a:r>
          </a:p>
          <a:p>
            <a:pPr lvl="1"/>
            <a:r>
              <a:rPr kumimoji="1" lang="en-US" altLang="zh-CN" dirty="0" smtClean="0"/>
              <a:t>Why the dual? </a:t>
            </a:r>
          </a:p>
          <a:p>
            <a:pPr lvl="2"/>
            <a:r>
              <a:rPr kumimoji="1" lang="en-US" altLang="zh-CN" dirty="0" smtClean="0"/>
              <a:t>Only involve the Lagrange multipliers</a:t>
            </a:r>
          </a:p>
          <a:p>
            <a:pPr lvl="2"/>
            <a:r>
              <a:rPr kumimoji="1" lang="en-US" altLang="zh-CN" dirty="0" smtClean="0"/>
              <a:t>Once we have the Lagrange multipliers, we can solve w and b0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6556D-C38F-CE49-8E26-E1B0E7BC2CF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933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After</a:t>
            </a:r>
            <a:r>
              <a:rPr kumimoji="1" lang="en-US" altLang="zh-CN" baseline="0" dirty="0" smtClean="0"/>
              <a:t> some optimization techniques, we end up….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6556D-C38F-CE49-8E26-E1B0E7BC2CF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2142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LS-SVM kind of like least</a:t>
            </a:r>
            <a:r>
              <a:rPr kumimoji="1" lang="en-US" altLang="zh-CN" baseline="0" dirty="0" smtClean="0"/>
              <a:t> square regression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6556D-C38F-CE49-8E26-E1B0E7BC2CF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563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Max the dual</a:t>
            </a:r>
          </a:p>
          <a:p>
            <a:pPr lvl="1"/>
            <a:r>
              <a:rPr kumimoji="1" lang="en-US" altLang="zh-CN" dirty="0" smtClean="0"/>
              <a:t>Why the dual? </a:t>
            </a:r>
          </a:p>
          <a:p>
            <a:pPr lvl="2"/>
            <a:r>
              <a:rPr kumimoji="1" lang="en-US" altLang="zh-CN" dirty="0" smtClean="0"/>
              <a:t>Only involve the Lagrange multipliers</a:t>
            </a:r>
          </a:p>
          <a:p>
            <a:pPr lvl="2"/>
            <a:r>
              <a:rPr kumimoji="1" lang="en-US" altLang="zh-CN" dirty="0" smtClean="0"/>
              <a:t>Once we have the Lagrange multipliers, we can solve w and b0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6556D-C38F-CE49-8E26-E1B0E7BC2CF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933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This is the major contribution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6556D-C38F-CE49-8E26-E1B0E7BC2CF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180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They </a:t>
            </a:r>
            <a:r>
              <a:rPr kumimoji="1" lang="en-US" altLang="zh-CN" dirty="0" err="1" smtClean="0"/>
              <a:t>didn</a:t>
            </a:r>
            <a:r>
              <a:rPr kumimoji="1" lang="fr-FR" altLang="zh-CN" dirty="0" smtClean="0"/>
              <a:t>’</a:t>
            </a:r>
            <a:r>
              <a:rPr kumimoji="1" lang="en-US" altLang="zh-CN" dirty="0" smtClean="0"/>
              <a:t>t provide the</a:t>
            </a:r>
            <a:r>
              <a:rPr kumimoji="1" lang="en-US" altLang="zh-CN" baseline="0" dirty="0" smtClean="0"/>
              <a:t> benchmark in the paper but here’s what I found from another paper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6556D-C38F-CE49-8E26-E1B0E7BC2CF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12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EF3B-A199-AC4F-996D-BEFB51CB9AEA}" type="datetime1">
              <a:rPr kumimoji="1" lang="en-US" altLang="zh-CN" smtClean="0"/>
              <a:t>3/25/15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219D-7D66-BA49-8097-8ED918DC649B}" type="datetime1">
              <a:rPr kumimoji="1" lang="en-US" altLang="zh-CN" smtClean="0"/>
              <a:t>3/25/15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174E-C2F6-4447-9B34-D68067F642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236B-10F1-EF4A-87A7-E03B4C37C2F3}" type="datetime1">
              <a:rPr kumimoji="1" lang="en-US" altLang="zh-CN" smtClean="0"/>
              <a:t>3/25/15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174E-C2F6-4447-9B34-D68067F642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D5D4-E8CC-DA4D-B4AE-31BE3526B6D6}" type="datetime1">
              <a:rPr kumimoji="1" lang="en-US" altLang="zh-CN" smtClean="0"/>
              <a:t>3/25/15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174E-C2F6-4447-9B34-D68067F642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3EF-D3B2-E740-84C6-F68EABDA5332}" type="datetime1">
              <a:rPr kumimoji="1" lang="en-US" altLang="zh-CN" smtClean="0"/>
              <a:t>3/25/15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174E-C2F6-4447-9B34-D68067F642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6EBF-9937-FF49-970B-DAAF0B925458}" type="datetime1">
              <a:rPr kumimoji="1" lang="en-US" altLang="zh-CN" smtClean="0"/>
              <a:t>3/25/15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174E-C2F6-4447-9B34-D68067F642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A4DB-C120-E94B-8E8B-6285F507F3EE}" type="datetime1">
              <a:rPr kumimoji="1" lang="en-US" altLang="zh-CN" smtClean="0"/>
              <a:t>3/25/15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174E-C2F6-4447-9B34-D68067F642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8194-F5F0-C242-B509-E1D811C63B24}" type="datetime1">
              <a:rPr kumimoji="1" lang="en-US" altLang="zh-CN" smtClean="0"/>
              <a:t>3/25/15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174E-C2F6-4447-9B34-D68067F642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2C7A-289E-8F48-8095-73372982A5BB}" type="datetime1">
              <a:rPr kumimoji="1" lang="en-US" altLang="zh-CN" smtClean="0"/>
              <a:t>3/25/15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174E-C2F6-4447-9B34-D68067F642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AC6E-1D5C-3845-A4A6-ADD058149D0B}" type="datetime1">
              <a:rPr kumimoji="1" lang="en-US" altLang="zh-CN" smtClean="0"/>
              <a:t>3/25/15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CC21-7FEB-A84D-A2E0-83C731EA3D95}" type="datetime1">
              <a:rPr kumimoji="1" lang="en-US" altLang="zh-CN" smtClean="0"/>
              <a:t>3/25/15</a:t>
            </a:fld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1E174E-C2F6-4447-9B34-D68067F642F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71E174E-C2F6-4447-9B34-D68067F642F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DA6E18B-1D42-D948-B717-72435A7270CC}" type="datetime1">
              <a:rPr kumimoji="1" lang="en-US" altLang="zh-CN" smtClean="0"/>
              <a:t>3/25/15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Least Squares Support Vector Machine Classifiers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J.A.K. </a:t>
            </a:r>
            <a:r>
              <a:rPr lang="en-US" altLang="zh-CN" dirty="0" err="1"/>
              <a:t>Suykens</a:t>
            </a:r>
            <a:r>
              <a:rPr lang="en-US" altLang="zh-CN" dirty="0"/>
              <a:t> and J. </a:t>
            </a:r>
            <a:r>
              <a:rPr lang="en-US" altLang="zh-CN" dirty="0" err="1" smtClean="0"/>
              <a:t>Vandewalle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Presenter: Keira (Qi) Zhou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004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362"/>
    </mc:Choice>
    <mc:Fallback>
      <p:transition xmlns:p14="http://schemas.microsoft.com/office/powerpoint/2010/main" spd="slow" advTm="263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3631"/>
            <a:ext cx="7620000" cy="4800600"/>
          </a:xfrm>
        </p:spPr>
        <p:txBody>
          <a:bodyPr anchor="ctr"/>
          <a:lstStyle/>
          <a:p>
            <a:pPr marL="114300" indent="0" algn="ctr">
              <a:buNone/>
            </a:pPr>
            <a:r>
              <a:rPr kumimoji="1" lang="en-US" altLang="zh-CN" sz="3000" dirty="0"/>
              <a:t>How much one may simplify the SVM formulation without losing any of its advantages?</a:t>
            </a:r>
          </a:p>
          <a:p>
            <a:pPr marL="11430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174E-C2F6-4447-9B34-D68067F642F8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>
            <a:noAutofit/>
          </a:bodyPr>
          <a:lstStyle/>
          <a:p>
            <a:r>
              <a:rPr kumimoji="1" lang="en-US" altLang="zh-CN" sz="45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SO…</a:t>
            </a:r>
            <a:endParaRPr kumimoji="1" lang="zh-CN" altLang="en-US" sz="45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5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232" y="128118"/>
            <a:ext cx="8285873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Least Square Support Vector Machine</a:t>
            </a:r>
            <a:endParaRPr kumimoji="1" lang="zh-CN" altLang="en-US" dirty="0"/>
          </a:p>
        </p:txBody>
      </p:sp>
      <p:pic>
        <p:nvPicPr>
          <p:cNvPr id="5" name="图片 4" descr="7.png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28" y="1303677"/>
            <a:ext cx="6006487" cy="2313723"/>
          </a:xfrm>
          <a:prstGeom prst="rect">
            <a:avLst/>
          </a:prstGeom>
        </p:spPr>
      </p:pic>
      <p:pic>
        <p:nvPicPr>
          <p:cNvPr id="6" name="图片 5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49" y="4331717"/>
            <a:ext cx="6577542" cy="2147769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4249426" y="3617400"/>
            <a:ext cx="244220" cy="89219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82183" y="1303677"/>
            <a:ext cx="1025724" cy="94297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84590" y="4322583"/>
            <a:ext cx="1351351" cy="94297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93645" y="2674422"/>
            <a:ext cx="1188537" cy="467642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890265" y="5989645"/>
            <a:ext cx="1188537" cy="467642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幻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174E-C2F6-4447-9B34-D68067F642F8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 rot="20267689">
            <a:off x="307710" y="4716736"/>
            <a:ext cx="1824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b="1" dirty="0" smtClean="0"/>
              <a:t>Similar to regression?</a:t>
            </a:r>
            <a:endParaRPr kumimoji="1" lang="zh-CN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18716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Optimization for LS</a:t>
            </a:r>
            <a:r>
              <a:rPr kumimoji="1" lang="en-US" altLang="zh-CN" dirty="0" smtClean="0"/>
              <a:t>-</a:t>
            </a:r>
            <a:r>
              <a:rPr kumimoji="1" lang="en-US" altLang="zh-CN" dirty="0" smtClean="0"/>
              <a:t>SVM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0877"/>
            <a:ext cx="8229600" cy="5383972"/>
          </a:xfrm>
        </p:spPr>
        <p:txBody>
          <a:bodyPr>
            <a:normAutofit/>
          </a:bodyPr>
          <a:lstStyle/>
          <a:p>
            <a:r>
              <a:rPr kumimoji="1" lang="en-US" altLang="zh-CN" sz="2500" dirty="0" smtClean="0"/>
              <a:t>Lagrange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Multiplier</a:t>
            </a:r>
          </a:p>
        </p:txBody>
      </p:sp>
      <p:pic>
        <p:nvPicPr>
          <p:cNvPr id="5" name="图片 4" descr="8.png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97" y="2097157"/>
            <a:ext cx="8043717" cy="979785"/>
          </a:xfrm>
          <a:prstGeom prst="rect">
            <a:avLst/>
          </a:prstGeom>
        </p:spPr>
      </p:pic>
      <p:pic>
        <p:nvPicPr>
          <p:cNvPr id="8" name="图片 7" descr="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97" y="4070028"/>
            <a:ext cx="8030682" cy="1139609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3988936" y="3288852"/>
            <a:ext cx="244220" cy="4881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88936" y="2376897"/>
            <a:ext cx="358189" cy="39072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09258" y="2376897"/>
            <a:ext cx="358189" cy="39072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47125" y="4466631"/>
            <a:ext cx="358189" cy="39072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幻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174E-C2F6-4447-9B34-D68067F642F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03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Optimization for LS</a:t>
            </a:r>
            <a:r>
              <a:rPr kumimoji="1" lang="en-US" altLang="zh-CN" dirty="0" smtClean="0"/>
              <a:t>-</a:t>
            </a:r>
            <a:r>
              <a:rPr kumimoji="1" lang="en-US" altLang="zh-CN" dirty="0" smtClean="0"/>
              <a:t>SVM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(Cont’d)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55525" cy="4800600"/>
          </a:xfrm>
        </p:spPr>
        <p:txBody>
          <a:bodyPr/>
          <a:lstStyle/>
          <a:p>
            <a:r>
              <a:rPr kumimoji="1" lang="en-US" altLang="zh-CN" dirty="0" smtClean="0"/>
              <a:t>Now</a:t>
            </a:r>
            <a:r>
              <a:rPr kumimoji="1" lang="en-US" altLang="zh-CN" dirty="0" smtClean="0"/>
              <a:t> take the derivative together with optimality condition,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 of linear equations instead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quadratic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  <p:pic>
        <p:nvPicPr>
          <p:cNvPr id="5" name="图片 4" descr="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46" y="2669938"/>
            <a:ext cx="7511678" cy="30443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9746" y="5649201"/>
            <a:ext cx="2148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b="1" dirty="0" smtClean="0"/>
              <a:t>#</a:t>
            </a:r>
            <a:r>
              <a:rPr kumimoji="1" lang="en-US" altLang="zh-CN" sz="2500" b="1" dirty="0" err="1" smtClean="0"/>
              <a:t>EasyToSolve</a:t>
            </a:r>
            <a:r>
              <a:rPr kumimoji="1" lang="en-US" altLang="zh-CN" sz="2500" b="1" dirty="0" smtClean="0"/>
              <a:t> !</a:t>
            </a:r>
            <a:endParaRPr kumimoji="1" lang="zh-CN" altLang="en-US" sz="2500" b="1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174E-C2F6-4447-9B34-D68067F642F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520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Comparison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How much one may simplify the SVM formulation without losing any of its advantages?</a:t>
            </a:r>
          </a:p>
          <a:p>
            <a:pPr marL="114300" indent="0">
              <a:buNone/>
            </a:pP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Experiments on 3 dataset [1]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68803"/>
              </p:ext>
            </p:extLst>
          </p:nvPr>
        </p:nvGraphicFramePr>
        <p:xfrm>
          <a:off x="1247218" y="3399453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LEUKEMIA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ALLAML3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97.69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95.97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LS-SVM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97.33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93.83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200" y="6126163"/>
            <a:ext cx="7943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" dirty="0" smtClean="0"/>
              <a:t>[1] Ye, </a:t>
            </a:r>
            <a:r>
              <a:rPr kumimoji="1" lang="en-US" altLang="zh-CN" sz="1500" dirty="0" err="1" smtClean="0"/>
              <a:t>Jieping</a:t>
            </a:r>
            <a:r>
              <a:rPr kumimoji="1" lang="en-US" altLang="zh-CN" sz="1500" dirty="0" smtClean="0"/>
              <a:t>, and Tao </a:t>
            </a:r>
            <a:r>
              <a:rPr kumimoji="1" lang="en-US" altLang="zh-CN" sz="1500" dirty="0" err="1" smtClean="0"/>
              <a:t>Xiong</a:t>
            </a:r>
            <a:r>
              <a:rPr kumimoji="1" lang="en-US" altLang="zh-CN" sz="1500" dirty="0" smtClean="0"/>
              <a:t>. "SVM versus least squares SVM." International Conference on Artificial Intelligence and Statistics. 2007.</a:t>
            </a:r>
            <a:endParaRPr kumimoji="1" lang="zh-CN" altLang="en-US" sz="150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174E-C2F6-4447-9B34-D68067F642F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3001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174E-C2F6-4447-9B34-D68067F642F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7537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Background</a:t>
            </a:r>
          </a:p>
          <a:p>
            <a:pPr lvl="1"/>
            <a:r>
              <a:rPr kumimoji="1" lang="en-US" altLang="zh-CN" dirty="0" smtClean="0"/>
              <a:t>Classic Support Vector Machine (SVM)</a:t>
            </a:r>
          </a:p>
          <a:p>
            <a:pPr lvl="1"/>
            <a:r>
              <a:rPr kumimoji="1" lang="en-US" altLang="zh-CN" dirty="0" smtClean="0"/>
              <a:t>Optimization for SVM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Linear Programming vs. Quadratic Programming</a:t>
            </a:r>
          </a:p>
          <a:p>
            <a:r>
              <a:rPr kumimoji="1" lang="en-US" altLang="zh-CN" dirty="0" smtClean="0"/>
              <a:t>Least Square Support Vector Machine (LS-SVM)</a:t>
            </a:r>
          </a:p>
          <a:p>
            <a:pPr lvl="1"/>
            <a:r>
              <a:rPr kumimoji="1" lang="en-US" altLang="zh-CN" dirty="0" smtClean="0"/>
              <a:t>Optimization for LS</a:t>
            </a:r>
            <a:r>
              <a:rPr kumimoji="1" lang="en-US" altLang="zh-CN" dirty="0" smtClean="0"/>
              <a:t>-</a:t>
            </a:r>
            <a:r>
              <a:rPr kumimoji="1" lang="en-US" altLang="zh-CN" dirty="0" smtClean="0"/>
              <a:t>SVM</a:t>
            </a:r>
            <a:endParaRPr kumimoji="1" lang="en-US" altLang="zh-CN" dirty="0" smtClean="0"/>
          </a:p>
          <a:p>
            <a:r>
              <a:rPr kumimoji="1" lang="en-US" altLang="zh-CN" dirty="0" smtClean="0"/>
              <a:t>Comparison</a:t>
            </a:r>
          </a:p>
          <a:p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174E-C2F6-4447-9B34-D68067F642F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016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778"/>
    </mc:Choice>
    <mc:Fallback>
      <p:transition xmlns:p14="http://schemas.microsoft.com/office/powerpoint/2010/main" spd="slow" advTm="277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Screen Shot 2015-03-25 at 10.32.5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45" y="1334970"/>
            <a:ext cx="2511897" cy="1888644"/>
          </a:xfrm>
          <a:prstGeom prst="rect">
            <a:avLst/>
          </a:prstGeom>
        </p:spPr>
      </p:pic>
      <p:pic>
        <p:nvPicPr>
          <p:cNvPr id="8" name="图片 7" descr="Screen Shot 2015-03-25 at 10.33.0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675" y="3845556"/>
            <a:ext cx="1818716" cy="875678"/>
          </a:xfrm>
          <a:prstGeom prst="rect">
            <a:avLst/>
          </a:prstGeom>
        </p:spPr>
      </p:pic>
      <p:cxnSp>
        <p:nvCxnSpPr>
          <p:cNvPr id="10" name="直线连接符 9"/>
          <p:cNvCxnSpPr/>
          <p:nvPr/>
        </p:nvCxnSpPr>
        <p:spPr>
          <a:xfrm flipV="1">
            <a:off x="3142294" y="504683"/>
            <a:ext cx="2263104" cy="527475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1654045" y="732606"/>
            <a:ext cx="5307713" cy="5046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幻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174E-C2F6-4447-9B34-D68067F642F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699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754"/>
    </mc:Choice>
    <mc:Fallback>
      <p:transition xmlns:p14="http://schemas.microsoft.com/office/powerpoint/2010/main" spd="slow" advTm="2275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2542175" y="1823534"/>
            <a:ext cx="3247533" cy="2387242"/>
            <a:chOff x="2476842" y="1953614"/>
            <a:chExt cx="3247533" cy="2387242"/>
          </a:xfrm>
        </p:grpSpPr>
        <p:pic>
          <p:nvPicPr>
            <p:cNvPr id="9" name="图片 8" descr="Screen Shot 2015-03-25 at 10.32.58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6842" y="1953614"/>
              <a:ext cx="1689100" cy="1270000"/>
            </a:xfrm>
            <a:prstGeom prst="rect">
              <a:avLst/>
            </a:prstGeom>
          </p:spPr>
        </p:pic>
        <p:pic>
          <p:nvPicPr>
            <p:cNvPr id="12" name="图片 11" descr="Screen Shot 2015-03-25 at 10.33.05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5675" y="3845556"/>
              <a:ext cx="1028700" cy="495300"/>
            </a:xfrm>
            <a:prstGeom prst="rect">
              <a:avLst/>
            </a:prstGeom>
          </p:spPr>
        </p:pic>
      </p:grpSp>
      <p:cxnSp>
        <p:nvCxnSpPr>
          <p:cNvPr id="13" name="直线连接符 12"/>
          <p:cNvCxnSpPr/>
          <p:nvPr/>
        </p:nvCxnSpPr>
        <p:spPr>
          <a:xfrm flipV="1">
            <a:off x="1676977" y="1741984"/>
            <a:ext cx="3647017" cy="224665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2724850" y="2865312"/>
            <a:ext cx="3647017" cy="224665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2142691" y="2333947"/>
            <a:ext cx="3647017" cy="224665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1871072" y="3315670"/>
            <a:ext cx="5779871" cy="895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2023472" y="2865312"/>
            <a:ext cx="5779871" cy="895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1871072" y="3077254"/>
            <a:ext cx="5779871" cy="895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组 28"/>
          <p:cNvGrpSpPr/>
          <p:nvPr/>
        </p:nvGrpSpPr>
        <p:grpSpPr>
          <a:xfrm>
            <a:off x="5177460" y="1638868"/>
            <a:ext cx="2473483" cy="369332"/>
            <a:chOff x="5177460" y="1638868"/>
            <a:chExt cx="2473483" cy="369332"/>
          </a:xfrm>
        </p:grpSpPr>
        <p:cxnSp>
          <p:nvCxnSpPr>
            <p:cNvPr id="22" name="直线箭头连接符 21"/>
            <p:cNvCxnSpPr/>
            <p:nvPr/>
          </p:nvCxnSpPr>
          <p:spPr>
            <a:xfrm>
              <a:off x="5177460" y="1823534"/>
              <a:ext cx="732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6003265" y="1638868"/>
              <a:ext cx="1647678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L1: </a:t>
              </a:r>
              <a:r>
                <a:rPr kumimoji="1" lang="en-US" altLang="zh-CN" dirty="0" err="1" smtClean="0"/>
                <a:t>wx</a:t>
              </a:r>
              <a:r>
                <a:rPr kumimoji="1" lang="en-US" altLang="zh-CN" dirty="0" smtClean="0"/>
                <a:t> + b = 1</a:t>
              </a:r>
              <a:endParaRPr kumimoji="1" lang="zh-CN" altLang="en-US" dirty="0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6062522" y="2844376"/>
            <a:ext cx="2240955" cy="369332"/>
            <a:chOff x="6062522" y="2844376"/>
            <a:chExt cx="2240955" cy="369332"/>
          </a:xfrm>
        </p:grpSpPr>
        <p:cxnSp>
          <p:nvCxnSpPr>
            <p:cNvPr id="24" name="直线箭头连接符 23"/>
            <p:cNvCxnSpPr/>
            <p:nvPr/>
          </p:nvCxnSpPr>
          <p:spPr>
            <a:xfrm>
              <a:off x="6062522" y="3050733"/>
              <a:ext cx="732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795184" y="2844376"/>
              <a:ext cx="1508293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L2: </a:t>
              </a:r>
              <a:r>
                <a:rPr kumimoji="1" lang="en-US" altLang="zh-CN" dirty="0" err="1" smtClean="0"/>
                <a:t>wx</a:t>
              </a:r>
              <a:r>
                <a:rPr kumimoji="1" lang="en-US" altLang="zh-CN" dirty="0" smtClean="0"/>
                <a:t> + b = -1</a:t>
              </a:r>
              <a:endParaRPr kumimoji="1" lang="zh-CN" altLang="en-US" dirty="0"/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5482260" y="2307911"/>
            <a:ext cx="2051446" cy="369332"/>
            <a:chOff x="5482260" y="2307911"/>
            <a:chExt cx="2051446" cy="369332"/>
          </a:xfrm>
        </p:grpSpPr>
        <p:cxnSp>
          <p:nvCxnSpPr>
            <p:cNvPr id="27" name="直线箭头连接符 26"/>
            <p:cNvCxnSpPr/>
            <p:nvPr/>
          </p:nvCxnSpPr>
          <p:spPr>
            <a:xfrm>
              <a:off x="5482260" y="2514268"/>
              <a:ext cx="732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6340625" y="2307911"/>
              <a:ext cx="1193081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w</a:t>
              </a:r>
              <a:r>
                <a:rPr kumimoji="1" lang="en-US" altLang="zh-CN" dirty="0" err="1" smtClean="0"/>
                <a:t>x</a:t>
              </a:r>
              <a:r>
                <a:rPr kumimoji="1" lang="en-US" altLang="zh-CN" dirty="0" smtClean="0"/>
                <a:t> + b = 0</a:t>
              </a:r>
              <a:endParaRPr kumimoji="1" lang="zh-CN" altLang="en-US" dirty="0"/>
            </a:p>
          </p:txBody>
        </p:sp>
      </p:grp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kumimoji="1" lang="en-US" altLang="zh-CN" dirty="0" smtClean="0"/>
              <a:t>Support Vector Machine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>
            <a:off x="2142691" y="3715476"/>
            <a:ext cx="885636" cy="124996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组 39"/>
          <p:cNvGrpSpPr/>
          <p:nvPr/>
        </p:nvGrpSpPr>
        <p:grpSpPr>
          <a:xfrm>
            <a:off x="2773693" y="4580603"/>
            <a:ext cx="5029649" cy="1758658"/>
            <a:chOff x="2773693" y="4580603"/>
            <a:chExt cx="5029649" cy="1758658"/>
          </a:xfrm>
        </p:grpSpPr>
        <p:cxnSp>
          <p:nvCxnSpPr>
            <p:cNvPr id="36" name="直线箭头连接符 35"/>
            <p:cNvCxnSpPr/>
            <p:nvPr/>
          </p:nvCxnSpPr>
          <p:spPr>
            <a:xfrm>
              <a:off x="2773693" y="4580603"/>
              <a:ext cx="1736233" cy="7429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4558769" y="5138932"/>
              <a:ext cx="3244573" cy="120032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 smtClean="0"/>
                <a:t>Margin:</a:t>
              </a:r>
            </a:p>
            <a:p>
              <a:r>
                <a:rPr kumimoji="1" lang="en-US" altLang="zh-CN" dirty="0" smtClean="0"/>
                <a:t>2/|w|</a:t>
              </a:r>
            </a:p>
            <a:p>
              <a:r>
                <a:rPr kumimoji="1" lang="en-US" altLang="zh-CN" b="1" dirty="0" smtClean="0"/>
                <a:t>Maximize Margin </a:t>
              </a:r>
            </a:p>
            <a:p>
              <a:r>
                <a:rPr kumimoji="1" lang="en-US" altLang="zh-CN" b="1" dirty="0" smtClean="0"/>
                <a:t>=&gt; </a:t>
              </a:r>
              <a:r>
                <a:rPr kumimoji="1" lang="en-US" altLang="zh-CN" dirty="0" smtClean="0"/>
                <a:t>Minimize |w|</a:t>
              </a:r>
              <a:endParaRPr kumimoji="1" lang="zh-CN" altLang="en-US" b="1" dirty="0"/>
            </a:p>
          </p:txBody>
        </p:sp>
      </p:grpSp>
      <p:sp>
        <p:nvSpPr>
          <p:cNvPr id="41" name="幻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174E-C2F6-4447-9B34-D68067F642F8}" type="slidenum">
              <a:rPr kumimoji="1" lang="zh-CN" altLang="en-US" smtClean="0"/>
              <a:t>3</a:t>
            </a:fld>
            <a:endParaRPr kumimoji="1" lang="zh-CN" altLang="en-US"/>
          </a:p>
        </p:txBody>
      </p:sp>
      <p:grpSp>
        <p:nvGrpSpPr>
          <p:cNvPr id="55" name="组 54"/>
          <p:cNvGrpSpPr/>
          <p:nvPr/>
        </p:nvGrpSpPr>
        <p:grpSpPr>
          <a:xfrm>
            <a:off x="3581893" y="2514268"/>
            <a:ext cx="2789974" cy="2560018"/>
            <a:chOff x="3581893" y="2514268"/>
            <a:chExt cx="2789974" cy="2560018"/>
          </a:xfrm>
        </p:grpSpPr>
        <p:cxnSp>
          <p:nvCxnSpPr>
            <p:cNvPr id="43" name="直线箭头连接符 42"/>
            <p:cNvCxnSpPr/>
            <p:nvPr/>
          </p:nvCxnSpPr>
          <p:spPr>
            <a:xfrm>
              <a:off x="3581893" y="2844376"/>
              <a:ext cx="1179115" cy="186057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/>
            <p:cNvCxnSpPr/>
            <p:nvPr/>
          </p:nvCxnSpPr>
          <p:spPr>
            <a:xfrm>
              <a:off x="4102894" y="2514268"/>
              <a:ext cx="658114" cy="219068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/>
            <p:cNvCxnSpPr/>
            <p:nvPr/>
          </p:nvCxnSpPr>
          <p:spPr>
            <a:xfrm flipH="1">
              <a:off x="4761008" y="3760418"/>
              <a:ext cx="123390" cy="94453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4560735" y="4704954"/>
              <a:ext cx="1811132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Support Vectors</a:t>
              </a:r>
              <a:endParaRPr kumimoji="1" lang="zh-CN" altLang="en-US" dirty="0"/>
            </a:p>
          </p:txBody>
        </p:sp>
      </p:grpSp>
      <p:pic>
        <p:nvPicPr>
          <p:cNvPr id="56" name="图片 55" descr="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8460"/>
            <a:ext cx="3568700" cy="749300"/>
          </a:xfrm>
          <a:prstGeom prst="rect">
            <a:avLst/>
          </a:prstGeom>
        </p:spPr>
      </p:pic>
      <p:pic>
        <p:nvPicPr>
          <p:cNvPr id="57" name="图片 56" descr="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0" y="6184901"/>
            <a:ext cx="3378200" cy="406400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59" name="直线箭头连接符 58"/>
          <p:cNvCxnSpPr>
            <a:stCxn id="57" idx="3"/>
          </p:cNvCxnSpPr>
          <p:nvPr/>
        </p:nvCxnSpPr>
        <p:spPr>
          <a:xfrm>
            <a:off x="3496370" y="6388101"/>
            <a:ext cx="734905" cy="20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231274" y="6461986"/>
            <a:ext cx="43005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b="1" u="sng" dirty="0" smtClean="0"/>
              <a:t>Save this in your memory buffer for now</a:t>
            </a:r>
            <a:endParaRPr kumimoji="1" lang="zh-CN" altLang="en-US" b="1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304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852"/>
    </mc:Choice>
    <mc:Fallback>
      <p:transition xmlns:p14="http://schemas.microsoft.com/office/powerpoint/2010/main" spd="slow" advTm="4185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4588" cy="1143000"/>
          </a:xfrm>
        </p:spPr>
        <p:txBody>
          <a:bodyPr/>
          <a:lstStyle/>
          <a:p>
            <a:r>
              <a:rPr kumimoji="1" lang="en-US" altLang="zh-CN" dirty="0" smtClean="0"/>
              <a:t>Support Vector Machine (Cont’d)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What if…</a:t>
            </a:r>
            <a:endParaRPr kumimoji="1" lang="zh-CN" altLang="en-US" dirty="0"/>
          </a:p>
        </p:txBody>
      </p:sp>
      <p:grpSp>
        <p:nvGrpSpPr>
          <p:cNvPr id="20" name="组 19"/>
          <p:cNvGrpSpPr/>
          <p:nvPr/>
        </p:nvGrpSpPr>
        <p:grpSpPr>
          <a:xfrm>
            <a:off x="2542175" y="2100294"/>
            <a:ext cx="3247533" cy="2387242"/>
            <a:chOff x="2542175" y="2100294"/>
            <a:chExt cx="3247533" cy="2387242"/>
          </a:xfrm>
        </p:grpSpPr>
        <p:pic>
          <p:nvPicPr>
            <p:cNvPr id="14" name="图片 13" descr="Screen Shot 2015-03-25 at 11.26.3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4958" y="2639132"/>
              <a:ext cx="292100" cy="215900"/>
            </a:xfrm>
            <a:prstGeom prst="rect">
              <a:avLst/>
            </a:prstGeom>
          </p:spPr>
        </p:pic>
        <p:grpSp>
          <p:nvGrpSpPr>
            <p:cNvPr id="5" name="组 4"/>
            <p:cNvGrpSpPr/>
            <p:nvPr/>
          </p:nvGrpSpPr>
          <p:grpSpPr>
            <a:xfrm>
              <a:off x="2542175" y="2100294"/>
              <a:ext cx="3247533" cy="2387242"/>
              <a:chOff x="2476842" y="1953614"/>
              <a:chExt cx="3247533" cy="2387242"/>
            </a:xfrm>
          </p:grpSpPr>
          <p:pic>
            <p:nvPicPr>
              <p:cNvPr id="6" name="图片 5" descr="Screen Shot 2015-03-25 at 10.32.58 PM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6842" y="1953614"/>
                <a:ext cx="1689100" cy="1270000"/>
              </a:xfrm>
              <a:prstGeom prst="rect">
                <a:avLst/>
              </a:prstGeom>
            </p:spPr>
          </p:pic>
          <p:pic>
            <p:nvPicPr>
              <p:cNvPr id="7" name="图片 6" descr="Screen Shot 2015-03-25 at 10.33.05 PM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5675" y="3845556"/>
                <a:ext cx="1028700" cy="495300"/>
              </a:xfrm>
              <a:prstGeom prst="rect">
                <a:avLst/>
              </a:prstGeom>
            </p:spPr>
          </p:pic>
        </p:grpSp>
      </p:grpSp>
      <p:cxnSp>
        <p:nvCxnSpPr>
          <p:cNvPr id="8" name="直线连接符 7"/>
          <p:cNvCxnSpPr/>
          <p:nvPr/>
        </p:nvCxnSpPr>
        <p:spPr>
          <a:xfrm flipV="1">
            <a:off x="1676977" y="2018744"/>
            <a:ext cx="3647017" cy="224665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V="1">
            <a:off x="2724850" y="3142072"/>
            <a:ext cx="3647017" cy="224665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V="1">
            <a:off x="2142691" y="2610707"/>
            <a:ext cx="3647017" cy="224665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4614958" y="1417638"/>
            <a:ext cx="405402" cy="4104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4028574" y="1600200"/>
            <a:ext cx="405402" cy="4104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4326322" y="1570038"/>
            <a:ext cx="405402" cy="4104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幻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174E-C2F6-4447-9B34-D68067F642F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823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5760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Introduce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slack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variables</a:t>
            </a:r>
          </a:p>
          <a:p>
            <a:pPr lvl="1"/>
            <a:r>
              <a:rPr kumimoji="1" lang="en-US" altLang="zh-CN" dirty="0" smtClean="0"/>
              <a:t>Allow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mistakes</a:t>
            </a:r>
            <a:endParaRPr kumimoji="1" lang="zh-CN" altLang="en-US" dirty="0"/>
          </a:p>
        </p:txBody>
      </p:sp>
      <p:pic>
        <p:nvPicPr>
          <p:cNvPr id="6" name="图片 5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28" y="2083855"/>
            <a:ext cx="5275150" cy="4643904"/>
          </a:xfrm>
          <a:prstGeom prst="rect">
            <a:avLst/>
          </a:prstGeom>
        </p:spPr>
      </p:pic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174E-C2F6-4447-9B34-D68067F642F8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75795" y="176958"/>
            <a:ext cx="8074588" cy="1143000"/>
          </a:xfrm>
        </p:spPr>
        <p:txBody>
          <a:bodyPr/>
          <a:lstStyle/>
          <a:p>
            <a:r>
              <a:rPr kumimoji="1" lang="en-US" altLang="zh-CN" dirty="0" smtClean="0"/>
              <a:t>Support Vector Machine (Cont’d)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54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Optimization for SVM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0877"/>
            <a:ext cx="8229600" cy="5383972"/>
          </a:xfrm>
        </p:spPr>
        <p:txBody>
          <a:bodyPr>
            <a:normAutofit/>
          </a:bodyPr>
          <a:lstStyle/>
          <a:p>
            <a:r>
              <a:rPr kumimoji="1" lang="en-US" altLang="zh-CN" sz="2500" dirty="0" smtClean="0"/>
              <a:t>Formulation</a:t>
            </a:r>
          </a:p>
          <a:p>
            <a:endParaRPr kumimoji="1" lang="en-US" altLang="zh-CN" sz="2500" dirty="0"/>
          </a:p>
          <a:p>
            <a:endParaRPr kumimoji="1" lang="en-US" altLang="zh-CN" sz="2500" dirty="0" smtClean="0"/>
          </a:p>
          <a:p>
            <a:endParaRPr kumimoji="1" lang="en-US" altLang="zh-CN" sz="2500" dirty="0" smtClean="0"/>
          </a:p>
          <a:p>
            <a:endParaRPr kumimoji="1" lang="en-US" altLang="zh-CN" sz="2500" dirty="0"/>
          </a:p>
          <a:p>
            <a:r>
              <a:rPr kumimoji="1" lang="en-US" altLang="zh-CN" sz="2500" dirty="0" smtClean="0"/>
              <a:t>Lagrange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Multiplier</a:t>
            </a:r>
          </a:p>
          <a:p>
            <a:endParaRPr kumimoji="1" lang="en-US" altLang="zh-CN" sz="2500" dirty="0" smtClean="0"/>
          </a:p>
          <a:p>
            <a:endParaRPr kumimoji="1" lang="en-US" altLang="zh-CN" sz="2500" dirty="0" smtClean="0"/>
          </a:p>
          <a:p>
            <a:r>
              <a:rPr kumimoji="1" lang="en-US" altLang="zh-CN" sz="2500" dirty="0" smtClean="0"/>
              <a:t>Take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the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derivatives </a:t>
            </a:r>
          </a:p>
          <a:p>
            <a:pPr marL="114300" indent="0">
              <a:buNone/>
            </a:pPr>
            <a:r>
              <a:rPr kumimoji="1" lang="en-US" altLang="zh-CN" sz="2500" dirty="0" smtClean="0"/>
              <a:t>   and optimality condition</a:t>
            </a:r>
            <a:endParaRPr kumimoji="1" lang="en-US" altLang="zh-CN" sz="2500" dirty="0" smtClean="0"/>
          </a:p>
        </p:txBody>
      </p:sp>
      <p:pic>
        <p:nvPicPr>
          <p:cNvPr id="4" name="图片 3" descr="7.png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61" y="1694006"/>
            <a:ext cx="5280685" cy="2034141"/>
          </a:xfrm>
          <a:prstGeom prst="rect">
            <a:avLst/>
          </a:prstGeom>
        </p:spPr>
      </p:pic>
      <p:pic>
        <p:nvPicPr>
          <p:cNvPr id="5" name="图片 4" descr="8.png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24" y="4132168"/>
            <a:ext cx="6707173" cy="816984"/>
          </a:xfrm>
          <a:prstGeom prst="rect">
            <a:avLst/>
          </a:prstGeom>
        </p:spPr>
      </p:pic>
      <p:pic>
        <p:nvPicPr>
          <p:cNvPr id="6" name="图片 5" descr="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95" y="4996432"/>
            <a:ext cx="3662750" cy="1640188"/>
          </a:xfrm>
          <a:prstGeom prst="rect">
            <a:avLst/>
          </a:prstGeom>
        </p:spPr>
      </p:pic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174E-C2F6-4447-9B34-D68067F642F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186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Optimization for SVM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(Cont’d)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End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solving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quadratic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We first find α, then use α to calculate w and b</a:t>
            </a:r>
            <a:endParaRPr kumimoji="1" lang="zh-CN" altLang="en-US" dirty="0"/>
          </a:p>
        </p:txBody>
      </p:sp>
      <p:pic>
        <p:nvPicPr>
          <p:cNvPr id="5" name="图片 4" descr="10.png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267"/>
            <a:ext cx="7975600" cy="2438400"/>
          </a:xfrm>
          <a:prstGeom prst="rect">
            <a:avLst/>
          </a:prstGeom>
        </p:spPr>
      </p:pic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174E-C2F6-4447-9B34-D68067F642F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814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40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Linear Programming vs</a:t>
            </a:r>
            <a:r>
              <a:rPr kumimoji="1" lang="en-US" altLang="zh-CN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</a:t>
            </a:r>
            <a:r>
              <a:rPr kumimoji="1" lang="en-US" altLang="zh-CN" sz="40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Quadratic Programming</a:t>
            </a:r>
            <a:endParaRPr kumimoji="1" lang="zh-CN" altLang="en-US" sz="4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7574"/>
            <a:ext cx="7620000" cy="4333225"/>
          </a:xfrm>
        </p:spPr>
        <p:txBody>
          <a:bodyPr/>
          <a:lstStyle/>
          <a:p>
            <a:r>
              <a:rPr kumimoji="1" lang="en-US" altLang="zh-CN" dirty="0" smtClean="0"/>
              <a:t>Linear Programming</a:t>
            </a:r>
          </a:p>
          <a:p>
            <a:pPr lvl="1"/>
            <a:r>
              <a:rPr kumimoji="1" lang="en-US" altLang="zh-CN" dirty="0" smtClean="0"/>
              <a:t>Linear objective function</a:t>
            </a:r>
          </a:p>
          <a:p>
            <a:pPr lvl="1"/>
            <a:r>
              <a:rPr kumimoji="1" lang="en-US" altLang="zh-CN" dirty="0" smtClean="0"/>
              <a:t>Linear constraints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Quadratic Programming</a:t>
            </a:r>
          </a:p>
          <a:p>
            <a:pPr lvl="1"/>
            <a:r>
              <a:rPr kumimoji="1" lang="en-US" altLang="zh-CN" dirty="0" smtClean="0"/>
              <a:t>Quadratic objective function</a:t>
            </a:r>
          </a:p>
          <a:p>
            <a:pPr lvl="1"/>
            <a:r>
              <a:rPr kumimoji="1" lang="en-US" altLang="zh-CN" dirty="0" smtClean="0"/>
              <a:t>Linear constraints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174E-C2F6-4447-9B34-D68067F642F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630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8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广场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相邻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相邻.thmx</Template>
  <TotalTime>905</TotalTime>
  <Words>474</Words>
  <Application>Microsoft Macintosh PowerPoint</Application>
  <PresentationFormat>全屏显示(4:3)</PresentationFormat>
  <Paragraphs>123</Paragraphs>
  <Slides>15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相邻</vt:lpstr>
      <vt:lpstr>Least Squares Support Vector Machine Classifiers</vt:lpstr>
      <vt:lpstr>Outline</vt:lpstr>
      <vt:lpstr>PowerPoint 演示文稿</vt:lpstr>
      <vt:lpstr>Support Vector Machine</vt:lpstr>
      <vt:lpstr>Support Vector Machine (Cont’d)</vt:lpstr>
      <vt:lpstr>Support Vector Machine (Cont’d)</vt:lpstr>
      <vt:lpstr>Optimization for SVM</vt:lpstr>
      <vt:lpstr>Optimization for SVM (Cont’d)</vt:lpstr>
      <vt:lpstr>Linear Programming vs. Quadratic Programming</vt:lpstr>
      <vt:lpstr>SO…</vt:lpstr>
      <vt:lpstr>Least Square Support Vector Machine</vt:lpstr>
      <vt:lpstr>Optimization for LS-SVM</vt:lpstr>
      <vt:lpstr>Optimization for LS-SVM (Cont’d)</vt:lpstr>
      <vt:lpstr>Comparison</vt:lpstr>
      <vt:lpstr>Question?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Least Squares Support Vector Machine Classifiers</dc:title>
  <dc:creator>Keira Zhou</dc:creator>
  <cp:lastModifiedBy>Keira Zhou</cp:lastModifiedBy>
  <cp:revision>60</cp:revision>
  <dcterms:created xsi:type="dcterms:W3CDTF">2015-03-25T22:26:52Z</dcterms:created>
  <dcterms:modified xsi:type="dcterms:W3CDTF">2015-03-26T13:32:27Z</dcterms:modified>
</cp:coreProperties>
</file>