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0"/>
  </p:notesMasterIdLst>
  <p:sldIdLst>
    <p:sldId id="256" r:id="rId2"/>
    <p:sldId id="257" r:id="rId3"/>
    <p:sldId id="315" r:id="rId4"/>
    <p:sldId id="258" r:id="rId5"/>
    <p:sldId id="259" r:id="rId6"/>
    <p:sldId id="261" r:id="rId7"/>
    <p:sldId id="263" r:id="rId8"/>
    <p:sldId id="262" r:id="rId9"/>
    <p:sldId id="260" r:id="rId10"/>
    <p:sldId id="309" r:id="rId11"/>
    <p:sldId id="316" r:id="rId12"/>
    <p:sldId id="317" r:id="rId13"/>
    <p:sldId id="264" r:id="rId14"/>
    <p:sldId id="265" r:id="rId15"/>
    <p:sldId id="272" r:id="rId16"/>
    <p:sldId id="266" r:id="rId17"/>
    <p:sldId id="274" r:id="rId18"/>
    <p:sldId id="273" r:id="rId19"/>
    <p:sldId id="318" r:id="rId20"/>
    <p:sldId id="267" r:id="rId21"/>
    <p:sldId id="320" r:id="rId22"/>
    <p:sldId id="319" r:id="rId23"/>
    <p:sldId id="268" r:id="rId24"/>
    <p:sldId id="275" r:id="rId25"/>
    <p:sldId id="276" r:id="rId26"/>
    <p:sldId id="277" r:id="rId27"/>
    <p:sldId id="278" r:id="rId28"/>
    <p:sldId id="280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23" r:id="rId40"/>
    <p:sldId id="290" r:id="rId41"/>
    <p:sldId id="291" r:id="rId42"/>
    <p:sldId id="292" r:id="rId43"/>
    <p:sldId id="293" r:id="rId44"/>
    <p:sldId id="294" r:id="rId45"/>
    <p:sldId id="269" r:id="rId46"/>
    <p:sldId id="295" r:id="rId47"/>
    <p:sldId id="270" r:id="rId48"/>
    <p:sldId id="296" r:id="rId49"/>
    <p:sldId id="297" r:id="rId50"/>
    <p:sldId id="298" r:id="rId51"/>
    <p:sldId id="299" r:id="rId52"/>
    <p:sldId id="310" r:id="rId53"/>
    <p:sldId id="300" r:id="rId54"/>
    <p:sldId id="271" r:id="rId55"/>
    <p:sldId id="308" r:id="rId56"/>
    <p:sldId id="301" r:id="rId57"/>
    <p:sldId id="305" r:id="rId58"/>
    <p:sldId id="302" r:id="rId59"/>
    <p:sldId id="303" r:id="rId60"/>
    <p:sldId id="304" r:id="rId61"/>
    <p:sldId id="306" r:id="rId62"/>
    <p:sldId id="307" r:id="rId63"/>
    <p:sldId id="311" r:id="rId64"/>
    <p:sldId id="312" r:id="rId65"/>
    <p:sldId id="313" r:id="rId66"/>
    <p:sldId id="314" r:id="rId67"/>
    <p:sldId id="321" r:id="rId68"/>
    <p:sldId id="322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CC66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26267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545556" y="5391470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1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5121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3073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15" y="486033"/>
            <a:ext cx="3410667" cy="2108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982097" y="4174065"/>
            <a:ext cx="4703806" cy="369332"/>
            <a:chOff x="-49427" y="4890757"/>
            <a:chExt cx="470380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-49427" y="4926227"/>
              <a:ext cx="757881" cy="1491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40908" y="4975654"/>
            <a:ext cx="4794421" cy="383286"/>
            <a:chOff x="3130379" y="4843849"/>
            <a:chExt cx="4794421" cy="383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130379" y="4843849"/>
              <a:ext cx="755321" cy="17439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be always </a:t>
                </a:r>
                <a:r>
                  <a:rPr lang="en-US" sz="2000" i="1" u="sng" dirty="0" smtClean="0"/>
                  <a:t>equal</a:t>
                </a:r>
                <a:r>
                  <a:rPr lang="en-US" sz="2000" i="1" dirty="0" smtClean="0"/>
                  <a:t>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?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280" t="-5172" r="-23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4735" y="2991730"/>
            <a:ext cx="2895600" cy="1313597"/>
            <a:chOff x="94735" y="2991730"/>
            <a:chExt cx="2895600" cy="1313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i="1" dirty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0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273644" y="3253944"/>
              <a:ext cx="716691" cy="2059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248930" y="3987111"/>
              <a:ext cx="543697" cy="172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61472" y="2477068"/>
            <a:ext cx="3921210" cy="768638"/>
            <a:chOff x="321277" y="4890757"/>
            <a:chExt cx="3921210" cy="76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" t="-8197" r="-3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321277" y="5075423"/>
              <a:ext cx="387178" cy="5839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4995" y="3292611"/>
            <a:ext cx="3896497" cy="743927"/>
            <a:chOff x="3525795" y="4857803"/>
            <a:chExt cx="3896497" cy="743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84" t="-8197" r="-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525795" y="5018245"/>
              <a:ext cx="359906" cy="58348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210" y="403655"/>
            <a:ext cx="3410667" cy="210888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143631" y="123567"/>
            <a:ext cx="2710249" cy="626076"/>
            <a:chOff x="4143631" y="123567"/>
            <a:chExt cx="2710249" cy="626076"/>
          </a:xfrm>
        </p:grpSpPr>
        <p:sp>
          <p:nvSpPr>
            <p:cNvPr id="35" name="TextBox 34"/>
            <p:cNvSpPr txBox="1"/>
            <p:nvPr/>
          </p:nvSpPr>
          <p:spPr>
            <a:xfrm>
              <a:off x="4143631" y="123567"/>
              <a:ext cx="271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Will this still be optimal?</a:t>
              </a:r>
              <a:endParaRPr lang="en-US" i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64195" y="469557"/>
              <a:ext cx="807308" cy="280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15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51331" y="2239464"/>
            <a:ext cx="367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assuming similar items have similar class labels!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17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i.i.d</a:t>
            </a:r>
            <a:r>
              <a:rPr lang="en-US" sz="2400" b="1" i="1" dirty="0" smtClean="0">
                <a:solidFill>
                  <a:srgbClr val="FF0000"/>
                </a:solidFill>
              </a:rPr>
              <a:t>. assumption!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7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195824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850358" y="5449136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9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197835" cy="923330"/>
            <a:chOff x="3715505" y="5229012"/>
            <a:chExt cx="5197835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5" y="5229012"/>
              <a:ext cx="417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documents?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11836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</a:t>
            </a:r>
            <a:r>
              <a:rPr lang="en-US" altLang="en-US" dirty="0" smtClean="0"/>
              <a:t>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486400"/>
            <a:ext cx="3116263" cy="757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riskier to 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safer to remove 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0378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14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7643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66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political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000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sports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8775" y="4421981"/>
            <a:ext cx="240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84336" y="4050241"/>
            <a:ext cx="4254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8527" y="4162160"/>
            <a:ext cx="96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39490" y="5559954"/>
            <a:ext cx="51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2625" y="5060156"/>
            <a:ext cx="7715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6887" y="5174456"/>
            <a:ext cx="609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3992" y="5535338"/>
            <a:ext cx="760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assumption: Independent and Identically Distributed!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264" y="4702036"/>
            <a:ext cx="202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Spam=</a:t>
            </a:r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/False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7464" y="1929621"/>
            <a:ext cx="7594603" cy="4114637"/>
            <a:chOff x="897464" y="2267373"/>
            <a:chExt cx="7594603" cy="4114637"/>
          </a:xfrm>
        </p:grpSpPr>
        <p:grpSp>
          <p:nvGrpSpPr>
            <p:cNvPr id="31" name="Group 30"/>
            <p:cNvGrpSpPr/>
            <p:nvPr/>
          </p:nvGrpSpPr>
          <p:grpSpPr>
            <a:xfrm>
              <a:off x="1761064" y="2868507"/>
              <a:ext cx="6341534" cy="2709333"/>
              <a:chOff x="1278466" y="2548467"/>
              <a:chExt cx="6341534" cy="2709333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278466" y="5240866"/>
                <a:ext cx="6341534" cy="16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278466" y="2548467"/>
                <a:ext cx="0" cy="269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1756832" y="4214707"/>
              <a:ext cx="5384802" cy="1380073"/>
            </a:xfrm>
            <a:custGeom>
              <a:avLst/>
              <a:gdLst>
                <a:gd name="connsiteX0" fmla="*/ 0 w 4013200"/>
                <a:gd name="connsiteY0" fmla="*/ 1346206 h 1380073"/>
                <a:gd name="connsiteX1" fmla="*/ 1016000 w 4013200"/>
                <a:gd name="connsiteY1" fmla="*/ 1176873 h 1380073"/>
                <a:gd name="connsiteX2" fmla="*/ 1651000 w 4013200"/>
                <a:gd name="connsiteY2" fmla="*/ 6 h 1380073"/>
                <a:gd name="connsiteX3" fmla="*/ 2269067 w 4013200"/>
                <a:gd name="connsiteY3" fmla="*/ 1159940 h 1380073"/>
                <a:gd name="connsiteX4" fmla="*/ 4013200 w 4013200"/>
                <a:gd name="connsiteY4" fmla="*/ 1380073 h 138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3200" h="1380073">
                  <a:moveTo>
                    <a:pt x="0" y="1346206"/>
                  </a:moveTo>
                  <a:cubicBezTo>
                    <a:pt x="370416" y="1373723"/>
                    <a:pt x="740833" y="1401240"/>
                    <a:pt x="1016000" y="1176873"/>
                  </a:cubicBezTo>
                  <a:cubicBezTo>
                    <a:pt x="1291167" y="952506"/>
                    <a:pt x="1442156" y="2828"/>
                    <a:pt x="1651000" y="6"/>
                  </a:cubicBezTo>
                  <a:cubicBezTo>
                    <a:pt x="1859844" y="-2816"/>
                    <a:pt x="1875367" y="929929"/>
                    <a:pt x="2269067" y="1159940"/>
                  </a:cubicBezTo>
                  <a:cubicBezTo>
                    <a:pt x="2662767" y="1389951"/>
                    <a:pt x="3667478" y="1343384"/>
                    <a:pt x="4013200" y="13800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12998" y="3723592"/>
              <a:ext cx="5156200" cy="1841757"/>
            </a:xfrm>
            <a:custGeom>
              <a:avLst/>
              <a:gdLst>
                <a:gd name="connsiteX0" fmla="*/ 0 w 5156200"/>
                <a:gd name="connsiteY0" fmla="*/ 1837315 h 1841757"/>
                <a:gd name="connsiteX1" fmla="*/ 838200 w 5156200"/>
                <a:gd name="connsiteY1" fmla="*/ 1727248 h 1841757"/>
                <a:gd name="connsiteX2" fmla="*/ 1921934 w 5156200"/>
                <a:gd name="connsiteY2" fmla="*/ 1092248 h 1841757"/>
                <a:gd name="connsiteX3" fmla="*/ 2692400 w 5156200"/>
                <a:gd name="connsiteY3" fmla="*/ 48 h 1841757"/>
                <a:gd name="connsiteX4" fmla="*/ 3276600 w 5156200"/>
                <a:gd name="connsiteY4" fmla="*/ 1049915 h 1841757"/>
                <a:gd name="connsiteX5" fmla="*/ 4360334 w 5156200"/>
                <a:gd name="connsiteY5" fmla="*/ 1735715 h 1841757"/>
                <a:gd name="connsiteX6" fmla="*/ 5156200 w 5156200"/>
                <a:gd name="connsiteY6" fmla="*/ 1828848 h 18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6200" h="1841757">
                  <a:moveTo>
                    <a:pt x="0" y="1837315"/>
                  </a:moveTo>
                  <a:cubicBezTo>
                    <a:pt x="258939" y="1844370"/>
                    <a:pt x="517878" y="1851426"/>
                    <a:pt x="838200" y="1727248"/>
                  </a:cubicBezTo>
                  <a:cubicBezTo>
                    <a:pt x="1158522" y="1603070"/>
                    <a:pt x="1612901" y="1380115"/>
                    <a:pt x="1921934" y="1092248"/>
                  </a:cubicBezTo>
                  <a:cubicBezTo>
                    <a:pt x="2230967" y="804381"/>
                    <a:pt x="2466622" y="7103"/>
                    <a:pt x="2692400" y="48"/>
                  </a:cubicBezTo>
                  <a:cubicBezTo>
                    <a:pt x="2918178" y="-7007"/>
                    <a:pt x="2998611" y="760637"/>
                    <a:pt x="3276600" y="1049915"/>
                  </a:cubicBezTo>
                  <a:cubicBezTo>
                    <a:pt x="3554589" y="1339193"/>
                    <a:pt x="4047067" y="1605893"/>
                    <a:pt x="4360334" y="1735715"/>
                  </a:cubicBezTo>
                  <a:cubicBezTo>
                    <a:pt x="4673601" y="1865537"/>
                    <a:pt x="4914900" y="1847192"/>
                    <a:pt x="5156200" y="18288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040390" y="4815840"/>
              <a:ext cx="1301667" cy="754941"/>
              <a:chOff x="3040390" y="4815840"/>
              <a:chExt cx="1301667" cy="754941"/>
            </a:xfrm>
          </p:grpSpPr>
          <p:cxnSp>
            <p:nvCxnSpPr>
              <p:cNvPr id="51" name="Straight Connector 50"/>
              <p:cNvCxnSpPr>
                <a:stCxn id="41" idx="1"/>
              </p:cNvCxnSpPr>
              <p:nvPr/>
            </p:nvCxnSpPr>
            <p:spPr>
              <a:xfrm flipH="1">
                <a:off x="3155156" y="5450840"/>
                <a:ext cx="96042" cy="1100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253186" y="5391470"/>
                <a:ext cx="148212" cy="1694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357164" y="5330719"/>
                <a:ext cx="192077" cy="2306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453206" y="5245297"/>
                <a:ext cx="261796" cy="31560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557185" y="5159875"/>
                <a:ext cx="313551" cy="4010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3220" y="5044782"/>
                <a:ext cx="403710" cy="5161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1" idx="2"/>
              </p:cNvCxnSpPr>
              <p:nvPr/>
            </p:nvCxnSpPr>
            <p:spPr>
              <a:xfrm flipH="1">
                <a:off x="3761978" y="4815840"/>
                <a:ext cx="572954" cy="7473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877861" y="4933950"/>
                <a:ext cx="464196" cy="628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993744" y="5088699"/>
                <a:ext cx="348313" cy="4820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111772" y="5251696"/>
                <a:ext cx="230285" cy="3175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222238" y="5416470"/>
                <a:ext cx="112694" cy="1524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040390" y="5490293"/>
                <a:ext cx="69654" cy="7294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342050" y="4932750"/>
              <a:ext cx="1166531" cy="632600"/>
              <a:chOff x="4342050" y="4932750"/>
              <a:chExt cx="1166531" cy="632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342056" y="5424237"/>
                <a:ext cx="107177" cy="1361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52637" y="5292294"/>
                <a:ext cx="208777" cy="2730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342051" y="5101882"/>
                <a:ext cx="337126" cy="4623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342050" y="4932750"/>
                <a:ext cx="465090" cy="6276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0" idx="3"/>
              </p:cNvCxnSpPr>
              <p:nvPr/>
            </p:nvCxnSpPr>
            <p:spPr>
              <a:xfrm>
                <a:off x="4801404" y="5374647"/>
                <a:ext cx="132305" cy="185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82144" y="5432708"/>
                <a:ext cx="82191" cy="127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43630" y="5467539"/>
                <a:ext cx="66153" cy="928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295748" y="5487664"/>
                <a:ext cx="60687" cy="727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71540" y="5513985"/>
                <a:ext cx="37041" cy="485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8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4457025" y="2267373"/>
              <a:ext cx="3660138" cy="880986"/>
              <a:chOff x="4511212" y="2344820"/>
              <a:chExt cx="3660138" cy="8809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511212" y="2344820"/>
                <a:ext cx="3660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*Optimal Bayes decision boundary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4531276" y="2710252"/>
                <a:ext cx="648630" cy="515554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209783" y="4334721"/>
              <a:ext cx="2819239" cy="439945"/>
              <a:chOff x="4597561" y="2658533"/>
              <a:chExt cx="2819239" cy="43994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True positive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1"/>
              </p:cNvCxnSpPr>
              <p:nvPr/>
            </p:nvCxnSpPr>
            <p:spPr>
              <a:xfrm flipH="1">
                <a:off x="4597561" y="2843199"/>
                <a:ext cx="1092039" cy="25527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7464" y="4399456"/>
              <a:ext cx="2429828" cy="416384"/>
              <a:chOff x="5689600" y="2658533"/>
              <a:chExt cx="2429828" cy="41638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True negative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05134" y="2872037"/>
                <a:ext cx="914294" cy="2028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56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relevant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58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03312"/>
              </p:ext>
            </p:extLst>
          </p:nvPr>
        </p:nvGraphicFramePr>
        <p:xfrm>
          <a:off x="4820256" y="4971923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73791" y="2519891"/>
            <a:ext cx="664634" cy="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0354" y="3158095"/>
            <a:ext cx="98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5350" y="3672445"/>
            <a:ext cx="542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950" y="4705907"/>
            <a:ext cx="130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012" y="4834495"/>
            <a:ext cx="1014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77482" y="5358370"/>
            <a:ext cx="1680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79947" y="5349402"/>
            <a:ext cx="492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negative;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is a 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64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validation, different classifiers are applied onto the same train/test separation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768534" cy="2830825"/>
            <a:chOff x="914400" y="1285875"/>
            <a:chExt cx="5768534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830858" y="1295400"/>
              <a:ext cx="154850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330144" y="1296988"/>
              <a:ext cx="153728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2040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</a:t>
              </a:r>
              <a:r>
                <a:rPr lang="en-US" altLang="en-US" sz="2400" b="0" i="1" u="sng" dirty="0">
                  <a:latin typeface="+mn-lt"/>
                </a:rPr>
                <a:t>t</a:t>
              </a:r>
              <a:r>
                <a:rPr lang="en-US" altLang="en-US" sz="2400" b="0" u="sng" dirty="0" smtClean="0">
                  <a:latin typeface="+mn-lt"/>
                </a:rPr>
                <a:t>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decision theory</a:t>
            </a:r>
          </a:p>
          <a:p>
            <a:pPr lvl="1"/>
            <a:r>
              <a:rPr lang="en-US" dirty="0" smtClean="0"/>
              <a:t>Bayes risk minimization</a:t>
            </a:r>
          </a:p>
          <a:p>
            <a:r>
              <a:rPr lang="en-US" dirty="0"/>
              <a:t>General steps for text categorization</a:t>
            </a:r>
          </a:p>
          <a:p>
            <a:pPr lvl="1"/>
            <a:r>
              <a:rPr lang="en-US" dirty="0"/>
              <a:t>Feature selection methods</a:t>
            </a:r>
          </a:p>
          <a:p>
            <a:pPr lvl="1"/>
            <a:r>
              <a:rPr lang="en-US" dirty="0"/>
              <a:t>Evaluation metrics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13: Text classification and Naive </a:t>
            </a:r>
            <a:r>
              <a:rPr lang="en-US" dirty="0" smtClean="0"/>
              <a:t>Bayes</a:t>
            </a:r>
          </a:p>
          <a:p>
            <a:pPr lvl="2"/>
            <a:r>
              <a:rPr lang="en-US" dirty="0" smtClean="0"/>
              <a:t>13.1 – Text classification problem</a:t>
            </a:r>
          </a:p>
          <a:p>
            <a:pPr lvl="2"/>
            <a:r>
              <a:rPr lang="en-US" dirty="0" smtClean="0"/>
              <a:t>13.5 – Feature selection</a:t>
            </a:r>
          </a:p>
          <a:p>
            <a:pPr lvl="2"/>
            <a:r>
              <a:rPr lang="en-US" dirty="0" smtClean="0"/>
              <a:t>13.6 – Evaluation of text classification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question: how to find such a mapping?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04934" y="2252954"/>
            <a:ext cx="2235200" cy="369332"/>
            <a:chOff x="5181600" y="2658533"/>
            <a:chExt cx="22352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5181600" y="2843199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13401" y="3244334"/>
            <a:ext cx="2235200" cy="369332"/>
            <a:chOff x="5181600" y="3716866"/>
            <a:chExt cx="22352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negative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181600" y="3901532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1002</TotalTime>
  <Words>2782</Words>
  <Application>Microsoft Office PowerPoint</Application>
  <PresentationFormat>On-screen Show (4:3)</PresentationFormat>
  <Paragraphs>857</Paragraphs>
  <Slides>68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Gill Sans MT</vt:lpstr>
      <vt:lpstr>ＭＳ Ｐゴシック</vt:lpstr>
      <vt:lpstr>宋体</vt:lpstr>
      <vt:lpstr>Arial</vt:lpstr>
      <vt:lpstr>Calibri</vt:lpstr>
      <vt:lpstr>Cambria Math</vt:lpstr>
      <vt:lpstr>Symbol</vt:lpstr>
      <vt:lpstr>Times New Roman</vt:lpstr>
      <vt:lpstr>simple slides template</vt:lpstr>
      <vt:lpstr>Text Categorization</vt:lpstr>
      <vt:lpstr>Today’s lecture</vt:lpstr>
      <vt:lpstr>Text mining in general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Bayes risk</vt:lpstr>
      <vt:lpstr>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Generative V.S. discriminative models</vt:lpstr>
      <vt:lpstr>General steps for text categorization</vt:lpstr>
      <vt:lpstr>Recap: Bayes risk</vt:lpstr>
      <vt:lpstr>Recap: Bayes risk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Recall MP1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Paired t-test</vt:lpstr>
      <vt:lpstr>Statistical significance test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86</cp:revision>
  <dcterms:created xsi:type="dcterms:W3CDTF">2015-01-23T03:15:03Z</dcterms:created>
  <dcterms:modified xsi:type="dcterms:W3CDTF">2015-03-26T14:15:27Z</dcterms:modified>
</cp:coreProperties>
</file>