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65" r:id="rId12"/>
    <p:sldId id="27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66" r:id="rId22"/>
    <p:sldId id="26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42" y="10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781-CE78-4015-89C7-4E1DF9CFA5A2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ABE3-4076-44AB-92E9-0A843C74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3ABE3-4076-44AB-92E9-0A843C74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6623C-6CAA-4561-B8E6-59DF7625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12" Type="http://schemas.openxmlformats.org/officeDocument/2006/relationships/image" Target="../media/image20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2" Type="http://schemas.openxmlformats.org/officeDocument/2006/relationships/image" Target="../media/image10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100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19" Type="http://schemas.openxmlformats.org/officeDocument/2006/relationships/image" Target="../media/image35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&amp; Naïve Bayes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3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0" y="2969781"/>
            <a:ext cx="4541620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http://upload.wikimedia.org/wikipedia/commons/8/8c/Map5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231" y="3016394"/>
            <a:ext cx="4545537" cy="29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k -&gt; smooth shape for decision boundary</a:t>
            </a:r>
          </a:p>
          <a:p>
            <a:r>
              <a:rPr lang="en-US" dirty="0" smtClean="0"/>
              <a:t>Small k -&gt; complicated decision boundary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2033" y="6233046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Smaller k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350723" y="6211119"/>
            <a:ext cx="114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Larger 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466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instance look-up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 MP1</a:t>
                </a:r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 err="1"/>
                  <a:t>Yelp_small</a:t>
                </a:r>
                <a:r>
                  <a:rPr lang="en-US" dirty="0"/>
                  <a:t> data </a:t>
                </a:r>
                <a:r>
                  <a:rPr lang="en-US" dirty="0" smtClean="0"/>
                  <a:t>set, there are 629K reviews for training and 174K reviews for testing</a:t>
                </a:r>
              </a:p>
              <a:p>
                <a:pPr lvl="1"/>
                <a:r>
                  <a:rPr lang="en-US" dirty="0" smtClean="0"/>
                  <a:t>Assume we have a vocabulary of 15k</a:t>
                </a:r>
              </a:p>
              <a:p>
                <a:pPr lvl="1"/>
                <a:r>
                  <a:rPr lang="en-US" dirty="0" smtClean="0"/>
                  <a:t>Complexity of </a:t>
                </a:r>
                <a:r>
                  <a:rPr lang="en-US" dirty="0" err="1" smtClean="0"/>
                  <a:t>kNN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3633" y="4497859"/>
            <a:ext cx="2380735" cy="1086025"/>
            <a:chOff x="333633" y="4497859"/>
            <a:chExt cx="2380735" cy="1086025"/>
          </a:xfrm>
        </p:grpSpPr>
        <p:sp>
          <p:nvSpPr>
            <p:cNvPr id="7" name="TextBox 6"/>
            <p:cNvSpPr txBox="1"/>
            <p:nvPr/>
          </p:nvSpPr>
          <p:spPr>
            <a:xfrm>
              <a:off x="333633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corpus size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1524001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68379" y="4497859"/>
            <a:ext cx="2603156" cy="1086025"/>
            <a:chOff x="2368379" y="4497859"/>
            <a:chExt cx="2603156" cy="1086025"/>
          </a:xfrm>
        </p:grpSpPr>
        <p:sp>
          <p:nvSpPr>
            <p:cNvPr id="8" name="TextBox 7"/>
            <p:cNvSpPr txBox="1"/>
            <p:nvPr/>
          </p:nvSpPr>
          <p:spPr>
            <a:xfrm>
              <a:off x="2590800" y="5214552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corpus size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368379" y="4497859"/>
              <a:ext cx="568410" cy="7166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90802" y="4486874"/>
            <a:ext cx="3091246" cy="545114"/>
            <a:chOff x="2590802" y="4486874"/>
            <a:chExt cx="3091246" cy="545114"/>
          </a:xfrm>
        </p:grpSpPr>
        <p:sp>
          <p:nvSpPr>
            <p:cNvPr id="9" name="TextBox 8"/>
            <p:cNvSpPr txBox="1"/>
            <p:nvPr/>
          </p:nvSpPr>
          <p:spPr>
            <a:xfrm>
              <a:off x="3301313" y="4662656"/>
              <a:ext cx="2380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size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1"/>
            </p:cNvCxnSpPr>
            <p:nvPr/>
          </p:nvCxnSpPr>
          <p:spPr>
            <a:xfrm flipH="1" flipV="1">
              <a:off x="2590802" y="4486874"/>
              <a:ext cx="710511" cy="3604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2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solutions</a:t>
            </a:r>
          </a:p>
          <a:p>
            <a:pPr lvl="1"/>
            <a:r>
              <a:rPr lang="en-US" dirty="0" smtClean="0"/>
              <a:t>Build inverted index for documents</a:t>
            </a:r>
          </a:p>
          <a:p>
            <a:pPr lvl="2"/>
            <a:r>
              <a:rPr lang="en-US" dirty="0" smtClean="0"/>
              <a:t>Special mapping: word -&gt; document list</a:t>
            </a:r>
          </a:p>
          <a:p>
            <a:pPr lvl="2"/>
            <a:r>
              <a:rPr lang="en-US" dirty="0" smtClean="0"/>
              <a:t>Speed-up is limited when average document length is long</a:t>
            </a:r>
          </a:p>
          <a:p>
            <a:pPr lvl="1"/>
            <a:r>
              <a:rPr lang="en-US" dirty="0" smtClean="0"/>
              <a:t>Parallelize the computation</a:t>
            </a:r>
          </a:p>
          <a:p>
            <a:pPr lvl="2"/>
            <a:r>
              <a:rPr lang="en-US" dirty="0" smtClean="0"/>
              <a:t>Map-Reduce</a:t>
            </a:r>
          </a:p>
          <a:p>
            <a:pPr lvl="3"/>
            <a:r>
              <a:rPr lang="en-US" dirty="0" smtClean="0"/>
              <a:t>Map training data onto different reducers</a:t>
            </a:r>
          </a:p>
          <a:p>
            <a:pPr lvl="3"/>
            <a:r>
              <a:rPr lang="en-US" dirty="0" smtClean="0"/>
              <a:t>Merge the nearest k neighbors from the reducers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15</a:t>
            </a:fld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70" y="3363294"/>
            <a:ext cx="3244178" cy="1918643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208"/>
              </p:ext>
            </p:extLst>
          </p:nvPr>
        </p:nvGraphicFramePr>
        <p:xfrm>
          <a:off x="2479416" y="5791231"/>
          <a:ext cx="43542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36406" y="3170118"/>
            <a:ext cx="1316571" cy="2581224"/>
            <a:chOff x="2936406" y="3170118"/>
            <a:chExt cx="1316571" cy="2581224"/>
          </a:xfrm>
        </p:grpSpPr>
        <p:sp>
          <p:nvSpPr>
            <p:cNvPr id="46" name="Oval 45"/>
            <p:cNvSpPr/>
            <p:nvPr/>
          </p:nvSpPr>
          <p:spPr>
            <a:xfrm>
              <a:off x="2984351" y="3170118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936406" y="4322615"/>
              <a:ext cx="243401" cy="14287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691834" y="3494092"/>
            <a:ext cx="1512027" cy="2285826"/>
            <a:chOff x="4691834" y="3494092"/>
            <a:chExt cx="1512027" cy="2285826"/>
          </a:xfrm>
        </p:grpSpPr>
        <p:sp>
          <p:nvSpPr>
            <p:cNvPr id="45" name="Oval 44"/>
            <p:cNvSpPr/>
            <p:nvPr/>
          </p:nvSpPr>
          <p:spPr>
            <a:xfrm>
              <a:off x="4691834" y="3494092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5321930" y="4762718"/>
              <a:ext cx="881931" cy="101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814120" y="3133107"/>
            <a:ext cx="1268626" cy="2658124"/>
            <a:chOff x="3814120" y="3133107"/>
            <a:chExt cx="1268626" cy="2658124"/>
          </a:xfrm>
        </p:grpSpPr>
        <p:sp>
          <p:nvSpPr>
            <p:cNvPr id="43" name="Oval 42"/>
            <p:cNvSpPr/>
            <p:nvPr/>
          </p:nvSpPr>
          <p:spPr>
            <a:xfrm>
              <a:off x="3814120" y="3133107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endCxn id="42" idx="0"/>
            </p:cNvCxnSpPr>
            <p:nvPr/>
          </p:nvCxnSpPr>
          <p:spPr>
            <a:xfrm>
              <a:off x="4601817" y="4409313"/>
              <a:ext cx="54741" cy="138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79807" y="4189534"/>
            <a:ext cx="1268626" cy="1580347"/>
            <a:chOff x="3179807" y="4189534"/>
            <a:chExt cx="1268626" cy="1580347"/>
          </a:xfrm>
        </p:grpSpPr>
        <p:sp>
          <p:nvSpPr>
            <p:cNvPr id="44" name="Oval 43"/>
            <p:cNvSpPr/>
            <p:nvPr/>
          </p:nvSpPr>
          <p:spPr>
            <a:xfrm>
              <a:off x="3179807" y="4189534"/>
              <a:ext cx="1268626" cy="12686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09903" y="5445924"/>
              <a:ext cx="126542" cy="323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496245" y="5804107"/>
            <a:ext cx="4226231" cy="352294"/>
            <a:chOff x="2496245" y="5804107"/>
            <a:chExt cx="4226231" cy="352294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76" y="5811686"/>
              <a:ext cx="247650" cy="24765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2253" y="5901281"/>
              <a:ext cx="247650" cy="24765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282" y="5828620"/>
              <a:ext cx="247650" cy="24765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4311" y="5908751"/>
              <a:ext cx="247650" cy="24765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6245" y="5809691"/>
              <a:ext cx="219075" cy="2381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177" y="5833382"/>
              <a:ext cx="219075" cy="238125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3729" y="5909811"/>
              <a:ext cx="219075" cy="238125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804" y="5804107"/>
              <a:ext cx="219075" cy="23812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0004" y="5879875"/>
              <a:ext cx="285750" cy="257175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8430" y="5804107"/>
              <a:ext cx="219075" cy="23812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5873567"/>
              <a:ext cx="223061" cy="22306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833672"/>
              <a:ext cx="184980" cy="166482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8648" y="5810741"/>
              <a:ext cx="184980" cy="166482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0783" y="5977223"/>
              <a:ext cx="184980" cy="166482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496" y="5928753"/>
              <a:ext cx="184980" cy="166482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1863236" y="5325266"/>
            <a:ext cx="6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Approximate solution</a:t>
            </a:r>
          </a:p>
          <a:p>
            <a:pPr lvl="1"/>
            <a:r>
              <a:rPr lang="en-US" dirty="0" smtClean="0"/>
              <a:t>Locality sensitive hashing</a:t>
            </a:r>
          </a:p>
          <a:p>
            <a:pPr lvl="2"/>
            <a:r>
              <a:rPr lang="en-US" dirty="0" smtClean="0"/>
              <a:t>Similar documents -&gt; (likely) same hash values</a:t>
            </a:r>
          </a:p>
          <a:p>
            <a:pPr lvl="2"/>
            <a:r>
              <a:rPr lang="en-US" dirty="0" smtClean="0"/>
              <a:t>Construct the hash function such that</a:t>
            </a:r>
            <a:r>
              <a:rPr lang="en-US" dirty="0"/>
              <a:t> similar items map to the same “buckets” with high </a:t>
            </a:r>
            <a:r>
              <a:rPr lang="en-US" dirty="0" smtClean="0"/>
              <a:t>probability</a:t>
            </a:r>
          </a:p>
          <a:p>
            <a:pPr lvl="3"/>
            <a:r>
              <a:rPr lang="en-US" dirty="0" smtClean="0"/>
              <a:t>Learning-based: learn the hash function with annotated examples, e.g., must-link, cannot link</a:t>
            </a:r>
          </a:p>
          <a:p>
            <a:pPr lvl="3"/>
            <a:r>
              <a:rPr lang="en-US" dirty="0" smtClean="0"/>
              <a:t>Random projection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38469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9148" y="4612388"/>
            <a:ext cx="2273143" cy="2493095"/>
            <a:chOff x="989148" y="4612388"/>
            <a:chExt cx="2273143" cy="24930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1213910" y="5742018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440037" y="5126248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17695209">
              <a:off x="1619457" y="5525282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192" y="4849249"/>
                  <a:ext cx="3130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647" r="-39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48" y="5759321"/>
                  <a:ext cx="320729" cy="2989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880" y="5281170"/>
                  <a:ext cx="18947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 flipV="1">
              <a:off x="2126938" y="4742579"/>
              <a:ext cx="312055" cy="15908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2965" y="4612388"/>
                  <a:ext cx="28687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766" r="-851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334966" y="4846477"/>
            <a:ext cx="2704718" cy="2263854"/>
            <a:chOff x="3334966" y="4846477"/>
            <a:chExt cx="2704718" cy="2263854"/>
          </a:xfrm>
        </p:grpSpPr>
        <p:cxnSp>
          <p:nvCxnSpPr>
            <p:cNvPr id="25" name="Straight Arrow Connector 24"/>
            <p:cNvCxnSpPr/>
            <p:nvPr/>
          </p:nvCxnSpPr>
          <p:spPr>
            <a:xfrm flipH="1" flipV="1">
              <a:off x="3559728" y="5739246"/>
              <a:ext cx="1226127" cy="588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785855" y="5123476"/>
              <a:ext cx="509155" cy="12043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 rot="17695209">
              <a:off x="3972895" y="5530130"/>
              <a:ext cx="1580201" cy="1580201"/>
            </a:xfrm>
            <a:prstGeom prst="arc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010" y="4846477"/>
                  <a:ext cx="3130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647" r="-392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966" y="5756549"/>
                  <a:ext cx="320729" cy="2989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94" r="-754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698" y="5278398"/>
                  <a:ext cx="18947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 flipV="1">
              <a:off x="4784812" y="5552625"/>
              <a:ext cx="1015208" cy="7779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11" y="5597974"/>
                  <a:ext cx="28687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766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008366" y="4843705"/>
            <a:ext cx="2273143" cy="2263854"/>
            <a:chOff x="6008366" y="4843705"/>
            <a:chExt cx="2273143" cy="2263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66" y="5753777"/>
                  <a:ext cx="320729" cy="2989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7308" r="-9615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054866" y="4843705"/>
              <a:ext cx="2226643" cy="2263854"/>
              <a:chOff x="6054866" y="4843705"/>
              <a:chExt cx="2226643" cy="2263854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6233128" y="5736474"/>
                <a:ext cx="1226127" cy="58860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7459255" y="5120704"/>
                <a:ext cx="509155" cy="120437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Arc 33"/>
              <p:cNvSpPr/>
              <p:nvPr/>
            </p:nvSpPr>
            <p:spPr>
              <a:xfrm rot="17695209">
                <a:off x="6646295" y="5527358"/>
                <a:ext cx="1580201" cy="1580201"/>
              </a:xfrm>
              <a:prstGeom prst="arc">
                <a:avLst/>
              </a:prstGeom>
              <a:ln w="1905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410" y="4843705"/>
                    <a:ext cx="313099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5385" r="-384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3098" y="5275626"/>
                    <a:ext cx="189474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6054866" y="6325079"/>
                <a:ext cx="1403346" cy="27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7819" y="6325079"/>
                    <a:ext cx="28687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766" r="-638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6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3910" y="574201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13910" y="512070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7695209">
            <a:off x="1619457" y="552528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78" y="4834232"/>
                <a:ext cx="313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86" r="-588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8" y="5759321"/>
                <a:ext cx="320729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094" r="-754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40" y="5574494"/>
                <a:ext cx="18947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2126938" y="4742579"/>
            <a:ext cx="312055" cy="15908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84812" y="5552625"/>
            <a:ext cx="1015208" cy="777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54866" y="6325079"/>
            <a:ext cx="1403346" cy="2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65" y="4612388"/>
                <a:ext cx="28687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11" y="5597974"/>
                <a:ext cx="2868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766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19" y="6325079"/>
                <a:ext cx="28687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82" y="4100008"/>
                <a:ext cx="31309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2" y="4472741"/>
                <a:ext cx="320729" cy="298928"/>
              </a:xfrm>
              <a:prstGeom prst="rect">
                <a:avLst/>
              </a:prstGeom>
              <a:blipFill rotWithShape="0">
                <a:blip r:embed="rId10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35724"/>
              </p:ext>
            </p:extLst>
          </p:nvPr>
        </p:nvGraphicFramePr>
        <p:xfrm>
          <a:off x="3447877" y="3711108"/>
          <a:ext cx="28594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851"/>
                <a:gridCol w="714851"/>
                <a:gridCol w="714851"/>
                <a:gridCol w="714851"/>
              </a:tblGrid>
              <a:tr h="26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615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40" y="3761421"/>
                <a:ext cx="28687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97" y="3761420"/>
                <a:ext cx="28687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49" y="3742341"/>
                <a:ext cx="28687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2766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H="1" flipV="1">
            <a:off x="3568483" y="5751798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568483" y="5130484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rot="17695209">
            <a:off x="3974030" y="5535062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51" y="4844012"/>
                <a:ext cx="31309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21" y="5769101"/>
                <a:ext cx="320729" cy="298928"/>
              </a:xfrm>
              <a:prstGeom prst="rect">
                <a:avLst/>
              </a:prstGeom>
              <a:blipFill rotWithShape="0">
                <a:blip r:embed="rId15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13" y="5584274"/>
                <a:ext cx="18947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 flipV="1">
            <a:off x="6238594" y="5735364"/>
            <a:ext cx="1226127" cy="588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238594" y="5114050"/>
            <a:ext cx="1226127" cy="12099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17695209">
            <a:off x="6644141" y="5518628"/>
            <a:ext cx="1580201" cy="1580201"/>
          </a:xfrm>
          <a:prstGeom prst="arc">
            <a:avLst>
              <a:gd name="adj1" fmla="val 16200000"/>
              <a:gd name="adj2" fmla="val 17440534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2" y="4827578"/>
                <a:ext cx="31309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5385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32" y="5752667"/>
                <a:ext cx="320729" cy="298928"/>
              </a:xfrm>
              <a:prstGeom prst="rect">
                <a:avLst/>
              </a:prstGeom>
              <a:blipFill rotWithShape="0">
                <a:blip r:embed="rId18"/>
                <a:stretch>
                  <a:fillRect l="-17308" r="-9615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24" y="5567840"/>
                <a:ext cx="18947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projection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</a:t>
                </a:r>
                <a:r>
                  <a:rPr lang="en-US" dirty="0"/>
                  <a:t>the cosine distance between </a:t>
                </a:r>
                <a:r>
                  <a:rPr lang="en-US" dirty="0" smtClean="0"/>
                  <a:t>vectors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a random unit vector</a:t>
                </a:r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defines one hash function, i.e., one bit in the hash value</a:t>
                </a:r>
              </a:p>
              <a:p>
                <a:pPr lvl="1"/>
                <a:r>
                  <a:rPr lang="en-US" dirty="0" smtClean="0"/>
                  <a:t>Provable approximation error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Instance-based classifiers</a:t>
            </a:r>
          </a:p>
          <a:p>
            <a:pPr lvl="1"/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Non-parametric learning algorithm</a:t>
            </a:r>
          </a:p>
          <a:p>
            <a:r>
              <a:rPr lang="en-US" dirty="0" smtClean="0"/>
              <a:t>Model-based classifiers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2"/>
            <a:r>
              <a:rPr lang="en-US" dirty="0" smtClean="0"/>
              <a:t>A generative model</a:t>
            </a:r>
          </a:p>
          <a:p>
            <a:pPr lvl="1"/>
            <a:r>
              <a:rPr lang="en-US" dirty="0" smtClean="0"/>
              <a:t>Parametric learning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instance look-up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of random projection</a:t>
            </a:r>
          </a:p>
          <a:p>
            <a:pPr lvl="1"/>
            <a:r>
              <a:rPr lang="en-US" dirty="0"/>
              <a:t>1.2M images + 1000 dimensions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03" y="2775160"/>
            <a:ext cx="4498398" cy="358119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299363" y="3958936"/>
            <a:ext cx="2725883" cy="577151"/>
            <a:chOff x="5299363" y="3958936"/>
            <a:chExt cx="2725883" cy="577151"/>
          </a:xfrm>
        </p:grpSpPr>
        <p:sp>
          <p:nvSpPr>
            <p:cNvPr id="8" name="Oval 7"/>
            <p:cNvSpPr/>
            <p:nvPr/>
          </p:nvSpPr>
          <p:spPr>
            <a:xfrm>
              <a:off x="5299363" y="3958936"/>
              <a:ext cx="207819" cy="20781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00700" y="4166755"/>
              <a:ext cx="2424546" cy="369332"/>
              <a:chOff x="5600700" y="4166755"/>
              <a:chExt cx="2424546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019800" y="4166755"/>
                <a:ext cx="2005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1000x speed-up</a:t>
                </a:r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 flipV="1">
                <a:off x="5600700" y="4166755"/>
                <a:ext cx="419100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90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data distribution is highly skewed, frequent classes might dominate majority vote</a:t>
            </a:r>
          </a:p>
          <a:p>
            <a:pPr lvl="1"/>
            <a:r>
              <a:rPr lang="en-US" dirty="0" smtClean="0"/>
              <a:t>They occur more often in the k nearest neighbors just because they have large volume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21</a:t>
            </a:fld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664797" y="4735630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4715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66764" y="60681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5682" y="598625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09693" y="52076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61059" y="530729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18437" y="60374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188" y="4149258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7" name="Regular Pentagon 26"/>
          <p:cNvSpPr/>
          <p:nvPr/>
        </p:nvSpPr>
        <p:spPr>
          <a:xfrm>
            <a:off x="4301115" y="454483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9" name="Group 28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3794557" y="4011186"/>
            <a:ext cx="1423553" cy="14235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04046" y="411588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46846" y="4749731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096773" y="373329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57108" y="605935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51844" y="44590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31173" y="36790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84601" y="570543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16644" y="3659299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831662" y="39636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the nearby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the data distribution is highly skewed, frequent classes might dominate majority vote</a:t>
                </a:r>
              </a:p>
              <a:p>
                <a:pPr lvl="1"/>
                <a:r>
                  <a:rPr lang="en-US" dirty="0" smtClean="0"/>
                  <a:t>They occur more often in the k nearest neighbors just because they have large volume</a:t>
                </a:r>
              </a:p>
              <a:p>
                <a:r>
                  <a:rPr lang="en-US" dirty="0" smtClean="0"/>
                  <a:t>Solution</a:t>
                </a:r>
              </a:p>
              <a:p>
                <a:pPr lvl="1"/>
                <a:r>
                  <a:rPr lang="en-US" dirty="0" smtClean="0"/>
                  <a:t>Weight the neighbors in voting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Instance-based learning</a:t>
            </a:r>
          </a:p>
          <a:p>
            <a:pPr lvl="1"/>
            <a:r>
              <a:rPr lang="en-US" dirty="0" smtClean="0"/>
              <a:t>No training phase</a:t>
            </a:r>
          </a:p>
          <a:p>
            <a:pPr lvl="1"/>
            <a:r>
              <a:rPr lang="en-US" dirty="0" smtClean="0"/>
              <a:t>Assign label to a testing case by its nearest neighbors</a:t>
            </a:r>
          </a:p>
          <a:p>
            <a:pPr lvl="1"/>
            <a:r>
              <a:rPr lang="en-US" dirty="0" smtClean="0"/>
              <a:t>Non-parametric</a:t>
            </a:r>
          </a:p>
          <a:p>
            <a:pPr lvl="1"/>
            <a:r>
              <a:rPr lang="en-US" dirty="0" smtClean="0"/>
              <a:t>Approximate Bayes decision boundary in a local region</a:t>
            </a:r>
          </a:p>
          <a:p>
            <a:r>
              <a:rPr lang="en-US" dirty="0" smtClean="0"/>
              <a:t>Efficient computation</a:t>
            </a:r>
          </a:p>
          <a:p>
            <a:pPr lvl="1"/>
            <a:r>
              <a:rPr lang="en-US" dirty="0"/>
              <a:t>Locality sensitive hashing</a:t>
            </a:r>
          </a:p>
          <a:p>
            <a:pPr lvl="2"/>
            <a:r>
              <a:rPr lang="en-US" dirty="0" smtClean="0"/>
              <a:t>Random projection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classify this document?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8" name="Regular Pentagon 27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38" name="Group 3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39" name="Rectangle 3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407655" y="1904019"/>
            <a:ext cx="259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Documents by vector space representation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7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the nearest neighbor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018683" y="2499518"/>
            <a:ext cx="1148197" cy="11152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42211" y="1994462"/>
            <a:ext cx="3860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Are you confident about this?</a:t>
            </a:r>
            <a:endParaRPr lang="en-US" sz="2400" i="1" dirty="0"/>
          </a:p>
        </p:txBody>
      </p:sp>
      <p:sp>
        <p:nvSpPr>
          <p:cNvPr id="41" name="Regular Pentagon 40"/>
          <p:cNvSpPr/>
          <p:nvPr/>
        </p:nvSpPr>
        <p:spPr>
          <a:xfrm>
            <a:off x="4416133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more nearest neighbors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k nearest neighbors </a:t>
            </a:r>
          </a:p>
          <a:p>
            <a:pPr lvl="1"/>
            <a:r>
              <a:rPr lang="en-US" dirty="0" smtClean="0"/>
              <a:t>Let them vote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9908" y="2628900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32708" y="3262746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9844" y="3595255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5871" y="2441864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8380" y="3345873"/>
            <a:ext cx="280555" cy="28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943599" y="3075709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63044" y="3574472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600698" y="42083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6837216" y="3979718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494316" y="359525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>
            <a:off x="6244934" y="4083627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49682" y="4499264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97828" y="469669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0892" y="50499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373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75710" y="57150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670464" y="51850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92782" y="459278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3564" y="527858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31771" y="2392901"/>
            <a:ext cx="82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26" name="Regular Pentagon 25"/>
          <p:cNvSpPr/>
          <p:nvPr/>
        </p:nvSpPr>
        <p:spPr>
          <a:xfrm>
            <a:off x="4416134" y="2869292"/>
            <a:ext cx="374073" cy="356260"/>
          </a:xfrm>
          <a:prstGeom prst="pentago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930736" y="4826578"/>
            <a:ext cx="1756064" cy="1402773"/>
            <a:chOff x="7304807" y="1818409"/>
            <a:chExt cx="1756064" cy="1402773"/>
          </a:xfrm>
        </p:grpSpPr>
        <p:grpSp>
          <p:nvGrpSpPr>
            <p:cNvPr id="28" name="Group 27"/>
            <p:cNvGrpSpPr/>
            <p:nvPr/>
          </p:nvGrpSpPr>
          <p:grpSpPr>
            <a:xfrm>
              <a:off x="7450280" y="1918316"/>
              <a:ext cx="1610591" cy="1201779"/>
              <a:chOff x="7450280" y="1918316"/>
              <a:chExt cx="1610591" cy="120177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450280" y="1918316"/>
                <a:ext cx="1610591" cy="369332"/>
                <a:chOff x="7450280" y="1838603"/>
                <a:chExt cx="1610591" cy="369332"/>
              </a:xfrm>
            </p:grpSpPr>
            <p:sp>
              <p:nvSpPr>
                <p:cNvPr id="37" name="Isosceles Triangle 36"/>
                <p:cNvSpPr/>
                <p:nvPr/>
              </p:nvSpPr>
              <p:spPr>
                <a:xfrm>
                  <a:off x="7450280" y="1839191"/>
                  <a:ext cx="325444" cy="280555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93180" y="183860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Sports</a:t>
                  </a:r>
                  <a:endParaRPr lang="en-US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460673" y="2327933"/>
                <a:ext cx="1600198" cy="369332"/>
                <a:chOff x="7460673" y="2327933"/>
                <a:chExt cx="1600198" cy="36933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460673" y="2379518"/>
                  <a:ext cx="259772" cy="25977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793180" y="232793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Politics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450280" y="2750763"/>
                <a:ext cx="1593135" cy="369332"/>
                <a:chOff x="7450280" y="2854673"/>
                <a:chExt cx="1593135" cy="369332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7450280" y="2899062"/>
                  <a:ext cx="280555" cy="280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775724" y="2854673"/>
                  <a:ext cx="1267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Finance</a:t>
                  </a:r>
                  <a:endParaRPr lang="en-US" dirty="0"/>
                </a:p>
              </p:txBody>
            </p:sp>
          </p:grpSp>
        </p:grpSp>
        <p:sp>
          <p:nvSpPr>
            <p:cNvPr id="29" name="Rectangle 28"/>
            <p:cNvSpPr/>
            <p:nvPr/>
          </p:nvSpPr>
          <p:spPr>
            <a:xfrm>
              <a:off x="7304807" y="1818409"/>
              <a:ext cx="1416488" cy="1402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3977428" y="2420788"/>
            <a:ext cx="1253267" cy="12532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09814" y="2869292"/>
            <a:ext cx="374073" cy="35626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10000" y="2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 of </a:t>
            </a:r>
            <a:r>
              <a:rPr lang="en-US" dirty="0" err="1" smtClean="0"/>
              <a:t>kNN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 Bayes decision rule in a subset of data around the testing point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containing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we have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4" y="4255968"/>
                <a:ext cx="1847236" cy="5712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41" y="4268384"/>
                <a:ext cx="149149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82845" y="4956681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Bayes rule: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49" y="5187513"/>
                <a:ext cx="2947410" cy="981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88473" y="4284759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=&gt;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16064" y="4775026"/>
            <a:ext cx="2925532" cy="369332"/>
            <a:chOff x="3831431" y="4829581"/>
            <a:chExt cx="2925532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</a:t>
              </a:r>
              <a:endParaRPr lang="en-US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954953" y="4842879"/>
            <a:ext cx="2921392" cy="885309"/>
            <a:chOff x="5954953" y="4842879"/>
            <a:chExt cx="2921392" cy="885309"/>
          </a:xfrm>
        </p:grpSpPr>
        <p:sp>
          <p:nvSpPr>
            <p:cNvPr id="24" name="TextBox 23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Total number of instances in class 1</a:t>
              </a:r>
              <a:endParaRPr lang="en-US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135779" y="3638428"/>
            <a:ext cx="2749632" cy="646331"/>
            <a:chOff x="6064854" y="3662280"/>
            <a:chExt cx="2749632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6585612" y="3662280"/>
              <a:ext cx="2228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Nearest neighbors from  class 1</a:t>
              </a:r>
              <a:endParaRPr lang="en-US" i="1" dirty="0"/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064854" y="3985446"/>
              <a:ext cx="520758" cy="2952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887928" y="5792350"/>
            <a:ext cx="2688052" cy="787729"/>
            <a:chOff x="5887928" y="5792350"/>
            <a:chExt cx="2688052" cy="787729"/>
          </a:xfrm>
        </p:grpSpPr>
        <p:sp>
          <p:nvSpPr>
            <p:cNvPr id="35" name="TextBox 34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Counting the nearest neighbors from class1</a:t>
              </a:r>
              <a:endParaRPr lang="en-US" i="1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kNN</a:t>
            </a:r>
            <a:r>
              <a:rPr lang="en-US" dirty="0" smtClean="0"/>
              <a:t> is close to 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</a:t>
            </a:r>
            <a:r>
              <a:rPr lang="en-US" dirty="0"/>
              <a:t>, the error rate of </a:t>
            </a:r>
            <a:r>
              <a:rPr lang="en-US" dirty="0" smtClean="0"/>
              <a:t>1-nearest-neighbor classification </a:t>
            </a:r>
            <a:r>
              <a:rPr lang="en-US" dirty="0"/>
              <a:t>is less than twice </a:t>
            </a:r>
            <a:r>
              <a:rPr lang="en-US" dirty="0" smtClean="0"/>
              <a:t>of the </a:t>
            </a:r>
            <a:r>
              <a:rPr lang="en-US" dirty="0"/>
              <a:t>Bayes </a:t>
            </a:r>
            <a:r>
              <a:rPr lang="en-US" dirty="0" smtClean="0"/>
              <a:t>error rate</a:t>
            </a:r>
          </a:p>
          <a:p>
            <a:r>
              <a:rPr lang="en-US" dirty="0" smtClean="0"/>
              <a:t>Decision boundary</a:t>
            </a:r>
          </a:p>
          <a:p>
            <a:pPr lvl="1"/>
            <a:r>
              <a:rPr lang="en-US" dirty="0"/>
              <a:t>1NN - </a:t>
            </a:r>
            <a:r>
              <a:rPr lang="en-US" dirty="0" err="1"/>
              <a:t>Voronoi</a:t>
            </a:r>
            <a:r>
              <a:rPr lang="en-US" dirty="0"/>
              <a:t> tessellation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4274373"/>
            <a:ext cx="3162300" cy="20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</a:t>
            </a:r>
            <a:r>
              <a:rPr lang="en-US" dirty="0" err="1" smtClean="0"/>
              <a:t>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distance metric</a:t>
            </a:r>
          </a:p>
          <a:p>
            <a:pPr lvl="1"/>
            <a:r>
              <a:rPr lang="en-US" dirty="0" smtClean="0"/>
              <a:t>Euclidean distance/cosine similarity</a:t>
            </a:r>
          </a:p>
          <a:p>
            <a:r>
              <a:rPr lang="en-US" dirty="0" smtClean="0"/>
              <a:t>How many nearby neighbors to look at</a:t>
            </a:r>
          </a:p>
          <a:p>
            <a:pPr lvl="1"/>
            <a:r>
              <a:rPr lang="en-US" dirty="0" smtClean="0"/>
              <a:t>k</a:t>
            </a:r>
          </a:p>
          <a:p>
            <a:r>
              <a:rPr lang="en-US" dirty="0" smtClean="0"/>
              <a:t>Instance look up</a:t>
            </a:r>
          </a:p>
          <a:p>
            <a:pPr lvl="1"/>
            <a:r>
              <a:rPr lang="en-US" dirty="0" smtClean="0"/>
              <a:t>Efficiently search nearby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k influences the </a:t>
            </a:r>
            <a:r>
              <a:rPr lang="en-US" dirty="0" smtClean="0"/>
              <a:t>“smoothness” </a:t>
            </a:r>
            <a:r>
              <a:rPr lang="en-US" dirty="0"/>
              <a:t>of the resulting classifier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upload.wikimedia.org/wikipedia/commons/c/cc/Data3clas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92" y="2982653"/>
            <a:ext cx="4528416" cy="29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225</TotalTime>
  <Words>727</Words>
  <Application>Microsoft Office PowerPoint</Application>
  <PresentationFormat>On-screen Show (4:3)</PresentationFormat>
  <Paragraphs>255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simple slides template</vt:lpstr>
      <vt:lpstr>kNN &amp; Naïve Bayes</vt:lpstr>
      <vt:lpstr>Today’s lecture</vt:lpstr>
      <vt:lpstr>How to classify this document? </vt:lpstr>
      <vt:lpstr>Let’s check the nearest neighbor</vt:lpstr>
      <vt:lpstr>Let’s check more nearest neighbors</vt:lpstr>
      <vt:lpstr>Probabilistic interpretation of kNN</vt:lpstr>
      <vt:lpstr>kNN is close to optimal</vt:lpstr>
      <vt:lpstr>Components in kNN</vt:lpstr>
      <vt:lpstr>Effect of k</vt:lpstr>
      <vt:lpstr>Effect of k</vt:lpstr>
      <vt:lpstr>Effect of k</vt:lpstr>
      <vt:lpstr>Effect of k</vt:lpstr>
      <vt:lpstr>Efficient instance look-up</vt:lpstr>
      <vt:lpstr>Efficient instance look-up</vt:lpstr>
      <vt:lpstr>Efficient instance look-up</vt:lpstr>
      <vt:lpstr>Efficient instance look-up</vt:lpstr>
      <vt:lpstr>Random projection</vt:lpstr>
      <vt:lpstr>Random projection</vt:lpstr>
      <vt:lpstr>Random projection</vt:lpstr>
      <vt:lpstr>Efficient instance look-up</vt:lpstr>
      <vt:lpstr>Weight the nearby instances</vt:lpstr>
      <vt:lpstr>Weight the nearby instances</vt:lpstr>
      <vt:lpstr>Summary of kNN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&amp; Naïve Bayes</dc:title>
  <dc:creator>hongning wang</dc:creator>
  <cp:lastModifiedBy>hongning wang</cp:lastModifiedBy>
  <cp:revision>26</cp:revision>
  <dcterms:created xsi:type="dcterms:W3CDTF">2015-03-24T19:43:13Z</dcterms:created>
  <dcterms:modified xsi:type="dcterms:W3CDTF">2015-03-26T02:46:56Z</dcterms:modified>
</cp:coreProperties>
</file>