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7"/>
  </p:notesMasterIdLst>
  <p:sldIdLst>
    <p:sldId id="256" r:id="rId2"/>
    <p:sldId id="257" r:id="rId3"/>
    <p:sldId id="258" r:id="rId4"/>
    <p:sldId id="259" r:id="rId5"/>
    <p:sldId id="266" r:id="rId6"/>
    <p:sldId id="260" r:id="rId7"/>
    <p:sldId id="267" r:id="rId8"/>
    <p:sldId id="261" r:id="rId9"/>
    <p:sldId id="268" r:id="rId10"/>
    <p:sldId id="269" r:id="rId11"/>
    <p:sldId id="262" r:id="rId12"/>
    <p:sldId id="270"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7EE"/>
    <a:srgbClr val="40D1C4"/>
    <a:srgbClr val="40BAD1"/>
    <a:srgbClr val="409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66127"/>
  </p:normalViewPr>
  <p:slideViewPr>
    <p:cSldViewPr snapToGrid="0">
      <p:cViewPr>
        <p:scale>
          <a:sx n="108" d="100"/>
          <a:sy n="108" d="100"/>
        </p:scale>
        <p:origin x="-38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60D97-958E-B341-97FF-C8F2D7458D48}" type="datetimeFigureOut">
              <a:rPr lang="en-US" smtClean="0"/>
              <a:t>4/11/16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91865-5CE4-144D-B51E-700B53437938}" type="slidenum">
              <a:rPr lang="en-US" smtClean="0"/>
              <a:t>‹#›</a:t>
            </a:fld>
            <a:endParaRPr lang="en-US"/>
          </a:p>
        </p:txBody>
      </p:sp>
    </p:spTree>
    <p:extLst>
      <p:ext uri="{BB962C8B-B14F-4D97-AF65-F5344CB8AC3E}">
        <p14:creationId xmlns:p14="http://schemas.microsoft.com/office/powerpoint/2010/main" val="201057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891865-5CE4-144D-B51E-700B53437938}" type="slidenum">
              <a:rPr lang="en-US" smtClean="0"/>
              <a:t>1</a:t>
            </a:fld>
            <a:endParaRPr lang="en-US"/>
          </a:p>
        </p:txBody>
      </p:sp>
    </p:spTree>
    <p:extLst>
      <p:ext uri="{BB962C8B-B14F-4D97-AF65-F5344CB8AC3E}">
        <p14:creationId xmlns:p14="http://schemas.microsoft.com/office/powerpoint/2010/main" val="154281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dirty="0"/>
              <a:t>Prior classification based on:</a:t>
            </a:r>
          </a:p>
          <a:p>
            <a:pPr lvl="1"/>
            <a:r>
              <a:rPr lang="en-US" sz="3200" dirty="0"/>
              <a:t>source/source style (high-brow, popular)</a:t>
            </a:r>
          </a:p>
          <a:p>
            <a:pPr lvl="1"/>
            <a:r>
              <a:rPr lang="en-US" sz="3200" dirty="0"/>
              <a:t>genre (recognition an opinion exists)</a:t>
            </a:r>
          </a:p>
          <a:p>
            <a:pPr lvl="1"/>
            <a:r>
              <a:rPr lang="en-US" sz="3200" dirty="0"/>
              <a:t>knowledge-based (linguistic heuristics)</a:t>
            </a:r>
          </a:p>
          <a:p>
            <a:pPr lvl="1"/>
            <a:r>
              <a:rPr lang="en-US" sz="3200" dirty="0"/>
              <a:t>mutual information (unsupervised learning)</a:t>
            </a:r>
          </a:p>
          <a:p>
            <a:endParaRPr lang="en-US" dirty="0"/>
          </a:p>
          <a:p>
            <a:endParaRPr lang="en-US" dirty="0"/>
          </a:p>
          <a:p>
            <a:endParaRPr lang="en-US" dirty="0"/>
          </a:p>
          <a:p>
            <a:r>
              <a:rPr lang="en-US" dirty="0"/>
              <a:t>Classifying documents according to their source or source style</a:t>
            </a:r>
          </a:p>
          <a:p>
            <a:r>
              <a:rPr lang="en-US" dirty="0"/>
              <a:t>Determining genre of texts, subjective genres</a:t>
            </a:r>
          </a:p>
          <a:p>
            <a:r>
              <a:rPr lang="en-US" dirty="0"/>
              <a:t>Identifying features indicating subjective language is present</a:t>
            </a:r>
          </a:p>
          <a:p>
            <a:r>
              <a:rPr lang="en-US" dirty="0"/>
              <a:t>Semantic orientation of individual words or phrases</a:t>
            </a:r>
          </a:p>
          <a:p>
            <a:pPr lvl="1"/>
            <a:r>
              <a:rPr lang="en-US" dirty="0" err="1"/>
              <a:t>Lingustic</a:t>
            </a:r>
            <a:r>
              <a:rPr lang="en-US" dirty="0"/>
              <a:t> heuristics </a:t>
            </a:r>
          </a:p>
          <a:p>
            <a:r>
              <a:rPr lang="en-US" dirty="0"/>
              <a:t>Unsupervised learning based on mutual information between document phrases and words</a:t>
            </a:r>
          </a:p>
          <a:p>
            <a:pPr lvl="1"/>
            <a:r>
              <a:rPr lang="en-US" dirty="0"/>
              <a:t>Mutual info computed using statistics gathered by search engines</a:t>
            </a:r>
          </a:p>
          <a:p>
            <a:endParaRPr lang="en-US" dirty="0"/>
          </a:p>
        </p:txBody>
      </p:sp>
      <p:sp>
        <p:nvSpPr>
          <p:cNvPr id="4" name="Slide Number Placeholder 3"/>
          <p:cNvSpPr>
            <a:spLocks noGrp="1"/>
          </p:cNvSpPr>
          <p:nvPr>
            <p:ph type="sldNum" sz="quarter" idx="10"/>
          </p:nvPr>
        </p:nvSpPr>
        <p:spPr/>
        <p:txBody>
          <a:bodyPr/>
          <a:lstStyle/>
          <a:p>
            <a:fld id="{8E891865-5CE4-144D-B51E-700B53437938}" type="slidenum">
              <a:rPr lang="en-US" smtClean="0"/>
              <a:t>4</a:t>
            </a:fld>
            <a:endParaRPr lang="en-US"/>
          </a:p>
        </p:txBody>
      </p:sp>
    </p:spTree>
    <p:extLst>
      <p:ext uri="{BB962C8B-B14F-4D97-AF65-F5344CB8AC3E}">
        <p14:creationId xmlns:p14="http://schemas.microsoft.com/office/powerpoint/2010/main" val="1119512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891865-5CE4-144D-B51E-700B53437938}" type="slidenum">
              <a:rPr lang="en-US" smtClean="0"/>
              <a:t>5</a:t>
            </a:fld>
            <a:endParaRPr lang="en-US"/>
          </a:p>
        </p:txBody>
      </p:sp>
    </p:spTree>
    <p:extLst>
      <p:ext uri="{BB962C8B-B14F-4D97-AF65-F5344CB8AC3E}">
        <p14:creationId xmlns:p14="http://schemas.microsoft.com/office/powerpoint/2010/main" val="157821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model the contextual effect of negation...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added the tag NOT_ to every word between a negation word and the following</a:t>
            </a:r>
            <a:endParaRPr lang="en-US" dirty="0"/>
          </a:p>
        </p:txBody>
      </p:sp>
      <p:sp>
        <p:nvSpPr>
          <p:cNvPr id="4" name="Slide Number Placeholder 3"/>
          <p:cNvSpPr>
            <a:spLocks noGrp="1"/>
          </p:cNvSpPr>
          <p:nvPr>
            <p:ph type="sldNum" sz="quarter" idx="10"/>
          </p:nvPr>
        </p:nvSpPr>
        <p:spPr/>
        <p:txBody>
          <a:bodyPr/>
          <a:lstStyle/>
          <a:p>
            <a:fld id="{8E891865-5CE4-144D-B51E-700B53437938}" type="slidenum">
              <a:rPr lang="en-US" smtClean="0"/>
              <a:t>7</a:t>
            </a:fld>
            <a:endParaRPr lang="en-US"/>
          </a:p>
        </p:txBody>
      </p:sp>
    </p:spTree>
    <p:extLst>
      <p:ext uri="{BB962C8B-B14F-4D97-AF65-F5344CB8AC3E}">
        <p14:creationId xmlns:p14="http://schemas.microsoft.com/office/powerpoint/2010/main" val="200436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Naïve Bayes: </a:t>
            </a:r>
          </a:p>
          <a:p>
            <a:r>
              <a:rPr lang="en-US" dirty="0" smtClean="0"/>
              <a:t>where P(d) plays no role in selecting c∗. To estimate the term P(d | c), Naive Bayes decomposes it by assuming the </a:t>
            </a:r>
            <a:r>
              <a:rPr lang="en-US" dirty="0" err="1" smtClean="0"/>
              <a:t>fi’s</a:t>
            </a:r>
            <a:r>
              <a:rPr lang="en-US" dirty="0" smtClean="0"/>
              <a:t> are conditionally independent given</a:t>
            </a:r>
          </a:p>
          <a:p>
            <a:r>
              <a:rPr lang="en-US" dirty="0" smtClean="0"/>
              <a:t>Our training method consists of relative-frequency estimation of P(c) and P(fi | c), using add-one smoothing.</a:t>
            </a:r>
          </a:p>
          <a:p>
            <a:r>
              <a:rPr lang="en-US" dirty="0" err="1" smtClean="0"/>
              <a:t>Domingos</a:t>
            </a:r>
            <a:r>
              <a:rPr lang="en-US" dirty="0" smtClean="0"/>
              <a:t> and </a:t>
            </a:r>
            <a:r>
              <a:rPr lang="en-US" dirty="0" err="1" smtClean="0"/>
              <a:t>Pazzani</a:t>
            </a:r>
            <a:r>
              <a:rPr lang="en-US" dirty="0" smtClean="0"/>
              <a:t> (1997) show that Naive Bayes is optimal for certain problem classes with highly dependent features. On the other hand, more sophisticated algorithms might (and often do) yield better results; we examine two such algorithms next.</a:t>
            </a:r>
          </a:p>
          <a:p>
            <a:endParaRPr lang="en-US" dirty="0" smtClean="0"/>
          </a:p>
          <a:p>
            <a:r>
              <a:rPr lang="en-US" dirty="0" smtClean="0"/>
              <a:t>Maximum Entropy:</a:t>
            </a:r>
            <a:r>
              <a:rPr lang="en-US" baseline="0" dirty="0" smtClean="0"/>
              <a:t> Where Z(d) is a normalization function, </a:t>
            </a:r>
            <a:r>
              <a:rPr lang="en-US" baseline="0" dirty="0" err="1" smtClean="0"/>
              <a:t>Fic</a:t>
            </a:r>
            <a:r>
              <a:rPr lang="en-US" baseline="0" dirty="0" smtClean="0"/>
              <a:t> is a feature/class function for feature fi and class c</a:t>
            </a:r>
          </a:p>
          <a:p>
            <a:endParaRPr lang="en-US" baseline="0" dirty="0" smtClean="0"/>
          </a:p>
          <a:p>
            <a:pPr marL="171450" indent="-171450">
              <a:buFont typeface="Arial" charset="0"/>
              <a:buChar char="•"/>
            </a:pPr>
            <a:r>
              <a:rPr lang="en-US" baseline="0" dirty="0" smtClean="0"/>
              <a:t>For instance, a particular feature/class function might fire if and only if the bigram “still hate” appears and the document’s sentiment is hypothesized to be negative. Importantly, unlike Naïve Bayes, </a:t>
            </a:r>
            <a:r>
              <a:rPr lang="en-US" baseline="0" dirty="0" err="1" smtClean="0"/>
              <a:t>MaxEnt</a:t>
            </a:r>
            <a:r>
              <a:rPr lang="en-US" baseline="0" dirty="0" smtClean="0"/>
              <a:t> makes no assumptions about the relationships between the features, and so might potentially perform better when conditional independence assumptions are not met. </a:t>
            </a:r>
          </a:p>
          <a:p>
            <a:pPr marL="171450" indent="-171450">
              <a:buFont typeface="Arial" charset="0"/>
              <a:buChar char="•"/>
            </a:pPr>
            <a:endParaRPr lang="en-US" baseline="0" dirty="0" smtClean="0"/>
          </a:p>
          <a:p>
            <a:pPr marL="171450" indent="-171450">
              <a:buFont typeface="Arial" charset="0"/>
              <a:buChar char="•"/>
            </a:pPr>
            <a:r>
              <a:rPr lang="en-US" baseline="0" dirty="0" smtClean="0"/>
              <a:t>The lambdas are feature-weight parameters, </a:t>
            </a:r>
            <a:r>
              <a:rPr lang="en-US" baseline="0" dirty="0" err="1" smtClean="0"/>
              <a:t>inspectionso</a:t>
            </a:r>
            <a:r>
              <a:rPr lang="en-US" baseline="0" dirty="0" smtClean="0"/>
              <a:t> of the </a:t>
            </a:r>
            <a:r>
              <a:rPr lang="en-US" baseline="0" dirty="0" err="1" smtClean="0"/>
              <a:t>definiition</a:t>
            </a:r>
            <a:r>
              <a:rPr lang="en-US" baseline="0" dirty="0" smtClean="0"/>
              <a:t> of </a:t>
            </a:r>
            <a:r>
              <a:rPr lang="en-US" baseline="0" dirty="0" err="1" smtClean="0"/>
              <a:t>Pme</a:t>
            </a:r>
            <a:r>
              <a:rPr lang="en-US" baseline="0" dirty="0" smtClean="0"/>
              <a:t> shows that a large lambda means that fi is considered a strong indicator for class c</a:t>
            </a:r>
          </a:p>
          <a:p>
            <a:pPr marL="171450" indent="-171450">
              <a:buFont typeface="Arial" charset="0"/>
              <a:buChar char="•"/>
            </a:pPr>
            <a:r>
              <a:rPr lang="en-US" baseline="0" dirty="0" err="1" smtClean="0"/>
              <a:t>Paramter</a:t>
            </a:r>
            <a:r>
              <a:rPr lang="en-US" baseline="0" dirty="0" smtClean="0"/>
              <a:t> values are set so as to maximize the entropy of the induced distribution (hence classifiers name) </a:t>
            </a:r>
            <a:r>
              <a:rPr lang="en-US" baseline="0" dirty="0" err="1" smtClean="0"/>
              <a:t>subjecto</a:t>
            </a:r>
            <a:r>
              <a:rPr lang="en-US" baseline="0" dirty="0" smtClean="0"/>
              <a:t> to the </a:t>
            </a:r>
            <a:r>
              <a:rPr lang="en-US" baseline="0" dirty="0" err="1" smtClean="0"/>
              <a:t>constraing</a:t>
            </a:r>
            <a:r>
              <a:rPr lang="en-US" baseline="0" dirty="0" smtClean="0"/>
              <a:t> </a:t>
            </a:r>
            <a:r>
              <a:rPr lang="en-US" baseline="0" dirty="0" err="1" smtClean="0"/>
              <a:t>ttha</a:t>
            </a:r>
            <a:r>
              <a:rPr lang="en-US" baseline="0" dirty="0" smtClean="0"/>
              <a:t> </a:t>
            </a:r>
            <a:r>
              <a:rPr lang="en-US" baseline="0" dirty="0" err="1" smtClean="0"/>
              <a:t>thte</a:t>
            </a:r>
            <a:r>
              <a:rPr lang="en-US" baseline="0" dirty="0" smtClean="0"/>
              <a:t> expected values of the feature/class functions with respect </a:t>
            </a:r>
            <a:r>
              <a:rPr lang="en-US" baseline="0" dirty="0" err="1" smtClean="0"/>
              <a:t>ot</a:t>
            </a:r>
            <a:r>
              <a:rPr lang="en-US" baseline="0" dirty="0" smtClean="0"/>
              <a:t> the model are equal to their expected values with </a:t>
            </a:r>
            <a:r>
              <a:rPr lang="en-US" baseline="0" dirty="0" err="1" smtClean="0"/>
              <a:t>resppect</a:t>
            </a:r>
            <a:r>
              <a:rPr lang="en-US" baseline="0" dirty="0" smtClean="0"/>
              <a:t> to the training data. </a:t>
            </a:r>
          </a:p>
          <a:p>
            <a:pPr marL="171450" indent="-171450">
              <a:buFont typeface="Arial" charset="0"/>
              <a:buChar char="•"/>
            </a:pPr>
            <a:r>
              <a:rPr lang="en-US" dirty="0" smtClean="0"/>
              <a:t>we should choose the model making the fewest assumptions about the data while still remaining consistent with it, which makes intuitive sense. We use ten iterations of the improved iterative scaling algorithm (Della </a:t>
            </a:r>
            <a:r>
              <a:rPr lang="en-US" dirty="0" err="1" smtClean="0"/>
              <a:t>Pietra</a:t>
            </a:r>
            <a:r>
              <a:rPr lang="en-US" dirty="0" smtClean="0"/>
              <a:t> et al., 1997) for parameter training (this was a sufficient number of iterations for convergence of training-data accuracy), together with a Gaussian prior to prevent </a:t>
            </a:r>
            <a:r>
              <a:rPr lang="en-US" dirty="0" err="1" smtClean="0"/>
              <a:t>overfitting</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SUPPORT</a:t>
            </a:r>
            <a:r>
              <a:rPr lang="en-US" baseline="0" dirty="0" smtClean="0"/>
              <a:t> VECTORS:</a:t>
            </a:r>
          </a:p>
          <a:p>
            <a:pPr marL="171450" indent="-171450">
              <a:buFont typeface="Arial" charset="0"/>
              <a:buChar char="•"/>
            </a:pPr>
            <a:r>
              <a:rPr lang="en-US" baseline="0" dirty="0" smtClean="0"/>
              <a:t>Large margin classifier, instead of probabilistic ones such as Naïve Bayes and </a:t>
            </a:r>
            <a:r>
              <a:rPr lang="en-US" baseline="0" dirty="0" err="1" smtClean="0"/>
              <a:t>MaxEnt</a:t>
            </a:r>
            <a:endParaRPr lang="en-US" baseline="0" dirty="0" smtClean="0"/>
          </a:p>
          <a:p>
            <a:pPr marL="628650" lvl="1" indent="-171450">
              <a:buFont typeface="Arial" charset="0"/>
              <a:buChar char="•"/>
            </a:pPr>
            <a:r>
              <a:rPr lang="en-US" baseline="0" dirty="0" smtClean="0"/>
              <a:t>Find </a:t>
            </a:r>
            <a:r>
              <a:rPr lang="en-US" baseline="0" dirty="0" err="1" smtClean="0"/>
              <a:t>hyperplane</a:t>
            </a:r>
            <a:r>
              <a:rPr lang="en-US" baseline="0" dirty="0" smtClean="0"/>
              <a:t> </a:t>
            </a:r>
            <a:r>
              <a:rPr lang="en-US" baseline="0" dirty="0" err="1" smtClean="0"/>
              <a:t>represetnted</a:t>
            </a:r>
            <a:r>
              <a:rPr lang="en-US" baseline="0" dirty="0" smtClean="0"/>
              <a:t> by vector w, that not only separates the </a:t>
            </a:r>
            <a:r>
              <a:rPr lang="en-US" baseline="0" dirty="0" err="1" smtClean="0"/>
              <a:t>coument</a:t>
            </a:r>
            <a:r>
              <a:rPr lang="en-US" baseline="0" dirty="0" smtClean="0"/>
              <a:t> vectors in one class from those in another, but for which the separation or margin is as large as possible. Corresponds to a constrained optimization problem, letting </a:t>
            </a:r>
            <a:r>
              <a:rPr lang="en-US" baseline="0" dirty="0" err="1" smtClean="0"/>
              <a:t>cj</a:t>
            </a:r>
            <a:r>
              <a:rPr lang="en-US" baseline="0" dirty="0" smtClean="0"/>
              <a:t> (1, -1) </a:t>
            </a:r>
            <a:r>
              <a:rPr lang="en-US" baseline="0" dirty="0" err="1" smtClean="0"/>
              <a:t>correpsonding</a:t>
            </a:r>
            <a:r>
              <a:rPr lang="en-US" baseline="0" dirty="0" smtClean="0"/>
              <a:t> to positive and negative, be correct class of document </a:t>
            </a:r>
            <a:r>
              <a:rPr lang="en-US" baseline="0" dirty="0" err="1" smtClean="0"/>
              <a:t>dj</a:t>
            </a:r>
            <a:r>
              <a:rPr lang="en-US" baseline="0" dirty="0" smtClean="0"/>
              <a:t>, the solution can be rewritten as follows:</a:t>
            </a:r>
          </a:p>
          <a:p>
            <a:r>
              <a:rPr lang="en-US" baseline="0" dirty="0" smtClean="0"/>
              <a:t>Where the thetas are obtained by solving a dual optimization problem. Those </a:t>
            </a:r>
            <a:r>
              <a:rPr lang="en-US" baseline="0" dirty="0" err="1" smtClean="0"/>
              <a:t>Dj</a:t>
            </a:r>
            <a:r>
              <a:rPr lang="en-US" baseline="0" dirty="0" smtClean="0"/>
              <a:t> such that alpha j is greater than zero are called support vectors, since they are the only document vectors contribution to w</a:t>
            </a:r>
            <a:endParaRPr lang="en-US" dirty="0"/>
          </a:p>
        </p:txBody>
      </p:sp>
      <p:sp>
        <p:nvSpPr>
          <p:cNvPr id="4" name="Slide Number Placeholder 3"/>
          <p:cNvSpPr>
            <a:spLocks noGrp="1"/>
          </p:cNvSpPr>
          <p:nvPr>
            <p:ph type="sldNum" sz="quarter" idx="10"/>
          </p:nvPr>
        </p:nvSpPr>
        <p:spPr/>
        <p:txBody>
          <a:bodyPr/>
          <a:lstStyle/>
          <a:p>
            <a:fld id="{8E891865-5CE4-144D-B51E-700B53437938}" type="slidenum">
              <a:rPr lang="en-US" smtClean="0"/>
              <a:t>8</a:t>
            </a:fld>
            <a:endParaRPr lang="en-US"/>
          </a:p>
        </p:txBody>
      </p:sp>
    </p:spTree>
    <p:extLst>
      <p:ext uri="{BB962C8B-B14F-4D97-AF65-F5344CB8AC3E}">
        <p14:creationId xmlns:p14="http://schemas.microsoft.com/office/powerpoint/2010/main" val="189921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Naïve Bayes: </a:t>
            </a:r>
          </a:p>
          <a:p>
            <a:r>
              <a:rPr lang="en-US" dirty="0" smtClean="0"/>
              <a:t>where P(d) plays no role in selecting c∗. To estimate the term P(d | c), Naive Bayes decomposes it by assuming the </a:t>
            </a:r>
            <a:r>
              <a:rPr lang="en-US" dirty="0" err="1" smtClean="0"/>
              <a:t>fi’s</a:t>
            </a:r>
            <a:r>
              <a:rPr lang="en-US" dirty="0" smtClean="0"/>
              <a:t> are conditionally independent given</a:t>
            </a:r>
          </a:p>
          <a:p>
            <a:r>
              <a:rPr lang="en-US" dirty="0" smtClean="0"/>
              <a:t>Our training method consists of relative-frequency estimation of P(c) and P(fi | c), using add-one smoothing.</a:t>
            </a:r>
          </a:p>
          <a:p>
            <a:r>
              <a:rPr lang="en-US" dirty="0" err="1" smtClean="0"/>
              <a:t>Domingos</a:t>
            </a:r>
            <a:r>
              <a:rPr lang="en-US" dirty="0" smtClean="0"/>
              <a:t> and </a:t>
            </a:r>
            <a:r>
              <a:rPr lang="en-US" dirty="0" err="1" smtClean="0"/>
              <a:t>Pazzani</a:t>
            </a:r>
            <a:r>
              <a:rPr lang="en-US" dirty="0" smtClean="0"/>
              <a:t> (1997) show that Naive Bayes is optimal for certain problem classes with highly dependent features. On the other hand, more sophisticated algorithms might (and often do) yield better results; we examine two such algorithms next.</a:t>
            </a:r>
          </a:p>
          <a:p>
            <a:endParaRPr lang="en-US" dirty="0" smtClean="0"/>
          </a:p>
          <a:p>
            <a:r>
              <a:rPr lang="en-US" dirty="0" smtClean="0"/>
              <a:t>Maximum Entropy:</a:t>
            </a:r>
            <a:r>
              <a:rPr lang="en-US" baseline="0" dirty="0" smtClean="0"/>
              <a:t> Where Z(d) is a normalization function, </a:t>
            </a:r>
            <a:r>
              <a:rPr lang="en-US" baseline="0" dirty="0" err="1" smtClean="0"/>
              <a:t>Fic</a:t>
            </a:r>
            <a:r>
              <a:rPr lang="en-US" baseline="0" dirty="0" smtClean="0"/>
              <a:t> is a feature/class function for feature fi and class c</a:t>
            </a:r>
          </a:p>
          <a:p>
            <a:endParaRPr lang="en-US" baseline="0" dirty="0" smtClean="0"/>
          </a:p>
          <a:p>
            <a:pPr marL="171450" indent="-171450">
              <a:buFont typeface="Arial" charset="0"/>
              <a:buChar char="•"/>
            </a:pPr>
            <a:r>
              <a:rPr lang="en-US" baseline="0" dirty="0" smtClean="0"/>
              <a:t>For instance, a particular feature/class function might fire if and only if the bigram “still hate” appears and the document’s sentiment is hypothesized to be negative. Importantly, unlike Naïve Bayes, </a:t>
            </a:r>
            <a:r>
              <a:rPr lang="en-US" baseline="0" dirty="0" err="1" smtClean="0"/>
              <a:t>MaxEnt</a:t>
            </a:r>
            <a:r>
              <a:rPr lang="en-US" baseline="0" dirty="0" smtClean="0"/>
              <a:t> makes no assumptions about the relationships between the features, and so might potentially perform better when conditional independence assumptions are not met. </a:t>
            </a:r>
          </a:p>
          <a:p>
            <a:pPr marL="171450" indent="-171450">
              <a:buFont typeface="Arial" charset="0"/>
              <a:buChar char="•"/>
            </a:pPr>
            <a:endParaRPr lang="en-US" baseline="0" dirty="0" smtClean="0"/>
          </a:p>
          <a:p>
            <a:pPr marL="171450" indent="-171450">
              <a:buFont typeface="Arial" charset="0"/>
              <a:buChar char="•"/>
            </a:pPr>
            <a:r>
              <a:rPr lang="en-US" baseline="0" dirty="0" smtClean="0"/>
              <a:t>The lambdas are feature-weight parameters, </a:t>
            </a:r>
            <a:r>
              <a:rPr lang="en-US" baseline="0" dirty="0" err="1" smtClean="0"/>
              <a:t>inspectionso</a:t>
            </a:r>
            <a:r>
              <a:rPr lang="en-US" baseline="0" dirty="0" smtClean="0"/>
              <a:t> of the </a:t>
            </a:r>
            <a:r>
              <a:rPr lang="en-US" baseline="0" dirty="0" err="1" smtClean="0"/>
              <a:t>definiition</a:t>
            </a:r>
            <a:r>
              <a:rPr lang="en-US" baseline="0" dirty="0" smtClean="0"/>
              <a:t> of </a:t>
            </a:r>
            <a:r>
              <a:rPr lang="en-US" baseline="0" dirty="0" err="1" smtClean="0"/>
              <a:t>Pme</a:t>
            </a:r>
            <a:r>
              <a:rPr lang="en-US" baseline="0" dirty="0" smtClean="0"/>
              <a:t> shows that a large lambda means that fi is considered a strong indicator for class c</a:t>
            </a:r>
          </a:p>
          <a:p>
            <a:pPr marL="171450" indent="-171450">
              <a:buFont typeface="Arial" charset="0"/>
              <a:buChar char="•"/>
            </a:pPr>
            <a:r>
              <a:rPr lang="en-US" baseline="0" dirty="0" err="1" smtClean="0"/>
              <a:t>Paramter</a:t>
            </a:r>
            <a:r>
              <a:rPr lang="en-US" baseline="0" dirty="0" smtClean="0"/>
              <a:t> values are set so as to maximize the entropy of the induced distribution (hence classifiers name) </a:t>
            </a:r>
            <a:r>
              <a:rPr lang="en-US" baseline="0" dirty="0" err="1" smtClean="0"/>
              <a:t>subjecto</a:t>
            </a:r>
            <a:r>
              <a:rPr lang="en-US" baseline="0" dirty="0" smtClean="0"/>
              <a:t> to the </a:t>
            </a:r>
            <a:r>
              <a:rPr lang="en-US" baseline="0" dirty="0" err="1" smtClean="0"/>
              <a:t>constraing</a:t>
            </a:r>
            <a:r>
              <a:rPr lang="en-US" baseline="0" dirty="0" smtClean="0"/>
              <a:t> </a:t>
            </a:r>
            <a:r>
              <a:rPr lang="en-US" baseline="0" dirty="0" err="1" smtClean="0"/>
              <a:t>ttha</a:t>
            </a:r>
            <a:r>
              <a:rPr lang="en-US" baseline="0" dirty="0" smtClean="0"/>
              <a:t> </a:t>
            </a:r>
            <a:r>
              <a:rPr lang="en-US" baseline="0" dirty="0" err="1" smtClean="0"/>
              <a:t>thte</a:t>
            </a:r>
            <a:r>
              <a:rPr lang="en-US" baseline="0" dirty="0" smtClean="0"/>
              <a:t> expected values of the feature/class functions with respect </a:t>
            </a:r>
            <a:r>
              <a:rPr lang="en-US" baseline="0" dirty="0" err="1" smtClean="0"/>
              <a:t>ot</a:t>
            </a:r>
            <a:r>
              <a:rPr lang="en-US" baseline="0" dirty="0" smtClean="0"/>
              <a:t> the model are equal to their expected values with </a:t>
            </a:r>
            <a:r>
              <a:rPr lang="en-US" baseline="0" dirty="0" err="1" smtClean="0"/>
              <a:t>resppect</a:t>
            </a:r>
            <a:r>
              <a:rPr lang="en-US" baseline="0" dirty="0" smtClean="0"/>
              <a:t> to the training data. </a:t>
            </a:r>
          </a:p>
          <a:p>
            <a:pPr marL="171450" indent="-171450">
              <a:buFont typeface="Arial" charset="0"/>
              <a:buChar char="•"/>
            </a:pPr>
            <a:r>
              <a:rPr lang="en-US" dirty="0" smtClean="0"/>
              <a:t>we should choose the model making the fewest assumptions about the data while still remaining consistent with it, which makes intuitive sense. We use ten iterations of the improved iterative scaling algorithm (Della </a:t>
            </a:r>
            <a:r>
              <a:rPr lang="en-US" dirty="0" err="1" smtClean="0"/>
              <a:t>Pietra</a:t>
            </a:r>
            <a:r>
              <a:rPr lang="en-US" dirty="0" smtClean="0"/>
              <a:t> et al., 1997) for parameter training (this was a sufficient number of iterations for convergence of training-data accuracy), together with a Gaussian prior to prevent </a:t>
            </a:r>
            <a:r>
              <a:rPr lang="en-US" dirty="0" err="1" smtClean="0"/>
              <a:t>overfitting</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SUPPORT</a:t>
            </a:r>
            <a:r>
              <a:rPr lang="en-US" baseline="0" dirty="0" smtClean="0"/>
              <a:t> VECTORS:</a:t>
            </a:r>
          </a:p>
          <a:p>
            <a:pPr marL="171450" indent="-171450">
              <a:buFont typeface="Arial" charset="0"/>
              <a:buChar char="•"/>
            </a:pPr>
            <a:r>
              <a:rPr lang="en-US" baseline="0" dirty="0" smtClean="0"/>
              <a:t>Large margin classifier, instead of probabilistic ones such as Naïve Bayes and </a:t>
            </a:r>
            <a:r>
              <a:rPr lang="en-US" baseline="0" dirty="0" err="1" smtClean="0"/>
              <a:t>MaxEnt</a:t>
            </a:r>
            <a:endParaRPr lang="en-US" baseline="0" dirty="0" smtClean="0"/>
          </a:p>
          <a:p>
            <a:pPr marL="628650" lvl="1" indent="-171450">
              <a:buFont typeface="Arial" charset="0"/>
              <a:buChar char="•"/>
            </a:pPr>
            <a:r>
              <a:rPr lang="en-US" baseline="0" dirty="0" smtClean="0"/>
              <a:t>Find </a:t>
            </a:r>
            <a:r>
              <a:rPr lang="en-US" baseline="0" dirty="0" err="1" smtClean="0"/>
              <a:t>hyperplane</a:t>
            </a:r>
            <a:r>
              <a:rPr lang="en-US" baseline="0" dirty="0" smtClean="0"/>
              <a:t> </a:t>
            </a:r>
            <a:r>
              <a:rPr lang="en-US" baseline="0" dirty="0" err="1" smtClean="0"/>
              <a:t>represetnted</a:t>
            </a:r>
            <a:r>
              <a:rPr lang="en-US" baseline="0" dirty="0" smtClean="0"/>
              <a:t> by vector w, that not only separates the </a:t>
            </a:r>
            <a:r>
              <a:rPr lang="en-US" baseline="0" dirty="0" err="1" smtClean="0"/>
              <a:t>coument</a:t>
            </a:r>
            <a:r>
              <a:rPr lang="en-US" baseline="0" dirty="0" smtClean="0"/>
              <a:t> vectors in one class from those in another, but for which the separation or margin is as large as possible. Corresponds to a constrained optimization problem, letting </a:t>
            </a:r>
            <a:r>
              <a:rPr lang="en-US" baseline="0" dirty="0" err="1" smtClean="0"/>
              <a:t>cj</a:t>
            </a:r>
            <a:r>
              <a:rPr lang="en-US" baseline="0" dirty="0" smtClean="0"/>
              <a:t> (1, -1) </a:t>
            </a:r>
            <a:r>
              <a:rPr lang="en-US" baseline="0" dirty="0" err="1" smtClean="0"/>
              <a:t>correpsonding</a:t>
            </a:r>
            <a:r>
              <a:rPr lang="en-US" baseline="0" dirty="0" smtClean="0"/>
              <a:t> to positive and negative, be correct class of document </a:t>
            </a:r>
            <a:r>
              <a:rPr lang="en-US" baseline="0" dirty="0" err="1" smtClean="0"/>
              <a:t>dj</a:t>
            </a:r>
            <a:r>
              <a:rPr lang="en-US" baseline="0" dirty="0" smtClean="0"/>
              <a:t>, the solution can be rewritten as follows:</a:t>
            </a:r>
          </a:p>
          <a:p>
            <a:pPr marL="1085850" lvl="2" indent="-171450">
              <a:buFont typeface="Arial" charset="0"/>
              <a:buChar char="•"/>
            </a:pPr>
            <a:r>
              <a:rPr lang="en-US" baseline="0" dirty="0" smtClean="0"/>
              <a:t>Where the thetas are obtained by solving a dual optimization problem. Those </a:t>
            </a:r>
            <a:r>
              <a:rPr lang="en-US" baseline="0" dirty="0" err="1" smtClean="0"/>
              <a:t>Dj</a:t>
            </a:r>
            <a:r>
              <a:rPr lang="en-US" baseline="0" dirty="0" smtClean="0"/>
              <a:t> such that alpha j is greater than zero are called support vectors, since they are the only document vectors contribution to w</a:t>
            </a:r>
            <a:endParaRPr lang="en-US" dirty="0" smtClean="0"/>
          </a:p>
        </p:txBody>
      </p:sp>
      <p:sp>
        <p:nvSpPr>
          <p:cNvPr id="4" name="Slide Number Placeholder 3"/>
          <p:cNvSpPr>
            <a:spLocks noGrp="1"/>
          </p:cNvSpPr>
          <p:nvPr>
            <p:ph type="sldNum" sz="quarter" idx="10"/>
          </p:nvPr>
        </p:nvSpPr>
        <p:spPr/>
        <p:txBody>
          <a:bodyPr/>
          <a:lstStyle/>
          <a:p>
            <a:fld id="{8E891865-5CE4-144D-B51E-700B53437938}" type="slidenum">
              <a:rPr lang="en-US" smtClean="0"/>
              <a:t>9</a:t>
            </a:fld>
            <a:endParaRPr lang="en-US"/>
          </a:p>
        </p:txBody>
      </p:sp>
    </p:spTree>
    <p:extLst>
      <p:ext uri="{BB962C8B-B14F-4D97-AF65-F5344CB8AC3E}">
        <p14:creationId xmlns:p14="http://schemas.microsoft.com/office/powerpoint/2010/main" val="114514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Naïve Bayes: </a:t>
            </a:r>
          </a:p>
          <a:p>
            <a:r>
              <a:rPr lang="en-US" dirty="0" smtClean="0"/>
              <a:t>where P(d) plays no role in selecting c∗. To estimate the term P(d | c), Naive Bayes decomposes it by assuming the </a:t>
            </a:r>
            <a:r>
              <a:rPr lang="en-US" dirty="0" err="1" smtClean="0"/>
              <a:t>fi’s</a:t>
            </a:r>
            <a:r>
              <a:rPr lang="en-US" dirty="0" smtClean="0"/>
              <a:t> are conditionally independent given</a:t>
            </a:r>
          </a:p>
          <a:p>
            <a:r>
              <a:rPr lang="en-US" dirty="0" smtClean="0"/>
              <a:t>Our training method consists of relative-frequency estimation of P(c) and P(fi | c), using add-one smoothing.</a:t>
            </a:r>
          </a:p>
          <a:p>
            <a:r>
              <a:rPr lang="en-US" dirty="0" err="1" smtClean="0"/>
              <a:t>Domingos</a:t>
            </a:r>
            <a:r>
              <a:rPr lang="en-US" dirty="0" smtClean="0"/>
              <a:t> and </a:t>
            </a:r>
            <a:r>
              <a:rPr lang="en-US" dirty="0" err="1" smtClean="0"/>
              <a:t>Pazzani</a:t>
            </a:r>
            <a:r>
              <a:rPr lang="en-US" dirty="0" smtClean="0"/>
              <a:t> (1997) show that Naive Bayes is optimal for certain problem classes with highly dependent features. On the other hand, more sophisticated algorithms might (and often do) yield better results; we examine two such algorithms next.</a:t>
            </a:r>
          </a:p>
          <a:p>
            <a:endParaRPr lang="en-US" dirty="0" smtClean="0"/>
          </a:p>
          <a:p>
            <a:r>
              <a:rPr lang="en-US" dirty="0" smtClean="0"/>
              <a:t>Maximum Entropy:</a:t>
            </a:r>
            <a:r>
              <a:rPr lang="en-US" baseline="0" dirty="0" smtClean="0"/>
              <a:t> Where Z(d) is a normalization function, </a:t>
            </a:r>
            <a:r>
              <a:rPr lang="en-US" baseline="0" dirty="0" err="1" smtClean="0"/>
              <a:t>Fic</a:t>
            </a:r>
            <a:r>
              <a:rPr lang="en-US" baseline="0" dirty="0" smtClean="0"/>
              <a:t> is a feature/class function for feature fi and class c</a:t>
            </a:r>
          </a:p>
          <a:p>
            <a:endParaRPr lang="en-US" baseline="0" dirty="0" smtClean="0"/>
          </a:p>
          <a:p>
            <a:pPr marL="171450" indent="-171450">
              <a:buFont typeface="Arial" charset="0"/>
              <a:buChar char="•"/>
            </a:pPr>
            <a:r>
              <a:rPr lang="en-US" baseline="0" dirty="0" smtClean="0"/>
              <a:t>For instance, a particular feature/class function might fire if and only if the bigram “still hate” appears and the document’s sentiment is hypothesized to be negative. Importantly, unlike Naïve Bayes, </a:t>
            </a:r>
            <a:r>
              <a:rPr lang="en-US" baseline="0" dirty="0" err="1" smtClean="0"/>
              <a:t>MaxEnt</a:t>
            </a:r>
            <a:r>
              <a:rPr lang="en-US" baseline="0" dirty="0" smtClean="0"/>
              <a:t> makes no assumptions about the relationships between the features, and so might potentially perform better when conditional independence assumptions are not met. </a:t>
            </a:r>
          </a:p>
          <a:p>
            <a:pPr marL="171450" indent="-171450">
              <a:buFont typeface="Arial" charset="0"/>
              <a:buChar char="•"/>
            </a:pPr>
            <a:endParaRPr lang="en-US" baseline="0" dirty="0" smtClean="0"/>
          </a:p>
          <a:p>
            <a:pPr marL="171450" indent="-171450">
              <a:buFont typeface="Arial" charset="0"/>
              <a:buChar char="•"/>
            </a:pPr>
            <a:r>
              <a:rPr lang="en-US" baseline="0" dirty="0" smtClean="0"/>
              <a:t>The lambdas are feature-weight parameters, </a:t>
            </a:r>
            <a:r>
              <a:rPr lang="en-US" baseline="0" dirty="0" err="1" smtClean="0"/>
              <a:t>inspectionso</a:t>
            </a:r>
            <a:r>
              <a:rPr lang="en-US" baseline="0" dirty="0" smtClean="0"/>
              <a:t> of the </a:t>
            </a:r>
            <a:r>
              <a:rPr lang="en-US" baseline="0" dirty="0" err="1" smtClean="0"/>
              <a:t>definiition</a:t>
            </a:r>
            <a:r>
              <a:rPr lang="en-US" baseline="0" dirty="0" smtClean="0"/>
              <a:t> of </a:t>
            </a:r>
            <a:r>
              <a:rPr lang="en-US" baseline="0" dirty="0" err="1" smtClean="0"/>
              <a:t>Pme</a:t>
            </a:r>
            <a:r>
              <a:rPr lang="en-US" baseline="0" dirty="0" smtClean="0"/>
              <a:t> shows that a large lambda means that fi is considered a strong indicator for class c</a:t>
            </a:r>
          </a:p>
          <a:p>
            <a:pPr marL="171450" indent="-171450">
              <a:buFont typeface="Arial" charset="0"/>
              <a:buChar char="•"/>
            </a:pPr>
            <a:r>
              <a:rPr lang="en-US" baseline="0" dirty="0" err="1" smtClean="0"/>
              <a:t>Paramter</a:t>
            </a:r>
            <a:r>
              <a:rPr lang="en-US" baseline="0" dirty="0" smtClean="0"/>
              <a:t> values are set so as to maximize the entropy of the induced distribution (hence classifiers name) </a:t>
            </a:r>
            <a:r>
              <a:rPr lang="en-US" baseline="0" dirty="0" err="1" smtClean="0"/>
              <a:t>subjecto</a:t>
            </a:r>
            <a:r>
              <a:rPr lang="en-US" baseline="0" dirty="0" smtClean="0"/>
              <a:t> to the </a:t>
            </a:r>
            <a:r>
              <a:rPr lang="en-US" baseline="0" dirty="0" err="1" smtClean="0"/>
              <a:t>constraing</a:t>
            </a:r>
            <a:r>
              <a:rPr lang="en-US" baseline="0" dirty="0" smtClean="0"/>
              <a:t> </a:t>
            </a:r>
            <a:r>
              <a:rPr lang="en-US" baseline="0" dirty="0" err="1" smtClean="0"/>
              <a:t>ttha</a:t>
            </a:r>
            <a:r>
              <a:rPr lang="en-US" baseline="0" dirty="0" smtClean="0"/>
              <a:t> </a:t>
            </a:r>
            <a:r>
              <a:rPr lang="en-US" baseline="0" dirty="0" err="1" smtClean="0"/>
              <a:t>thte</a:t>
            </a:r>
            <a:r>
              <a:rPr lang="en-US" baseline="0" dirty="0" smtClean="0"/>
              <a:t> expected values of the feature/class functions with respect </a:t>
            </a:r>
            <a:r>
              <a:rPr lang="en-US" baseline="0" dirty="0" err="1" smtClean="0"/>
              <a:t>ot</a:t>
            </a:r>
            <a:r>
              <a:rPr lang="en-US" baseline="0" dirty="0" smtClean="0"/>
              <a:t> the model are equal to their expected values with </a:t>
            </a:r>
            <a:r>
              <a:rPr lang="en-US" baseline="0" dirty="0" err="1" smtClean="0"/>
              <a:t>resppect</a:t>
            </a:r>
            <a:r>
              <a:rPr lang="en-US" baseline="0" dirty="0" smtClean="0"/>
              <a:t> to the training data. </a:t>
            </a:r>
          </a:p>
          <a:p>
            <a:pPr marL="171450" indent="-171450">
              <a:buFont typeface="Arial" charset="0"/>
              <a:buChar char="•"/>
            </a:pPr>
            <a:r>
              <a:rPr lang="en-US" dirty="0" smtClean="0"/>
              <a:t>we should choose the model making the fewest assumptions about the data while still remaining consistent with it, which makes intuitive sense. We use ten iterations of the improved iterative scaling algorithm (Della </a:t>
            </a:r>
            <a:r>
              <a:rPr lang="en-US" dirty="0" err="1" smtClean="0"/>
              <a:t>Pietra</a:t>
            </a:r>
            <a:r>
              <a:rPr lang="en-US" dirty="0" smtClean="0"/>
              <a:t> et al., 1997) for parameter training (this was a sufficient number of iterations for convergence of training-data accuracy), together with a Gaussian prior to prevent </a:t>
            </a:r>
            <a:r>
              <a:rPr lang="en-US" dirty="0" err="1" smtClean="0"/>
              <a:t>overfitting</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SUPPORT</a:t>
            </a:r>
            <a:r>
              <a:rPr lang="en-US" baseline="0" dirty="0" smtClean="0"/>
              <a:t> VECTORS:</a:t>
            </a:r>
          </a:p>
          <a:p>
            <a:pPr marL="171450" indent="-171450">
              <a:buFont typeface="Arial" charset="0"/>
              <a:buChar char="•"/>
            </a:pPr>
            <a:r>
              <a:rPr lang="en-US" baseline="0" dirty="0" smtClean="0"/>
              <a:t>Large margin classifier, instead of probabilistic ones such as Naïve Bayes and </a:t>
            </a:r>
            <a:r>
              <a:rPr lang="en-US" baseline="0" dirty="0" err="1" smtClean="0"/>
              <a:t>MaxEnt</a:t>
            </a:r>
            <a:endParaRPr lang="en-US" baseline="0" dirty="0" smtClean="0"/>
          </a:p>
          <a:p>
            <a:pPr marL="628650" lvl="1" indent="-171450">
              <a:buFont typeface="Arial" charset="0"/>
              <a:buChar char="•"/>
            </a:pPr>
            <a:r>
              <a:rPr lang="en-US" baseline="0" dirty="0" smtClean="0"/>
              <a:t>Find </a:t>
            </a:r>
            <a:r>
              <a:rPr lang="en-US" baseline="0" dirty="0" err="1" smtClean="0"/>
              <a:t>hyperplane</a:t>
            </a:r>
            <a:r>
              <a:rPr lang="en-US" baseline="0" dirty="0" smtClean="0"/>
              <a:t> </a:t>
            </a:r>
            <a:r>
              <a:rPr lang="en-US" baseline="0" dirty="0" err="1" smtClean="0"/>
              <a:t>represetnted</a:t>
            </a:r>
            <a:r>
              <a:rPr lang="en-US" baseline="0" dirty="0" smtClean="0"/>
              <a:t> by vector w, that not only separates the </a:t>
            </a:r>
            <a:r>
              <a:rPr lang="en-US" baseline="0" dirty="0" err="1" smtClean="0"/>
              <a:t>coument</a:t>
            </a:r>
            <a:r>
              <a:rPr lang="en-US" baseline="0" dirty="0" smtClean="0"/>
              <a:t> vectors in one class from those in another, but for which the separation or margin is as large as possible. Corresponds to a constrained optimization problem, letting </a:t>
            </a:r>
            <a:r>
              <a:rPr lang="en-US" baseline="0" dirty="0" err="1" smtClean="0"/>
              <a:t>cj</a:t>
            </a:r>
            <a:r>
              <a:rPr lang="en-US" baseline="0" dirty="0" smtClean="0"/>
              <a:t> (1, -1) </a:t>
            </a:r>
            <a:r>
              <a:rPr lang="en-US" baseline="0" dirty="0" err="1" smtClean="0"/>
              <a:t>correpsonding</a:t>
            </a:r>
            <a:r>
              <a:rPr lang="en-US" baseline="0" dirty="0" smtClean="0"/>
              <a:t> to positive and negative, be correct class of document </a:t>
            </a:r>
            <a:r>
              <a:rPr lang="en-US" baseline="0" dirty="0" err="1" smtClean="0"/>
              <a:t>dj</a:t>
            </a:r>
            <a:r>
              <a:rPr lang="en-US" baseline="0" dirty="0" smtClean="0"/>
              <a:t>, the solution can be rewritten as follows:</a:t>
            </a:r>
          </a:p>
          <a:p>
            <a:pPr marL="1085850" lvl="2" indent="-171450">
              <a:buFont typeface="Arial" charset="0"/>
              <a:buChar char="•"/>
            </a:pPr>
            <a:r>
              <a:rPr lang="en-US" baseline="0" dirty="0" smtClean="0"/>
              <a:t>Where the thetas are obtained by solving a dual optimization problem. Those </a:t>
            </a:r>
            <a:r>
              <a:rPr lang="en-US" baseline="0" dirty="0" err="1" smtClean="0"/>
              <a:t>Dj</a:t>
            </a:r>
            <a:r>
              <a:rPr lang="en-US" baseline="0" dirty="0" smtClean="0"/>
              <a:t> such that alpha j is greater than zero are called support vectors, since they are the only document vectors contribution to w</a:t>
            </a:r>
            <a:endParaRPr lang="en-US" dirty="0" smtClean="0"/>
          </a:p>
        </p:txBody>
      </p:sp>
      <p:sp>
        <p:nvSpPr>
          <p:cNvPr id="4" name="Slide Number Placeholder 3"/>
          <p:cNvSpPr>
            <a:spLocks noGrp="1"/>
          </p:cNvSpPr>
          <p:nvPr>
            <p:ph type="sldNum" sz="quarter" idx="10"/>
          </p:nvPr>
        </p:nvSpPr>
        <p:spPr/>
        <p:txBody>
          <a:bodyPr/>
          <a:lstStyle/>
          <a:p>
            <a:fld id="{8E891865-5CE4-144D-B51E-700B53437938}" type="slidenum">
              <a:rPr lang="en-US" smtClean="0"/>
              <a:t>10</a:t>
            </a:fld>
            <a:endParaRPr lang="en-US"/>
          </a:p>
        </p:txBody>
      </p:sp>
    </p:spTree>
    <p:extLst>
      <p:ext uri="{BB962C8B-B14F-4D97-AF65-F5344CB8AC3E}">
        <p14:creationId xmlns:p14="http://schemas.microsoft.com/office/powerpoint/2010/main" val="117269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t>Unable to achieve accuracies for sentiment classification comparable to topic-based categorization</a:t>
            </a:r>
          </a:p>
          <a:p>
            <a:r>
              <a:rPr lang="en-US" sz="2800" dirty="0" smtClean="0"/>
              <a:t>Unigram presence most effective feature</a:t>
            </a:r>
          </a:p>
          <a:p>
            <a:pPr lvl="1"/>
            <a:r>
              <a:rPr lang="en-US" sz="2400" dirty="0" smtClean="0"/>
              <a:t>No others provided consistently better results</a:t>
            </a:r>
          </a:p>
          <a:p>
            <a:r>
              <a:rPr lang="en-US" sz="2800" dirty="0" smtClean="0"/>
              <a:t>Uncovered “thwarted expectations”</a:t>
            </a:r>
          </a:p>
          <a:p>
            <a:pPr lvl="1"/>
            <a:r>
              <a:rPr lang="en-US" sz="2400" dirty="0" smtClean="0"/>
              <a:t>“This fil should be brilliant. It sounds like a great plot, the actors are first grade, and the supporting cast is good as well. However, it can’t hold up”</a:t>
            </a:r>
          </a:p>
          <a:p>
            <a:pPr lvl="1"/>
            <a:r>
              <a:rPr lang="en-US" sz="2400" dirty="0" smtClean="0"/>
              <a:t>Human can recognize this, bag of words has difficult time</a:t>
            </a:r>
          </a:p>
          <a:p>
            <a:endParaRPr lang="en-US" dirty="0"/>
          </a:p>
        </p:txBody>
      </p:sp>
      <p:sp>
        <p:nvSpPr>
          <p:cNvPr id="4" name="Slide Number Placeholder 3"/>
          <p:cNvSpPr>
            <a:spLocks noGrp="1"/>
          </p:cNvSpPr>
          <p:nvPr>
            <p:ph type="sldNum" sz="quarter" idx="10"/>
          </p:nvPr>
        </p:nvSpPr>
        <p:spPr/>
        <p:txBody>
          <a:bodyPr/>
          <a:lstStyle/>
          <a:p>
            <a:fld id="{8E891865-5CE4-144D-B51E-700B53437938}" type="slidenum">
              <a:rPr lang="en-US" smtClean="0"/>
              <a:t>13</a:t>
            </a:fld>
            <a:endParaRPr lang="en-US"/>
          </a:p>
        </p:txBody>
      </p:sp>
    </p:spTree>
    <p:extLst>
      <p:ext uri="{BB962C8B-B14F-4D97-AF65-F5344CB8AC3E}">
        <p14:creationId xmlns:p14="http://schemas.microsoft.com/office/powerpoint/2010/main" val="207150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891865-5CE4-144D-B51E-700B53437938}" type="slidenum">
              <a:rPr lang="en-US" smtClean="0"/>
              <a:t>14</a:t>
            </a:fld>
            <a:endParaRPr lang="en-US"/>
          </a:p>
        </p:txBody>
      </p:sp>
    </p:spTree>
    <p:extLst>
      <p:ext uri="{BB962C8B-B14F-4D97-AF65-F5344CB8AC3E}">
        <p14:creationId xmlns:p14="http://schemas.microsoft.com/office/powerpoint/2010/main" val="172866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4/11/16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4/11/16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70.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70.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75" y="1423531"/>
            <a:ext cx="9028339" cy="2266898"/>
          </a:xfrm>
        </p:spPr>
        <p:txBody>
          <a:bodyPr>
            <a:normAutofit/>
          </a:bodyPr>
          <a:lstStyle/>
          <a:p>
            <a:pPr algn="ctr"/>
            <a:r>
              <a:rPr lang="en-US" sz="4800" dirty="0"/>
              <a:t>Thumbs up? </a:t>
            </a:r>
            <a:r>
              <a:rPr lang="en-US" sz="4800" dirty="0" smtClean="0"/>
              <a:t/>
            </a:r>
            <a:br>
              <a:rPr lang="en-US" sz="4800" dirty="0" smtClean="0"/>
            </a:br>
            <a:r>
              <a:rPr lang="en-US" sz="4800" dirty="0" smtClean="0"/>
              <a:t>Sentiment Classification using </a:t>
            </a:r>
            <a:br>
              <a:rPr lang="en-US" sz="4800" dirty="0" smtClean="0"/>
            </a:br>
            <a:r>
              <a:rPr lang="en-US" sz="4800" dirty="0" smtClean="0"/>
              <a:t>Machine </a:t>
            </a:r>
            <a:r>
              <a:rPr lang="en-US" sz="4800" dirty="0"/>
              <a:t>Learning Techniques</a:t>
            </a:r>
          </a:p>
        </p:txBody>
      </p:sp>
      <p:sp>
        <p:nvSpPr>
          <p:cNvPr id="3" name="Subtitle 2"/>
          <p:cNvSpPr>
            <a:spLocks noGrp="1"/>
          </p:cNvSpPr>
          <p:nvPr>
            <p:ph type="subTitle" idx="1"/>
          </p:nvPr>
        </p:nvSpPr>
        <p:spPr>
          <a:xfrm>
            <a:off x="321162" y="4688523"/>
            <a:ext cx="3844521" cy="914400"/>
          </a:xfrm>
        </p:spPr>
        <p:txBody>
          <a:bodyPr/>
          <a:lstStyle/>
          <a:p>
            <a:r>
              <a:rPr lang="en-US" dirty="0"/>
              <a:t>Jason Lewris, Don Chesworth</a:t>
            </a:r>
          </a:p>
        </p:txBody>
      </p:sp>
      <p:sp>
        <p:nvSpPr>
          <p:cNvPr id="4" name="Rectangle 3"/>
          <p:cNvSpPr/>
          <p:nvPr/>
        </p:nvSpPr>
        <p:spPr>
          <a:xfrm>
            <a:off x="9101202" y="801609"/>
            <a:ext cx="3195782" cy="4801314"/>
          </a:xfrm>
          <a:prstGeom prst="rect">
            <a:avLst/>
          </a:prstGeom>
        </p:spPr>
        <p:txBody>
          <a:bodyPr wrap="square">
            <a:spAutoFit/>
          </a:bodyPr>
          <a:lstStyle/>
          <a:p>
            <a:pPr algn="ctr"/>
            <a:r>
              <a:rPr lang="en-US" sz="3400" i="1" dirty="0" smtClean="0"/>
              <a:t>“Okay</a:t>
            </a:r>
            <a:r>
              <a:rPr lang="en-US" sz="3400" i="1" dirty="0"/>
              <a:t>, </a:t>
            </a:r>
            <a:endParaRPr lang="en-US" sz="3400" i="1" dirty="0" smtClean="0"/>
          </a:p>
          <a:p>
            <a:pPr algn="ctr"/>
            <a:r>
              <a:rPr lang="en-US" sz="3400" i="1" dirty="0" smtClean="0"/>
              <a:t>I’m really </a:t>
            </a:r>
          </a:p>
          <a:p>
            <a:pPr algn="ctr"/>
            <a:r>
              <a:rPr lang="en-US" sz="3400" i="1" dirty="0" smtClean="0"/>
              <a:t>ashamed </a:t>
            </a:r>
          </a:p>
          <a:p>
            <a:pPr algn="ctr"/>
            <a:r>
              <a:rPr lang="en-US" sz="3400" i="1" dirty="0" smtClean="0"/>
              <a:t>of </a:t>
            </a:r>
            <a:r>
              <a:rPr lang="en-US" sz="3400" i="1" dirty="0"/>
              <a:t>it, </a:t>
            </a:r>
            <a:r>
              <a:rPr lang="en-US" sz="3400" i="1" dirty="0" smtClean="0"/>
              <a:t>but </a:t>
            </a:r>
            <a:r>
              <a:rPr lang="en-US" sz="3400" i="1" dirty="0"/>
              <a:t>I enjoyed it. </a:t>
            </a:r>
            <a:endParaRPr lang="en-US" sz="3400" i="1" dirty="0" smtClean="0"/>
          </a:p>
          <a:p>
            <a:pPr algn="ctr"/>
            <a:r>
              <a:rPr lang="en-US" sz="3400" i="1" dirty="0" smtClean="0"/>
              <a:t>I </a:t>
            </a:r>
            <a:r>
              <a:rPr lang="en-US" sz="3400" i="1" dirty="0"/>
              <a:t>mean, </a:t>
            </a:r>
            <a:endParaRPr lang="en-US" sz="3400" i="1" dirty="0" smtClean="0"/>
          </a:p>
          <a:p>
            <a:pPr algn="ctr"/>
            <a:r>
              <a:rPr lang="en-US" sz="3400" i="1" dirty="0" smtClean="0"/>
              <a:t>I </a:t>
            </a:r>
            <a:r>
              <a:rPr lang="en-US" sz="3400" i="1" dirty="0"/>
              <a:t>admit </a:t>
            </a:r>
            <a:endParaRPr lang="en-US" sz="3400" i="1" dirty="0" smtClean="0"/>
          </a:p>
          <a:p>
            <a:pPr algn="ctr"/>
            <a:r>
              <a:rPr lang="en-US" sz="3400" i="1" dirty="0" smtClean="0"/>
              <a:t>it’s </a:t>
            </a:r>
            <a:r>
              <a:rPr lang="en-US" sz="3400" i="1" dirty="0"/>
              <a:t>a really </a:t>
            </a:r>
            <a:endParaRPr lang="en-US" sz="3400" i="1" dirty="0" smtClean="0"/>
          </a:p>
          <a:p>
            <a:pPr algn="ctr"/>
            <a:r>
              <a:rPr lang="en-US" sz="3400" i="1" dirty="0" smtClean="0"/>
              <a:t>awful movie.”</a:t>
            </a:r>
            <a:r>
              <a:rPr lang="en-US" sz="3400" dirty="0" smtClean="0"/>
              <a:t> </a:t>
            </a:r>
            <a:endParaRPr lang="en-US" sz="3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44010">
            <a:off x="10986639" y="5652385"/>
            <a:ext cx="812800" cy="812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42125">
            <a:off x="9614235" y="5645942"/>
            <a:ext cx="812800" cy="812800"/>
          </a:xfrm>
          <a:prstGeom prst="rect">
            <a:avLst/>
          </a:prstGeom>
        </p:spPr>
      </p:pic>
    </p:spTree>
    <p:extLst>
      <p:ext uri="{BB962C8B-B14F-4D97-AF65-F5344CB8AC3E}">
        <p14:creationId xmlns:p14="http://schemas.microsoft.com/office/powerpoint/2010/main" val="543693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mc:AlternateContent xmlns:mc="http://schemas.openxmlformats.org/markup-compatibility/2006" xmlns:a14="http://schemas.microsoft.com/office/drawing/2010/main">
        <mc:Choice Requires="a14">
          <p:sp>
            <p:nvSpPr>
              <p:cNvPr id="5" name="TextBox 4"/>
              <p:cNvSpPr txBox="1"/>
              <p:nvPr/>
            </p:nvSpPr>
            <p:spPr>
              <a:xfrm>
                <a:off x="6903493" y="684114"/>
                <a:ext cx="2186431"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𝑑</m:t>
                          </m:r>
                        </m:e>
                      </m:d>
                      <m:r>
                        <a:rPr lang="en-US" b="0" i="1"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𝑃</m:t>
                          </m:r>
                          <m:d>
                            <m:dPr>
                              <m:ctrlPr>
                                <a:rPr lang="en-US" b="0" i="1" smtClean="0">
                                  <a:latin typeface="Cambria Math"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903493" y="684114"/>
                <a:ext cx="2186431" cy="5866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03493" y="1602328"/>
                <a:ext cx="366844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𝑁𝐵</m:t>
                          </m:r>
                        </m:sub>
                      </m:sSub>
                      <m:d>
                        <m:dPr>
                          <m:ctrlPr>
                            <a:rPr lang="en-US" b="0" i="1" smtClean="0">
                              <a:latin typeface="Cambria Math"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𝑑</m:t>
                          </m:r>
                        </m:e>
                      </m:d>
                      <m:r>
                        <a:rPr lang="en-US" b="0" i="1" smtClean="0">
                          <a:latin typeface="Cambria Math" panose="02040503050406030204" pitchFamily="18" charset="0"/>
                        </a:rPr>
                        <m:t> ≔ </m:t>
                      </m:r>
                      <m:f>
                        <m:fPr>
                          <m:ctrlPr>
                            <a:rPr lang="en-US" b="0" i="1" smtClean="0">
                              <a:latin typeface="Cambria Math"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m:t>
                              </m:r>
                              <m:nary>
                                <m:naryPr>
                                  <m:chr m:val="∏"/>
                                  <m:ctrlPr>
                                    <a:rPr lang="en-US" b="0" i="1" smtClean="0">
                                      <a:latin typeface="Cambria Math"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𝑃</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e>
                                    <m:e>
                                      <m:r>
                                        <a:rPr lang="en-US" b="0" i="1" smtClean="0">
                                          <a:latin typeface="Cambria Math" panose="02040503050406030204" pitchFamily="18" charset="0"/>
                                        </a:rPr>
                                        <m:t>𝑐</m:t>
                                      </m:r>
                                    </m:e>
                                  </m:d>
                                </m:e>
                              </m:nary>
                            </m:e>
                            <m:sup>
                              <m:r>
                                <a:rPr lang="en-US" b="0" i="1" smtClean="0">
                                  <a:latin typeface="Cambria Math" panose="02040503050406030204" pitchFamily="18" charset="0"/>
                                </a:rPr>
                                <m:t>𝑛𝑖</m:t>
                              </m:r>
                              <m:d>
                                <m:dPr>
                                  <m:ctrlPr>
                                    <a:rPr lang="en-US" b="0" i="1" smtClean="0">
                                      <a:latin typeface="Cambria Math" charset="0"/>
                                    </a:rPr>
                                  </m:ctrlPr>
                                </m:dPr>
                                <m:e>
                                  <m:r>
                                    <a:rPr lang="en-US" b="0" i="1" smtClean="0">
                                      <a:latin typeface="Cambria Math" panose="02040503050406030204" pitchFamily="18" charset="0"/>
                                    </a:rPr>
                                    <m:t>𝑑</m:t>
                                  </m:r>
                                </m:e>
                              </m:d>
                            </m:sup>
                          </m:sSup>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903493" y="1602328"/>
                <a:ext cx="3668440" cy="66646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67624" y="5373257"/>
                <a:ext cx="2740174" cy="703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charset="0"/>
                            </a:rPr>
                          </m:ctrlPr>
                        </m:accPr>
                        <m:e>
                          <m:r>
                            <a:rPr lang="en-US" b="0" i="1" smtClean="0">
                              <a:latin typeface="Cambria Math" charset="0"/>
                            </a:rPr>
                            <m:t>𝑤</m:t>
                          </m:r>
                        </m:e>
                      </m:acc>
                      <m:r>
                        <a:rPr lang="en-US" b="0" i="1" smtClean="0">
                          <a:latin typeface="Cambria Math" panose="02040503050406030204" pitchFamily="18" charset="0"/>
                        </a:rPr>
                        <m:t>≔ </m:t>
                      </m:r>
                      <m:nary>
                        <m:naryPr>
                          <m:chr m:val="∑"/>
                          <m:supHide m:val="on"/>
                          <m:ctrlPr>
                            <a:rPr lang="en-US" b="0" i="1" smtClean="0">
                              <a:latin typeface="Cambria Math" charset="0"/>
                            </a:rPr>
                          </m:ctrlPr>
                        </m:naryPr>
                        <m:sub>
                          <m:r>
                            <m:rPr>
                              <m:brk m:alnAt="7"/>
                            </m:rPr>
                            <a:rPr lang="en-US" b="0" i="1" smtClean="0">
                              <a:latin typeface="Cambria Math" panose="02040503050406030204" pitchFamily="18" charset="0"/>
                            </a:rPr>
                            <m:t>𝑗</m:t>
                          </m:r>
                        </m:sub>
                        <m:sup/>
                        <m:e>
                          <m:sSub>
                            <m:sSubPr>
                              <m:ctrlPr>
                                <a:rPr lang="en-US" b="0" i="1" smtClean="0">
                                  <a:latin typeface="Cambria Math"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acc>
                            <m:accPr>
                              <m:chr m:val="⃗"/>
                              <m:ctrlPr>
                                <a:rPr lang="en-US" b="0" i="1" smtClean="0">
                                  <a:latin typeface="Cambria Math" charset="0"/>
                                </a:rPr>
                              </m:ctrlPr>
                            </m:accPr>
                            <m:e>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𝑗</m:t>
                                  </m:r>
                                </m:sub>
                              </m:sSub>
                            </m:e>
                          </m:acc>
                          <m:r>
                            <a:rPr lang="en-US" b="0" i="1" smtClean="0">
                              <a:latin typeface="Cambria Math" panose="02040503050406030204" pitchFamily="18" charset="0"/>
                            </a:rPr>
                            <m:t>,  </m:t>
                          </m:r>
                          <m:sSub>
                            <m:sSubPr>
                              <m:ctrlPr>
                                <a:rPr lang="en-US" b="0" i="1" smtClean="0">
                                  <a:latin typeface="Cambria Math"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≥0</m:t>
                          </m:r>
                        </m:e>
                      </m:nary>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367624" y="5373257"/>
                <a:ext cx="2740174" cy="703526"/>
              </a:xfrm>
              <a:prstGeom prst="rect">
                <a:avLst/>
              </a:prstGeom>
              <a:blipFill rotWithShape="0">
                <a:blip r:embed="rId5"/>
                <a:stretch>
                  <a:fillRect/>
                </a:stretch>
              </a:blipFill>
            </p:spPr>
            <p:txBody>
              <a:bodyPr/>
              <a:lstStyle/>
              <a:p>
                <a:r>
                  <a:rPr lang="en-US">
                    <a:noFill/>
                  </a:rPr>
                  <a:t> </a:t>
                </a:r>
              </a:p>
            </p:txBody>
          </p:sp>
        </mc:Fallback>
      </mc:AlternateContent>
      <p:sp>
        <p:nvSpPr>
          <p:cNvPr id="15" name="Rectangle 14"/>
          <p:cNvSpPr/>
          <p:nvPr/>
        </p:nvSpPr>
        <p:spPr>
          <a:xfrm>
            <a:off x="3645725" y="408795"/>
            <a:ext cx="7540830" cy="21839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45723" y="4935008"/>
            <a:ext cx="7540831" cy="1501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151282" y="980060"/>
            <a:ext cx="2088107" cy="1077218"/>
          </a:xfrm>
          <a:prstGeom prst="rect">
            <a:avLst/>
          </a:prstGeom>
          <a:noFill/>
        </p:spPr>
        <p:txBody>
          <a:bodyPr wrap="square" rtlCol="0">
            <a:spAutoFit/>
          </a:bodyPr>
          <a:lstStyle/>
          <a:p>
            <a:pPr algn="ctr"/>
            <a:r>
              <a:rPr lang="en-US" sz="3200" b="1" dirty="0"/>
              <a:t>Naïve Bayes</a:t>
            </a:r>
          </a:p>
        </p:txBody>
      </p:sp>
      <p:grpSp>
        <p:nvGrpSpPr>
          <p:cNvPr id="4" name="Group 3"/>
          <p:cNvGrpSpPr/>
          <p:nvPr/>
        </p:nvGrpSpPr>
        <p:grpSpPr>
          <a:xfrm>
            <a:off x="3645723" y="2733611"/>
            <a:ext cx="7540831" cy="2060539"/>
            <a:chOff x="3645724" y="3146944"/>
            <a:chExt cx="7540831" cy="2060539"/>
          </a:xfrm>
        </p:grpSpPr>
        <mc:AlternateContent xmlns:mc="http://schemas.openxmlformats.org/markup-compatibility/2006" xmlns:a14="http://schemas.microsoft.com/office/drawing/2010/main">
          <mc:Choice Requires="a14">
            <p:sp>
              <p:nvSpPr>
                <p:cNvPr id="8" name="TextBox 7"/>
                <p:cNvSpPr txBox="1"/>
                <p:nvPr/>
              </p:nvSpPr>
              <p:spPr>
                <a:xfrm>
                  <a:off x="6934648" y="3432671"/>
                  <a:ext cx="3822906"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𝑀𝐸</m:t>
                            </m:r>
                          </m:sub>
                        </m:sSub>
                        <m:d>
                          <m:dPr>
                            <m:ctrlPr>
                              <a:rPr lang="en-US" b="0" i="1" smtClean="0">
                                <a:latin typeface="Cambria Math"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𝑑</m:t>
                            </m:r>
                          </m:e>
                        </m:d>
                        <m:r>
                          <a:rPr lang="en-US" b="0" i="1"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en>
                        </m:f>
                        <m:r>
                          <m:rPr>
                            <m:sty m:val="p"/>
                          </m:rPr>
                          <a:rPr lang="en-US" b="0" i="0" smtClean="0">
                            <a:latin typeface="Cambria Math" panose="02040503050406030204" pitchFamily="18" charset="0"/>
                          </a:rPr>
                          <m:t>exp</m:t>
                        </m:r>
                        <m:r>
                          <a:rPr lang="en-US" b="0" i="1" smtClean="0">
                            <a:latin typeface="Cambria Math" panose="02040503050406030204" pitchFamily="18" charset="0"/>
                          </a:rPr>
                          <m:t>⁡(</m:t>
                        </m:r>
                        <m:nary>
                          <m:naryPr>
                            <m:chr m:val="∑"/>
                            <m:supHide m:val="on"/>
                            <m:ctrlPr>
                              <a:rPr lang="en-US" b="0" i="1" smtClean="0">
                                <a:latin typeface="Cambria Math"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sSub>
                              <m:sSubPr>
                                <m:ctrlPr>
                                  <a:rPr lang="en-US" b="0" i="1" smtClean="0">
                                    <a:latin typeface="Cambria Math"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nary>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934648" y="3432671"/>
                  <a:ext cx="3822906" cy="67223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215726" y="4495312"/>
                  <a:ext cx="3043974" cy="3853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d>
                          <m:dPr>
                            <m:ctrlPr>
                              <a:rPr lang="en-US" b="0" i="1" smtClean="0">
                                <a:latin typeface="Cambria Math"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Sup>
                          <m:sSubSupPr>
                            <m:ctrlPr>
                              <a:rPr lang="en-US" b="0" i="1" smtClean="0">
                                <a:latin typeface="Cambria Math"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sub>
                          <m:sup>
                            <m:r>
                              <a:rPr lang="en-US" b="0" i="1" smtClean="0">
                                <a:latin typeface="Cambria Math" panose="02040503050406030204" pitchFamily="18" charset="0"/>
                              </a:rPr>
                              <m:t>1, </m:t>
                            </m:r>
                            <m:sSub>
                              <m:sSubPr>
                                <m:ctrlPr>
                                  <a:rPr lang="en-US" b="0" i="1" smtClean="0">
                                    <a:latin typeface="Cambria Math"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d>
                              <m:dPr>
                                <m:ctrlPr>
                                  <a:rPr lang="en-US" b="0" i="1" smtClean="0">
                                    <a:latin typeface="Cambria Math"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&gt;0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𝑐</m:t>
                            </m:r>
                          </m:sup>
                        </m:sSub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215726" y="4495312"/>
                  <a:ext cx="3043974" cy="385362"/>
                </a:xfrm>
                <a:prstGeom prst="rect">
                  <a:avLst/>
                </a:prstGeom>
                <a:blipFill rotWithShape="0">
                  <a:blip r:embed="rId7"/>
                  <a:stretch>
                    <a:fillRect t="-73016" b="-104762"/>
                  </a:stretch>
                </a:blipFill>
              </p:spPr>
              <p:txBody>
                <a:bodyPr/>
                <a:lstStyle/>
                <a:p>
                  <a:r>
                    <a:rPr lang="en-US">
                      <a:noFill/>
                    </a:rPr>
                    <a:t> </a:t>
                  </a:r>
                </a:p>
              </p:txBody>
            </p:sp>
          </mc:Fallback>
        </mc:AlternateContent>
        <p:sp>
          <p:nvSpPr>
            <p:cNvPr id="16" name="Rectangle 15"/>
            <p:cNvSpPr/>
            <p:nvPr/>
          </p:nvSpPr>
          <p:spPr>
            <a:xfrm>
              <a:off x="3645724" y="3146944"/>
              <a:ext cx="7540831" cy="2060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151284" y="3675508"/>
              <a:ext cx="2088107" cy="1077218"/>
            </a:xfrm>
            <a:prstGeom prst="rect">
              <a:avLst/>
            </a:prstGeom>
            <a:noFill/>
          </p:spPr>
          <p:txBody>
            <a:bodyPr wrap="square" rtlCol="0">
              <a:spAutoFit/>
            </a:bodyPr>
            <a:lstStyle/>
            <a:p>
              <a:pPr algn="ctr"/>
              <a:r>
                <a:rPr lang="en-US" sz="3200" b="1" dirty="0"/>
                <a:t>Maximum Entropy</a:t>
              </a:r>
            </a:p>
          </p:txBody>
        </p:sp>
      </p:grpSp>
      <p:sp>
        <p:nvSpPr>
          <p:cNvPr id="20" name="TextBox 19"/>
          <p:cNvSpPr txBox="1"/>
          <p:nvPr/>
        </p:nvSpPr>
        <p:spPr>
          <a:xfrm>
            <a:off x="3702041" y="5147108"/>
            <a:ext cx="2986586" cy="1077218"/>
          </a:xfrm>
          <a:prstGeom prst="rect">
            <a:avLst/>
          </a:prstGeom>
          <a:noFill/>
        </p:spPr>
        <p:txBody>
          <a:bodyPr wrap="square" rtlCol="0">
            <a:spAutoFit/>
          </a:bodyPr>
          <a:lstStyle/>
          <a:p>
            <a:pPr algn="ctr"/>
            <a:r>
              <a:rPr lang="en-US" sz="3200" b="1" dirty="0"/>
              <a:t>Support Vector Machines</a:t>
            </a:r>
          </a:p>
        </p:txBody>
      </p:sp>
    </p:spTree>
    <p:extLst>
      <p:ext uri="{BB962C8B-B14F-4D97-AF65-F5344CB8AC3E}">
        <p14:creationId xmlns:p14="http://schemas.microsoft.com/office/powerpoint/2010/main" val="163619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p>
        </p:txBody>
      </p:sp>
      <p:graphicFrame>
        <p:nvGraphicFramePr>
          <p:cNvPr id="4" name="Table 2"/>
          <p:cNvGraphicFramePr>
            <a:graphicFrameLocks noGrp="1"/>
          </p:cNvGraphicFramePr>
          <p:nvPr>
            <p:extLst>
              <p:ext uri="{D42A27DB-BD31-4B8C-83A1-F6EECF244321}">
                <p14:modId xmlns:p14="http://schemas.microsoft.com/office/powerpoint/2010/main" val="150702448"/>
              </p:ext>
            </p:extLst>
          </p:nvPr>
        </p:nvGraphicFramePr>
        <p:xfrm>
          <a:off x="3968385" y="1427340"/>
          <a:ext cx="7764433" cy="4297680"/>
        </p:xfrm>
        <a:graphic>
          <a:graphicData uri="http://schemas.openxmlformats.org/drawingml/2006/table">
            <a:tbl>
              <a:tblPr firstRow="1" bandRow="1">
                <a:tableStyleId>{5C22544A-7EE6-4342-B048-85BDC9FD1C3A}</a:tableStyleId>
              </a:tblPr>
              <a:tblGrid>
                <a:gridCol w="449233">
                  <a:extLst>
                    <a:ext uri="{9D8B030D-6E8A-4147-A177-3AD203B41FA5}">
                      <a16:colId xmlns="" xmlns:a16="http://schemas.microsoft.com/office/drawing/2014/main" val="1319154205"/>
                    </a:ext>
                  </a:extLst>
                </a:gridCol>
                <a:gridCol w="3017520">
                  <a:extLst>
                    <a:ext uri="{9D8B030D-6E8A-4147-A177-3AD203B41FA5}">
                      <a16:colId xmlns="" xmlns:a16="http://schemas.microsoft.com/office/drawing/2014/main" val="4281776787"/>
                    </a:ext>
                  </a:extLst>
                </a:gridCol>
                <a:gridCol w="822960">
                  <a:extLst>
                    <a:ext uri="{9D8B030D-6E8A-4147-A177-3AD203B41FA5}">
                      <a16:colId xmlns="" xmlns:a16="http://schemas.microsoft.com/office/drawing/2014/main" val="1641779381"/>
                    </a:ext>
                  </a:extLst>
                </a:gridCol>
                <a:gridCol w="1280160">
                  <a:extLst>
                    <a:ext uri="{9D8B030D-6E8A-4147-A177-3AD203B41FA5}">
                      <a16:colId xmlns="" xmlns:a16="http://schemas.microsoft.com/office/drawing/2014/main" val="3864401602"/>
                    </a:ext>
                  </a:extLst>
                </a:gridCol>
                <a:gridCol w="731520">
                  <a:extLst>
                    <a:ext uri="{9D8B030D-6E8A-4147-A177-3AD203B41FA5}">
                      <a16:colId xmlns="" xmlns:a16="http://schemas.microsoft.com/office/drawing/2014/main" val="3253714159"/>
                    </a:ext>
                  </a:extLst>
                </a:gridCol>
                <a:gridCol w="731520">
                  <a:extLst>
                    <a:ext uri="{9D8B030D-6E8A-4147-A177-3AD203B41FA5}">
                      <a16:colId xmlns="" xmlns:a16="http://schemas.microsoft.com/office/drawing/2014/main" val="827874748"/>
                    </a:ext>
                  </a:extLst>
                </a:gridCol>
                <a:gridCol w="731520">
                  <a:extLst>
                    <a:ext uri="{9D8B030D-6E8A-4147-A177-3AD203B41FA5}">
                      <a16:colId xmlns="" xmlns:a16="http://schemas.microsoft.com/office/drawing/2014/main" val="4155483853"/>
                    </a:ext>
                  </a:extLst>
                </a:gridCol>
              </a:tblGrid>
              <a:tr h="370840">
                <a:tc>
                  <a:txBody>
                    <a:bodyPr/>
                    <a:lstStyle/>
                    <a:p>
                      <a:pPr algn="ctr"/>
                      <a:endParaRPr lang="en-US" dirty="0"/>
                    </a:p>
                  </a:txBody>
                  <a:tcPr/>
                </a:tc>
                <a:tc>
                  <a:txBody>
                    <a:bodyPr/>
                    <a:lstStyle/>
                    <a:p>
                      <a:pPr algn="ctr"/>
                      <a:r>
                        <a:rPr lang="en-US" dirty="0" smtClean="0"/>
                        <a:t>Feature</a:t>
                      </a:r>
                      <a:r>
                        <a:rPr lang="en-US" baseline="0" dirty="0" smtClean="0"/>
                        <a:t> Type</a:t>
                      </a:r>
                      <a:endParaRPr lang="en-US" dirty="0"/>
                    </a:p>
                  </a:txBody>
                  <a:tcPr/>
                </a:tc>
                <a:tc>
                  <a:txBody>
                    <a:bodyPr/>
                    <a:lstStyle/>
                    <a:p>
                      <a:pPr algn="ctr"/>
                      <a:r>
                        <a:rPr lang="en-US" dirty="0" smtClean="0"/>
                        <a:t>#</a:t>
                      </a:r>
                      <a:endParaRPr lang="en-US" dirty="0"/>
                    </a:p>
                  </a:txBody>
                  <a:tcPr/>
                </a:tc>
                <a:tc>
                  <a:txBody>
                    <a:bodyPr/>
                    <a:lstStyle/>
                    <a:p>
                      <a:pPr algn="ctr"/>
                      <a:r>
                        <a:rPr lang="en-US" dirty="0"/>
                        <a:t>Frequency </a:t>
                      </a:r>
                      <a:r>
                        <a:rPr lang="en-US" dirty="0" smtClean="0"/>
                        <a:t>/ Presence</a:t>
                      </a:r>
                      <a:endParaRPr lang="en-US" dirty="0"/>
                    </a:p>
                  </a:txBody>
                  <a:tcPr/>
                </a:tc>
                <a:tc>
                  <a:txBody>
                    <a:bodyPr/>
                    <a:lstStyle/>
                    <a:p>
                      <a:pPr algn="ctr"/>
                      <a:r>
                        <a:rPr lang="en-US" dirty="0"/>
                        <a:t>NB</a:t>
                      </a:r>
                    </a:p>
                  </a:txBody>
                  <a:tcPr/>
                </a:tc>
                <a:tc>
                  <a:txBody>
                    <a:bodyPr/>
                    <a:lstStyle/>
                    <a:p>
                      <a:pPr algn="ctr"/>
                      <a:r>
                        <a:rPr lang="en-US" dirty="0"/>
                        <a:t>ME</a:t>
                      </a:r>
                    </a:p>
                  </a:txBody>
                  <a:tcPr/>
                </a:tc>
                <a:tc>
                  <a:txBody>
                    <a:bodyPr/>
                    <a:lstStyle/>
                    <a:p>
                      <a:pPr algn="ctr"/>
                      <a:r>
                        <a:rPr lang="en-US" dirty="0"/>
                        <a:t>SVM</a:t>
                      </a:r>
                    </a:p>
                  </a:txBody>
                  <a:tcPr/>
                </a:tc>
                <a:extLst>
                  <a:ext uri="{0D108BD9-81ED-4DB2-BD59-A6C34878D82A}">
                    <a16:rowId xmlns="" xmlns:a16="http://schemas.microsoft.com/office/drawing/2014/main" val="2625581571"/>
                  </a:ext>
                </a:extLst>
              </a:tr>
              <a:tr h="457200">
                <a:tc>
                  <a:txBody>
                    <a:bodyPr/>
                    <a:lstStyle/>
                    <a:p>
                      <a:pPr algn="ctr"/>
                      <a:r>
                        <a:rPr lang="en-US" dirty="0"/>
                        <a:t>(1)</a:t>
                      </a:r>
                    </a:p>
                  </a:txBody>
                  <a:tcPr/>
                </a:tc>
                <a:tc>
                  <a:txBody>
                    <a:bodyPr/>
                    <a:lstStyle/>
                    <a:p>
                      <a:pPr algn="ctr"/>
                      <a:r>
                        <a:rPr lang="en-US" dirty="0" smtClean="0"/>
                        <a:t>Unigrams &gt; 3</a:t>
                      </a:r>
                      <a:endParaRPr lang="en-US" dirty="0"/>
                    </a:p>
                  </a:txBody>
                  <a:tcPr/>
                </a:tc>
                <a:tc>
                  <a:txBody>
                    <a:bodyPr/>
                    <a:lstStyle/>
                    <a:p>
                      <a:pPr algn="ctr"/>
                      <a:r>
                        <a:rPr lang="en-US" dirty="0"/>
                        <a:t>16165</a:t>
                      </a:r>
                    </a:p>
                  </a:txBody>
                  <a:tcPr/>
                </a:tc>
                <a:tc>
                  <a:txBody>
                    <a:bodyPr/>
                    <a:lstStyle/>
                    <a:p>
                      <a:pPr algn="ctr"/>
                      <a:r>
                        <a:rPr lang="en-US" dirty="0"/>
                        <a:t>Freq.</a:t>
                      </a:r>
                    </a:p>
                  </a:txBody>
                  <a:tcPr/>
                </a:tc>
                <a:tc>
                  <a:txBody>
                    <a:bodyPr/>
                    <a:lstStyle/>
                    <a:p>
                      <a:pPr algn="ctr"/>
                      <a:r>
                        <a:rPr lang="en-US" b="1" dirty="0"/>
                        <a:t>78.7</a:t>
                      </a:r>
                    </a:p>
                  </a:txBody>
                  <a:tcPr/>
                </a:tc>
                <a:tc>
                  <a:txBody>
                    <a:bodyPr/>
                    <a:lstStyle/>
                    <a:p>
                      <a:pPr algn="ctr"/>
                      <a:r>
                        <a:rPr lang="en-US" dirty="0">
                          <a:solidFill>
                            <a:schemeClr val="tx1">
                              <a:lumMod val="65000"/>
                              <a:lumOff val="35000"/>
                            </a:schemeClr>
                          </a:solidFill>
                        </a:rPr>
                        <a:t>N/A</a:t>
                      </a:r>
                    </a:p>
                  </a:txBody>
                  <a:tcPr/>
                </a:tc>
                <a:tc>
                  <a:txBody>
                    <a:bodyPr/>
                    <a:lstStyle/>
                    <a:p>
                      <a:pPr algn="ctr"/>
                      <a:r>
                        <a:rPr lang="en-US" dirty="0">
                          <a:solidFill>
                            <a:schemeClr val="tx1">
                              <a:lumMod val="65000"/>
                              <a:lumOff val="35000"/>
                            </a:schemeClr>
                          </a:solidFill>
                        </a:rPr>
                        <a:t>72.8</a:t>
                      </a:r>
                    </a:p>
                  </a:txBody>
                  <a:tcPr/>
                </a:tc>
                <a:extLst>
                  <a:ext uri="{0D108BD9-81ED-4DB2-BD59-A6C34878D82A}">
                    <a16:rowId xmlns="" xmlns:a16="http://schemas.microsoft.com/office/drawing/2014/main" val="119546094"/>
                  </a:ext>
                </a:extLst>
              </a:tr>
              <a:tr h="457200">
                <a:tc>
                  <a:txBody>
                    <a:bodyPr/>
                    <a:lstStyle/>
                    <a:p>
                      <a:pPr algn="ctr"/>
                      <a:r>
                        <a:rPr lang="en-US" dirty="0"/>
                        <a:t>(2)</a:t>
                      </a:r>
                    </a:p>
                  </a:txBody>
                  <a:tcPr/>
                </a:tc>
                <a:tc>
                  <a:txBody>
                    <a:bodyPr/>
                    <a:lstStyle/>
                    <a:p>
                      <a:pPr algn="ctr"/>
                      <a:r>
                        <a:rPr lang="en-US" dirty="0" smtClean="0"/>
                        <a:t>Unigrams &gt; 3</a:t>
                      </a:r>
                      <a:endParaRPr lang="en-US" dirty="0"/>
                    </a:p>
                  </a:txBody>
                  <a:tcPr/>
                </a:tc>
                <a:tc>
                  <a:txBody>
                    <a:bodyPr/>
                    <a:lstStyle/>
                    <a:p>
                      <a:pPr algn="ctr"/>
                      <a:r>
                        <a:rPr lang="en-US" dirty="0" smtClean="0"/>
                        <a:t>16165</a:t>
                      </a:r>
                      <a:endParaRPr lang="en-US" dirty="0"/>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81.0</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80.4</a:t>
                      </a:r>
                    </a:p>
                  </a:txBody>
                  <a:tcPr/>
                </a:tc>
                <a:tc>
                  <a:txBody>
                    <a:bodyPr/>
                    <a:lstStyle/>
                    <a:p>
                      <a:pPr algn="ctr"/>
                      <a:r>
                        <a:rPr lang="en-US" b="1" dirty="0"/>
                        <a:t>82.9</a:t>
                      </a:r>
                    </a:p>
                  </a:txBody>
                  <a:tcPr/>
                </a:tc>
                <a:extLst>
                  <a:ext uri="{0D108BD9-81ED-4DB2-BD59-A6C34878D82A}">
                    <a16:rowId xmlns="" xmlns:a16="http://schemas.microsoft.com/office/drawing/2014/main" val="2186316987"/>
                  </a:ext>
                </a:extLst>
              </a:tr>
              <a:tr h="457200">
                <a:tc>
                  <a:txBody>
                    <a:bodyPr/>
                    <a:lstStyle/>
                    <a:p>
                      <a:pPr algn="ctr"/>
                      <a:r>
                        <a:rPr lang="en-US" dirty="0"/>
                        <a:t>(3)</a:t>
                      </a:r>
                    </a:p>
                  </a:txBody>
                  <a:tcPr/>
                </a:tc>
                <a:tc>
                  <a:txBody>
                    <a:bodyPr/>
                    <a:lstStyle/>
                    <a:p>
                      <a:pPr algn="ctr"/>
                      <a:r>
                        <a:rPr lang="en-US" dirty="0" smtClean="0"/>
                        <a:t>Unigrams &gt; 3 + Top Bigrams</a:t>
                      </a:r>
                      <a:endParaRPr lang="en-US" dirty="0"/>
                    </a:p>
                  </a:txBody>
                  <a:tcPr/>
                </a:tc>
                <a:tc>
                  <a:txBody>
                    <a:bodyPr/>
                    <a:lstStyle/>
                    <a:p>
                      <a:pPr algn="ctr"/>
                      <a:r>
                        <a:rPr lang="en-US" dirty="0"/>
                        <a:t>32330</a:t>
                      </a:r>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80.6</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80.8</a:t>
                      </a:r>
                    </a:p>
                  </a:txBody>
                  <a:tcPr/>
                </a:tc>
                <a:tc>
                  <a:txBody>
                    <a:bodyPr/>
                    <a:lstStyle/>
                    <a:p>
                      <a:pPr algn="ctr"/>
                      <a:r>
                        <a:rPr lang="en-US" b="1" dirty="0"/>
                        <a:t>82.7</a:t>
                      </a:r>
                    </a:p>
                  </a:txBody>
                  <a:tcPr/>
                </a:tc>
                <a:extLst>
                  <a:ext uri="{0D108BD9-81ED-4DB2-BD59-A6C34878D82A}">
                    <a16:rowId xmlns="" xmlns:a16="http://schemas.microsoft.com/office/drawing/2014/main" val="3498300851"/>
                  </a:ext>
                </a:extLst>
              </a:tr>
              <a:tr h="457200">
                <a:tc>
                  <a:txBody>
                    <a:bodyPr/>
                    <a:lstStyle/>
                    <a:p>
                      <a:pPr algn="ctr"/>
                      <a:r>
                        <a:rPr lang="en-US" dirty="0"/>
                        <a:t>(4)</a:t>
                      </a:r>
                    </a:p>
                  </a:txBody>
                  <a:tcPr/>
                </a:tc>
                <a:tc>
                  <a:txBody>
                    <a:bodyPr/>
                    <a:lstStyle/>
                    <a:p>
                      <a:pPr algn="ctr"/>
                      <a:r>
                        <a:rPr lang="en-US" dirty="0" smtClean="0"/>
                        <a:t>Top Bigrams</a:t>
                      </a:r>
                      <a:endParaRPr lang="en-US" dirty="0"/>
                    </a:p>
                  </a:txBody>
                  <a:tcPr/>
                </a:tc>
                <a:tc>
                  <a:txBody>
                    <a:bodyPr/>
                    <a:lstStyle/>
                    <a:p>
                      <a:pPr algn="ctr"/>
                      <a:r>
                        <a:rPr lang="en-US" dirty="0"/>
                        <a:t>16165</a:t>
                      </a:r>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77.3</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77.4</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77.1</a:t>
                      </a:r>
                    </a:p>
                  </a:txBody>
                  <a:tcPr/>
                </a:tc>
                <a:extLst>
                  <a:ext uri="{0D108BD9-81ED-4DB2-BD59-A6C34878D82A}">
                    <a16:rowId xmlns="" xmlns:a16="http://schemas.microsoft.com/office/drawing/2014/main" val="2450616228"/>
                  </a:ext>
                </a:extLst>
              </a:tr>
              <a:tr h="45720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algn="ctr" defTabSz="914400" rtl="0" eaLnBrk="1" latinLnBrk="0" hangingPunct="1"/>
                      <a:endParaRPr lang="en-US" sz="1800" kern="1200" dirty="0">
                        <a:solidFill>
                          <a:schemeClr val="tx1">
                            <a:lumMod val="65000"/>
                            <a:lumOff val="35000"/>
                          </a:schemeClr>
                        </a:solidFill>
                        <a:latin typeface="+mn-lt"/>
                        <a:ea typeface="+mn-ea"/>
                        <a:cs typeface="+mn-cs"/>
                      </a:endParaRPr>
                    </a:p>
                  </a:txBody>
                  <a:tcPr/>
                </a:tc>
                <a:tc>
                  <a:txBody>
                    <a:bodyPr/>
                    <a:lstStyle/>
                    <a:p>
                      <a:pPr marL="0" algn="ctr" defTabSz="914400" rtl="0" eaLnBrk="1" latinLnBrk="0" hangingPunct="1"/>
                      <a:endParaRPr lang="en-US" sz="1800" kern="1200" dirty="0">
                        <a:solidFill>
                          <a:schemeClr val="tx1">
                            <a:lumMod val="65000"/>
                            <a:lumOff val="35000"/>
                          </a:schemeClr>
                        </a:solidFill>
                        <a:latin typeface="+mn-lt"/>
                        <a:ea typeface="+mn-ea"/>
                        <a:cs typeface="+mn-cs"/>
                      </a:endParaRPr>
                    </a:p>
                  </a:txBody>
                  <a:tcPr/>
                </a:tc>
                <a:tc>
                  <a:txBody>
                    <a:bodyPr/>
                    <a:lstStyle/>
                    <a:p>
                      <a:pPr algn="ctr"/>
                      <a:endParaRPr lang="en-US" b="1" dirty="0"/>
                    </a:p>
                  </a:txBody>
                  <a:tcPr/>
                </a:tc>
                <a:extLst>
                  <a:ext uri="{0D108BD9-81ED-4DB2-BD59-A6C34878D82A}">
                    <a16:rowId xmlns="" xmlns:a16="http://schemas.microsoft.com/office/drawing/2014/main" val="60521766"/>
                  </a:ext>
                </a:extLst>
              </a:tr>
              <a:tr h="45720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algn="ctr" defTabSz="914400" rtl="0" eaLnBrk="1" latinLnBrk="0" hangingPunct="1"/>
                      <a:endParaRPr lang="en-US" sz="1800" kern="1200" dirty="0">
                        <a:solidFill>
                          <a:schemeClr val="tx1">
                            <a:lumMod val="65000"/>
                            <a:lumOff val="35000"/>
                          </a:schemeClr>
                        </a:solidFill>
                        <a:latin typeface="+mn-lt"/>
                        <a:ea typeface="+mn-ea"/>
                        <a:cs typeface="+mn-cs"/>
                      </a:endParaRPr>
                    </a:p>
                  </a:txBody>
                  <a:tcPr/>
                </a:tc>
                <a:tc>
                  <a:txBody>
                    <a:bodyPr/>
                    <a:lstStyle/>
                    <a:p>
                      <a:pPr algn="ctr"/>
                      <a:endParaRPr lang="en-US" b="1" dirty="0"/>
                    </a:p>
                  </a:txBody>
                  <a:tcPr/>
                </a:tc>
                <a:tc>
                  <a:txBody>
                    <a:bodyPr/>
                    <a:lstStyle/>
                    <a:p>
                      <a:pPr marL="0" algn="ctr" defTabSz="914400" rtl="0" eaLnBrk="1" latinLnBrk="0" hangingPunct="1"/>
                      <a:endParaRPr lang="en-US" sz="1800" kern="1200" dirty="0">
                        <a:solidFill>
                          <a:schemeClr val="tx1">
                            <a:lumMod val="65000"/>
                            <a:lumOff val="35000"/>
                          </a:schemeClr>
                        </a:solidFill>
                        <a:latin typeface="+mn-lt"/>
                        <a:ea typeface="+mn-ea"/>
                        <a:cs typeface="+mn-cs"/>
                      </a:endParaRPr>
                    </a:p>
                  </a:txBody>
                  <a:tcPr/>
                </a:tc>
                <a:extLst>
                  <a:ext uri="{0D108BD9-81ED-4DB2-BD59-A6C34878D82A}">
                    <a16:rowId xmlns="" xmlns:a16="http://schemas.microsoft.com/office/drawing/2014/main" val="1075272139"/>
                  </a:ext>
                </a:extLst>
              </a:tr>
              <a:tr h="45720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algn="ctr" defTabSz="914400" rtl="0" eaLnBrk="1" latinLnBrk="0" hangingPunct="1"/>
                      <a:endParaRPr lang="en-US" sz="1800" kern="1200" dirty="0">
                        <a:solidFill>
                          <a:schemeClr val="tx1">
                            <a:lumMod val="65000"/>
                            <a:lumOff val="35000"/>
                          </a:schemeClr>
                        </a:solidFill>
                        <a:latin typeface="+mn-lt"/>
                        <a:ea typeface="+mn-ea"/>
                        <a:cs typeface="+mn-cs"/>
                      </a:endParaRPr>
                    </a:p>
                  </a:txBody>
                  <a:tcPr/>
                </a:tc>
                <a:tc>
                  <a:txBody>
                    <a:bodyPr/>
                    <a:lstStyle/>
                    <a:p>
                      <a:pPr marL="0" algn="ctr" defTabSz="914400" rtl="0" eaLnBrk="1" latinLnBrk="0" hangingPunct="1"/>
                      <a:endParaRPr lang="en-US" sz="1800" kern="1200" dirty="0">
                        <a:solidFill>
                          <a:schemeClr val="tx1">
                            <a:lumMod val="65000"/>
                            <a:lumOff val="35000"/>
                          </a:schemeClr>
                        </a:solidFill>
                        <a:latin typeface="+mn-lt"/>
                        <a:ea typeface="+mn-ea"/>
                        <a:cs typeface="+mn-cs"/>
                      </a:endParaRPr>
                    </a:p>
                  </a:txBody>
                  <a:tcPr/>
                </a:tc>
                <a:tc>
                  <a:txBody>
                    <a:bodyPr/>
                    <a:lstStyle/>
                    <a:p>
                      <a:pPr algn="ctr"/>
                      <a:endParaRPr lang="en-US" b="1" dirty="0"/>
                    </a:p>
                  </a:txBody>
                  <a:tcPr/>
                </a:tc>
                <a:extLst>
                  <a:ext uri="{0D108BD9-81ED-4DB2-BD59-A6C34878D82A}">
                    <a16:rowId xmlns="" xmlns:a16="http://schemas.microsoft.com/office/drawing/2014/main" val="4044951617"/>
                  </a:ext>
                </a:extLst>
              </a:tr>
              <a:tr h="45720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algn="ctr" defTabSz="914400" rtl="0" eaLnBrk="1" latinLnBrk="0" hangingPunct="1"/>
                      <a:endParaRPr lang="en-US" sz="1800" kern="1200" dirty="0">
                        <a:solidFill>
                          <a:schemeClr val="tx1">
                            <a:lumMod val="65000"/>
                            <a:lumOff val="35000"/>
                          </a:schemeClr>
                        </a:solidFill>
                        <a:latin typeface="+mn-lt"/>
                        <a:ea typeface="+mn-ea"/>
                        <a:cs typeface="+mn-cs"/>
                      </a:endParaRPr>
                    </a:p>
                  </a:txBody>
                  <a:tcPr/>
                </a:tc>
                <a:tc>
                  <a:txBody>
                    <a:bodyPr/>
                    <a:lstStyle/>
                    <a:p>
                      <a:pPr marL="0" algn="ctr" defTabSz="914400" rtl="0" eaLnBrk="1" latinLnBrk="0" hangingPunct="1"/>
                      <a:endParaRPr lang="en-US" sz="1800" kern="1200" dirty="0">
                        <a:solidFill>
                          <a:schemeClr val="tx1">
                            <a:lumMod val="65000"/>
                            <a:lumOff val="35000"/>
                          </a:schemeClr>
                        </a:solidFill>
                        <a:latin typeface="+mn-lt"/>
                        <a:ea typeface="+mn-ea"/>
                        <a:cs typeface="+mn-cs"/>
                      </a:endParaRPr>
                    </a:p>
                  </a:txBody>
                  <a:tcPr/>
                </a:tc>
                <a:tc>
                  <a:txBody>
                    <a:bodyPr/>
                    <a:lstStyle/>
                    <a:p>
                      <a:pPr algn="ctr"/>
                      <a:endParaRPr lang="en-US" b="1" dirty="0"/>
                    </a:p>
                  </a:txBody>
                  <a:tcPr/>
                </a:tc>
                <a:extLst>
                  <a:ext uri="{0D108BD9-81ED-4DB2-BD59-A6C34878D82A}">
                    <a16:rowId xmlns="" xmlns:a16="http://schemas.microsoft.com/office/drawing/2014/main" val="31533386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32605380"/>
              </p:ext>
            </p:extLst>
          </p:nvPr>
        </p:nvGraphicFramePr>
        <p:xfrm>
          <a:off x="9558337" y="2075543"/>
          <a:ext cx="717777" cy="4426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7777"/>
              </a:tblGrid>
              <a:tr h="442686">
                <a:tc>
                  <a:txBody>
                    <a:bodyPr/>
                    <a:lstStyle/>
                    <a:p>
                      <a:pPr algn="ctr"/>
                      <a:r>
                        <a:rPr lang="en-US" sz="1800" b="1" dirty="0">
                          <a:solidFill>
                            <a:schemeClr val="tx1"/>
                          </a:solidFill>
                        </a:rPr>
                        <a:t>78.7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EE7EE"/>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06030995"/>
              </p:ext>
            </p:extLst>
          </p:nvPr>
        </p:nvGraphicFramePr>
        <p:xfrm>
          <a:off x="11015041" y="2518229"/>
          <a:ext cx="717777" cy="4426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7777"/>
              </a:tblGrid>
              <a:tr h="442686">
                <a:tc>
                  <a:txBody>
                    <a:bodyPr/>
                    <a:lstStyle/>
                    <a:p>
                      <a:pPr algn="ctr"/>
                      <a:r>
                        <a:rPr lang="en-US" sz="1800" b="1" dirty="0" smtClean="0">
                          <a:solidFill>
                            <a:schemeClr val="tx1"/>
                          </a:solidFill>
                        </a:rPr>
                        <a:t>82.9</a:t>
                      </a:r>
                      <a:endParaRPr lang="en-US"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8F3F7"/>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49275625"/>
              </p:ext>
            </p:extLst>
          </p:nvPr>
        </p:nvGraphicFramePr>
        <p:xfrm>
          <a:off x="11015040" y="2989943"/>
          <a:ext cx="717777" cy="4426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7777"/>
              </a:tblGrid>
              <a:tr h="442686">
                <a:tc>
                  <a:txBody>
                    <a:bodyPr/>
                    <a:lstStyle/>
                    <a:p>
                      <a:pPr algn="ctr"/>
                      <a:r>
                        <a:rPr lang="en-US" sz="1800" b="1" dirty="0" smtClean="0">
                          <a:solidFill>
                            <a:schemeClr val="tx1"/>
                          </a:solidFill>
                        </a:rPr>
                        <a:t>82.7</a:t>
                      </a:r>
                      <a:endParaRPr lang="en-US"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EE7EE"/>
                    </a:solidFill>
                  </a:tcPr>
                </a:tc>
              </a:tr>
            </a:tbl>
          </a:graphicData>
        </a:graphic>
      </p:graphicFrame>
    </p:spTree>
    <p:extLst>
      <p:ext uri="{BB962C8B-B14F-4D97-AF65-F5344CB8AC3E}">
        <p14:creationId xmlns:p14="http://schemas.microsoft.com/office/powerpoint/2010/main" val="351477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6" presetClass="emph" presetSubtype="0" fill="hold" nodeType="withEffect">
                                  <p:stCondLst>
                                    <p:cond delay="0"/>
                                  </p:stCondLst>
                                  <p:childTnLst>
                                    <p:animScale>
                                      <p:cBhvr>
                                        <p:cTn id="8" dur="1000" fill="hold"/>
                                        <p:tgtEl>
                                          <p:spTgt spid="6"/>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6" presetClass="emph" presetSubtype="0" fill="hold" nodeType="withEffect">
                                  <p:stCondLst>
                                    <p:cond delay="0"/>
                                  </p:stCondLst>
                                  <p:childTnLst>
                                    <p:animScale>
                                      <p:cBhvr>
                                        <p:cTn id="18" dur="1000" fill="hold"/>
                                        <p:tgtEl>
                                          <p:spTgt spid="7"/>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6" presetClass="emph" presetSubtype="0" fill="hold" nodeType="withEffect">
                                  <p:stCondLst>
                                    <p:cond delay="0"/>
                                  </p:stCondLst>
                                  <p:childTnLst>
                                    <p:animScale>
                                      <p:cBhvr>
                                        <p:cTn id="28" dur="1000" fill="hold"/>
                                        <p:tgtEl>
                                          <p:spTgt spid="9"/>
                                        </p:tgtEl>
                                      </p:cBhvr>
                                      <p:by x="150000" y="150000"/>
                                    </p:animScale>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p>
        </p:txBody>
      </p:sp>
      <p:graphicFrame>
        <p:nvGraphicFramePr>
          <p:cNvPr id="4" name="Table 2"/>
          <p:cNvGraphicFramePr>
            <a:graphicFrameLocks noGrp="1"/>
          </p:cNvGraphicFramePr>
          <p:nvPr>
            <p:extLst/>
          </p:nvPr>
        </p:nvGraphicFramePr>
        <p:xfrm>
          <a:off x="3968385" y="1427340"/>
          <a:ext cx="7764433" cy="4297680"/>
        </p:xfrm>
        <a:graphic>
          <a:graphicData uri="http://schemas.openxmlformats.org/drawingml/2006/table">
            <a:tbl>
              <a:tblPr firstRow="1" bandRow="1">
                <a:tableStyleId>{5C22544A-7EE6-4342-B048-85BDC9FD1C3A}</a:tableStyleId>
              </a:tblPr>
              <a:tblGrid>
                <a:gridCol w="449233">
                  <a:extLst>
                    <a:ext uri="{9D8B030D-6E8A-4147-A177-3AD203B41FA5}">
                      <a16:colId xmlns="" xmlns:a16="http://schemas.microsoft.com/office/drawing/2014/main" val="1319154205"/>
                    </a:ext>
                  </a:extLst>
                </a:gridCol>
                <a:gridCol w="3017520">
                  <a:extLst>
                    <a:ext uri="{9D8B030D-6E8A-4147-A177-3AD203B41FA5}">
                      <a16:colId xmlns="" xmlns:a16="http://schemas.microsoft.com/office/drawing/2014/main" val="4281776787"/>
                    </a:ext>
                  </a:extLst>
                </a:gridCol>
                <a:gridCol w="822960">
                  <a:extLst>
                    <a:ext uri="{9D8B030D-6E8A-4147-A177-3AD203B41FA5}">
                      <a16:colId xmlns="" xmlns:a16="http://schemas.microsoft.com/office/drawing/2014/main" val="1641779381"/>
                    </a:ext>
                  </a:extLst>
                </a:gridCol>
                <a:gridCol w="1280160">
                  <a:extLst>
                    <a:ext uri="{9D8B030D-6E8A-4147-A177-3AD203B41FA5}">
                      <a16:colId xmlns="" xmlns:a16="http://schemas.microsoft.com/office/drawing/2014/main" val="3864401602"/>
                    </a:ext>
                  </a:extLst>
                </a:gridCol>
                <a:gridCol w="731520">
                  <a:extLst>
                    <a:ext uri="{9D8B030D-6E8A-4147-A177-3AD203B41FA5}">
                      <a16:colId xmlns="" xmlns:a16="http://schemas.microsoft.com/office/drawing/2014/main" val="3253714159"/>
                    </a:ext>
                  </a:extLst>
                </a:gridCol>
                <a:gridCol w="731520">
                  <a:extLst>
                    <a:ext uri="{9D8B030D-6E8A-4147-A177-3AD203B41FA5}">
                      <a16:colId xmlns="" xmlns:a16="http://schemas.microsoft.com/office/drawing/2014/main" val="827874748"/>
                    </a:ext>
                  </a:extLst>
                </a:gridCol>
                <a:gridCol w="731520">
                  <a:extLst>
                    <a:ext uri="{9D8B030D-6E8A-4147-A177-3AD203B41FA5}">
                      <a16:colId xmlns="" xmlns:a16="http://schemas.microsoft.com/office/drawing/2014/main" val="4155483853"/>
                    </a:ext>
                  </a:extLst>
                </a:gridCol>
              </a:tblGrid>
              <a:tr h="370840">
                <a:tc>
                  <a:txBody>
                    <a:bodyPr/>
                    <a:lstStyle/>
                    <a:p>
                      <a:pPr algn="ctr"/>
                      <a:endParaRPr lang="en-US" dirty="0"/>
                    </a:p>
                  </a:txBody>
                  <a:tcPr/>
                </a:tc>
                <a:tc>
                  <a:txBody>
                    <a:bodyPr/>
                    <a:lstStyle/>
                    <a:p>
                      <a:pPr algn="ctr"/>
                      <a:r>
                        <a:rPr lang="en-US" dirty="0" smtClean="0"/>
                        <a:t>Feature</a:t>
                      </a:r>
                      <a:r>
                        <a:rPr lang="en-US" baseline="0" dirty="0" smtClean="0"/>
                        <a:t> Type</a:t>
                      </a:r>
                      <a:endParaRPr lang="en-US" dirty="0"/>
                    </a:p>
                  </a:txBody>
                  <a:tcPr/>
                </a:tc>
                <a:tc>
                  <a:txBody>
                    <a:bodyPr/>
                    <a:lstStyle/>
                    <a:p>
                      <a:pPr algn="ctr"/>
                      <a:r>
                        <a:rPr lang="en-US" dirty="0" smtClean="0"/>
                        <a:t>#</a:t>
                      </a:r>
                      <a:endParaRPr lang="en-US" dirty="0"/>
                    </a:p>
                  </a:txBody>
                  <a:tcPr/>
                </a:tc>
                <a:tc>
                  <a:txBody>
                    <a:bodyPr/>
                    <a:lstStyle/>
                    <a:p>
                      <a:pPr algn="ctr"/>
                      <a:r>
                        <a:rPr lang="en-US" dirty="0"/>
                        <a:t>Frequency </a:t>
                      </a:r>
                      <a:r>
                        <a:rPr lang="en-US" dirty="0" smtClean="0"/>
                        <a:t>/ Presence</a:t>
                      </a:r>
                      <a:endParaRPr lang="en-US" dirty="0"/>
                    </a:p>
                  </a:txBody>
                  <a:tcPr/>
                </a:tc>
                <a:tc>
                  <a:txBody>
                    <a:bodyPr/>
                    <a:lstStyle/>
                    <a:p>
                      <a:pPr algn="ctr"/>
                      <a:r>
                        <a:rPr lang="en-US" dirty="0"/>
                        <a:t>NB</a:t>
                      </a:r>
                    </a:p>
                  </a:txBody>
                  <a:tcPr/>
                </a:tc>
                <a:tc>
                  <a:txBody>
                    <a:bodyPr/>
                    <a:lstStyle/>
                    <a:p>
                      <a:pPr algn="ctr"/>
                      <a:r>
                        <a:rPr lang="en-US" dirty="0"/>
                        <a:t>ME</a:t>
                      </a:r>
                    </a:p>
                  </a:txBody>
                  <a:tcPr/>
                </a:tc>
                <a:tc>
                  <a:txBody>
                    <a:bodyPr/>
                    <a:lstStyle/>
                    <a:p>
                      <a:pPr algn="ctr"/>
                      <a:r>
                        <a:rPr lang="en-US" dirty="0"/>
                        <a:t>SVM</a:t>
                      </a:r>
                    </a:p>
                  </a:txBody>
                  <a:tcPr/>
                </a:tc>
                <a:extLst>
                  <a:ext uri="{0D108BD9-81ED-4DB2-BD59-A6C34878D82A}">
                    <a16:rowId xmlns="" xmlns:a16="http://schemas.microsoft.com/office/drawing/2014/main" val="2625581571"/>
                  </a:ext>
                </a:extLst>
              </a:tr>
              <a:tr h="457200">
                <a:tc>
                  <a:txBody>
                    <a:bodyPr/>
                    <a:lstStyle/>
                    <a:p>
                      <a:pPr algn="ctr"/>
                      <a:r>
                        <a:rPr lang="en-US" dirty="0"/>
                        <a:t>(1)</a:t>
                      </a:r>
                    </a:p>
                  </a:txBody>
                  <a:tcPr/>
                </a:tc>
                <a:tc>
                  <a:txBody>
                    <a:bodyPr/>
                    <a:lstStyle/>
                    <a:p>
                      <a:pPr algn="ctr"/>
                      <a:r>
                        <a:rPr lang="en-US" dirty="0" smtClean="0"/>
                        <a:t>Unigrams &gt; 3</a:t>
                      </a:r>
                      <a:endParaRPr lang="en-US" dirty="0"/>
                    </a:p>
                  </a:txBody>
                  <a:tcPr/>
                </a:tc>
                <a:tc>
                  <a:txBody>
                    <a:bodyPr/>
                    <a:lstStyle/>
                    <a:p>
                      <a:pPr algn="ctr"/>
                      <a:r>
                        <a:rPr lang="en-US" dirty="0"/>
                        <a:t>16165</a:t>
                      </a:r>
                    </a:p>
                  </a:txBody>
                  <a:tcPr/>
                </a:tc>
                <a:tc>
                  <a:txBody>
                    <a:bodyPr/>
                    <a:lstStyle/>
                    <a:p>
                      <a:pPr algn="ctr"/>
                      <a:r>
                        <a:rPr lang="en-US" dirty="0"/>
                        <a:t>Freq.</a:t>
                      </a:r>
                    </a:p>
                  </a:txBody>
                  <a:tcPr/>
                </a:tc>
                <a:tc>
                  <a:txBody>
                    <a:bodyPr/>
                    <a:lstStyle/>
                    <a:p>
                      <a:pPr algn="ctr"/>
                      <a:r>
                        <a:rPr lang="en-US" b="1" dirty="0"/>
                        <a:t>78.7</a:t>
                      </a:r>
                    </a:p>
                  </a:txBody>
                  <a:tcPr/>
                </a:tc>
                <a:tc>
                  <a:txBody>
                    <a:bodyPr/>
                    <a:lstStyle/>
                    <a:p>
                      <a:pPr algn="ctr"/>
                      <a:r>
                        <a:rPr lang="en-US" dirty="0">
                          <a:solidFill>
                            <a:schemeClr val="tx1">
                              <a:lumMod val="65000"/>
                              <a:lumOff val="35000"/>
                            </a:schemeClr>
                          </a:solidFill>
                        </a:rPr>
                        <a:t>N/A</a:t>
                      </a:r>
                    </a:p>
                  </a:txBody>
                  <a:tcPr/>
                </a:tc>
                <a:tc>
                  <a:txBody>
                    <a:bodyPr/>
                    <a:lstStyle/>
                    <a:p>
                      <a:pPr algn="ctr"/>
                      <a:r>
                        <a:rPr lang="en-US" dirty="0">
                          <a:solidFill>
                            <a:schemeClr val="tx1">
                              <a:lumMod val="65000"/>
                              <a:lumOff val="35000"/>
                            </a:schemeClr>
                          </a:solidFill>
                        </a:rPr>
                        <a:t>72.8</a:t>
                      </a:r>
                    </a:p>
                  </a:txBody>
                  <a:tcPr/>
                </a:tc>
                <a:extLst>
                  <a:ext uri="{0D108BD9-81ED-4DB2-BD59-A6C34878D82A}">
                    <a16:rowId xmlns="" xmlns:a16="http://schemas.microsoft.com/office/drawing/2014/main" val="119546094"/>
                  </a:ext>
                </a:extLst>
              </a:tr>
              <a:tr h="457200">
                <a:tc>
                  <a:txBody>
                    <a:bodyPr/>
                    <a:lstStyle/>
                    <a:p>
                      <a:pPr algn="ctr"/>
                      <a:r>
                        <a:rPr lang="en-US" dirty="0"/>
                        <a:t>(2)</a:t>
                      </a:r>
                    </a:p>
                  </a:txBody>
                  <a:tcPr/>
                </a:tc>
                <a:tc>
                  <a:txBody>
                    <a:bodyPr/>
                    <a:lstStyle/>
                    <a:p>
                      <a:pPr algn="ctr"/>
                      <a:r>
                        <a:rPr lang="en-US" dirty="0" smtClean="0"/>
                        <a:t>Unigrams &gt; 3</a:t>
                      </a:r>
                      <a:endParaRPr lang="en-US" dirty="0"/>
                    </a:p>
                  </a:txBody>
                  <a:tcPr/>
                </a:tc>
                <a:tc>
                  <a:txBody>
                    <a:bodyPr/>
                    <a:lstStyle/>
                    <a:p>
                      <a:pPr algn="ctr"/>
                      <a:r>
                        <a:rPr lang="en-US" dirty="0" smtClean="0"/>
                        <a:t>16165</a:t>
                      </a:r>
                      <a:endParaRPr lang="en-US" dirty="0"/>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81.0</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80.4</a:t>
                      </a:r>
                    </a:p>
                  </a:txBody>
                  <a:tcPr/>
                </a:tc>
                <a:tc>
                  <a:txBody>
                    <a:bodyPr/>
                    <a:lstStyle/>
                    <a:p>
                      <a:pPr algn="ctr"/>
                      <a:r>
                        <a:rPr lang="en-US" b="1" dirty="0"/>
                        <a:t>82.9</a:t>
                      </a:r>
                    </a:p>
                  </a:txBody>
                  <a:tcPr/>
                </a:tc>
                <a:extLst>
                  <a:ext uri="{0D108BD9-81ED-4DB2-BD59-A6C34878D82A}">
                    <a16:rowId xmlns="" xmlns:a16="http://schemas.microsoft.com/office/drawing/2014/main" val="2186316987"/>
                  </a:ext>
                </a:extLst>
              </a:tr>
              <a:tr h="457200">
                <a:tc>
                  <a:txBody>
                    <a:bodyPr/>
                    <a:lstStyle/>
                    <a:p>
                      <a:pPr algn="ctr"/>
                      <a:r>
                        <a:rPr lang="en-US" dirty="0"/>
                        <a:t>(3)</a:t>
                      </a:r>
                    </a:p>
                  </a:txBody>
                  <a:tcPr/>
                </a:tc>
                <a:tc>
                  <a:txBody>
                    <a:bodyPr/>
                    <a:lstStyle/>
                    <a:p>
                      <a:pPr algn="ctr"/>
                      <a:r>
                        <a:rPr lang="en-US" dirty="0" smtClean="0"/>
                        <a:t>Unigrams &gt; 3 + Top Bigrams</a:t>
                      </a:r>
                      <a:endParaRPr lang="en-US" dirty="0"/>
                    </a:p>
                  </a:txBody>
                  <a:tcPr/>
                </a:tc>
                <a:tc>
                  <a:txBody>
                    <a:bodyPr/>
                    <a:lstStyle/>
                    <a:p>
                      <a:pPr algn="ctr"/>
                      <a:r>
                        <a:rPr lang="en-US" dirty="0"/>
                        <a:t>32330</a:t>
                      </a:r>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80.6</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80.8</a:t>
                      </a:r>
                    </a:p>
                  </a:txBody>
                  <a:tcPr/>
                </a:tc>
                <a:tc>
                  <a:txBody>
                    <a:bodyPr/>
                    <a:lstStyle/>
                    <a:p>
                      <a:pPr algn="ctr"/>
                      <a:r>
                        <a:rPr lang="en-US" b="1" dirty="0"/>
                        <a:t>82.7</a:t>
                      </a:r>
                    </a:p>
                  </a:txBody>
                  <a:tcPr/>
                </a:tc>
                <a:extLst>
                  <a:ext uri="{0D108BD9-81ED-4DB2-BD59-A6C34878D82A}">
                    <a16:rowId xmlns="" xmlns:a16="http://schemas.microsoft.com/office/drawing/2014/main" val="3498300851"/>
                  </a:ext>
                </a:extLst>
              </a:tr>
              <a:tr h="457200">
                <a:tc>
                  <a:txBody>
                    <a:bodyPr/>
                    <a:lstStyle/>
                    <a:p>
                      <a:pPr algn="ctr"/>
                      <a:r>
                        <a:rPr lang="en-US" dirty="0"/>
                        <a:t>(4)</a:t>
                      </a:r>
                    </a:p>
                  </a:txBody>
                  <a:tcPr/>
                </a:tc>
                <a:tc>
                  <a:txBody>
                    <a:bodyPr/>
                    <a:lstStyle/>
                    <a:p>
                      <a:pPr algn="ctr"/>
                      <a:r>
                        <a:rPr lang="en-US" dirty="0" smtClean="0"/>
                        <a:t>Top Bigrams</a:t>
                      </a:r>
                      <a:endParaRPr lang="en-US" dirty="0"/>
                    </a:p>
                  </a:txBody>
                  <a:tcPr/>
                </a:tc>
                <a:tc>
                  <a:txBody>
                    <a:bodyPr/>
                    <a:lstStyle/>
                    <a:p>
                      <a:pPr algn="ctr"/>
                      <a:r>
                        <a:rPr lang="en-US" dirty="0"/>
                        <a:t>16165</a:t>
                      </a:r>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77.3</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77.4</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77.1</a:t>
                      </a:r>
                    </a:p>
                  </a:txBody>
                  <a:tcPr/>
                </a:tc>
                <a:extLst>
                  <a:ext uri="{0D108BD9-81ED-4DB2-BD59-A6C34878D82A}">
                    <a16:rowId xmlns="" xmlns:a16="http://schemas.microsoft.com/office/drawing/2014/main" val="2450616228"/>
                  </a:ext>
                </a:extLst>
              </a:tr>
              <a:tr h="457200">
                <a:tc>
                  <a:txBody>
                    <a:bodyPr/>
                    <a:lstStyle/>
                    <a:p>
                      <a:pPr algn="ctr"/>
                      <a:r>
                        <a:rPr lang="en-US" dirty="0"/>
                        <a:t>(5)</a:t>
                      </a:r>
                    </a:p>
                  </a:txBody>
                  <a:tcPr/>
                </a:tc>
                <a:tc>
                  <a:txBody>
                    <a:bodyPr/>
                    <a:lstStyle/>
                    <a:p>
                      <a:pPr algn="ctr"/>
                      <a:r>
                        <a:rPr lang="en-US" dirty="0" smtClean="0"/>
                        <a:t>Unigrams &gt; 3 + POS</a:t>
                      </a:r>
                      <a:endParaRPr lang="en-US" dirty="0"/>
                    </a:p>
                  </a:txBody>
                  <a:tcPr/>
                </a:tc>
                <a:tc>
                  <a:txBody>
                    <a:bodyPr/>
                    <a:lstStyle/>
                    <a:p>
                      <a:pPr algn="ctr"/>
                      <a:r>
                        <a:rPr lang="en-US" dirty="0"/>
                        <a:t>16695</a:t>
                      </a:r>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81.5</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80.4</a:t>
                      </a:r>
                    </a:p>
                  </a:txBody>
                  <a:tcPr/>
                </a:tc>
                <a:tc>
                  <a:txBody>
                    <a:bodyPr/>
                    <a:lstStyle/>
                    <a:p>
                      <a:pPr algn="ctr"/>
                      <a:r>
                        <a:rPr lang="en-US" b="1" dirty="0"/>
                        <a:t>81.9</a:t>
                      </a:r>
                    </a:p>
                  </a:txBody>
                  <a:tcPr/>
                </a:tc>
                <a:extLst>
                  <a:ext uri="{0D108BD9-81ED-4DB2-BD59-A6C34878D82A}">
                    <a16:rowId xmlns="" xmlns:a16="http://schemas.microsoft.com/office/drawing/2014/main" val="60521766"/>
                  </a:ext>
                </a:extLst>
              </a:tr>
              <a:tr h="457200">
                <a:tc>
                  <a:txBody>
                    <a:bodyPr/>
                    <a:lstStyle/>
                    <a:p>
                      <a:pPr algn="ctr"/>
                      <a:r>
                        <a:rPr lang="en-US" dirty="0"/>
                        <a:t>(6)</a:t>
                      </a:r>
                    </a:p>
                  </a:txBody>
                  <a:tcPr/>
                </a:tc>
                <a:tc>
                  <a:txBody>
                    <a:bodyPr/>
                    <a:lstStyle/>
                    <a:p>
                      <a:pPr algn="ctr"/>
                      <a:r>
                        <a:rPr lang="en-US" dirty="0"/>
                        <a:t>Adjectives</a:t>
                      </a:r>
                    </a:p>
                  </a:txBody>
                  <a:tcPr/>
                </a:tc>
                <a:tc>
                  <a:txBody>
                    <a:bodyPr/>
                    <a:lstStyle/>
                    <a:p>
                      <a:pPr algn="ctr"/>
                      <a:r>
                        <a:rPr lang="en-US" dirty="0"/>
                        <a:t>2633</a:t>
                      </a:r>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77.0</a:t>
                      </a:r>
                    </a:p>
                  </a:txBody>
                  <a:tcPr/>
                </a:tc>
                <a:tc>
                  <a:txBody>
                    <a:bodyPr/>
                    <a:lstStyle/>
                    <a:p>
                      <a:pPr algn="ctr"/>
                      <a:r>
                        <a:rPr lang="en-US" b="1" dirty="0"/>
                        <a:t>77.7</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75.1</a:t>
                      </a:r>
                    </a:p>
                  </a:txBody>
                  <a:tcPr/>
                </a:tc>
                <a:extLst>
                  <a:ext uri="{0D108BD9-81ED-4DB2-BD59-A6C34878D82A}">
                    <a16:rowId xmlns="" xmlns:a16="http://schemas.microsoft.com/office/drawing/2014/main" val="1075272139"/>
                  </a:ext>
                </a:extLst>
              </a:tr>
              <a:tr h="457200">
                <a:tc>
                  <a:txBody>
                    <a:bodyPr/>
                    <a:lstStyle/>
                    <a:p>
                      <a:pPr algn="ctr"/>
                      <a:r>
                        <a:rPr lang="en-US" dirty="0"/>
                        <a:t>(7)</a:t>
                      </a:r>
                    </a:p>
                  </a:txBody>
                  <a:tcPr/>
                </a:tc>
                <a:tc>
                  <a:txBody>
                    <a:bodyPr/>
                    <a:lstStyle/>
                    <a:p>
                      <a:pPr algn="ctr"/>
                      <a:r>
                        <a:rPr lang="en-US" dirty="0"/>
                        <a:t>Top </a:t>
                      </a:r>
                      <a:r>
                        <a:rPr lang="en-US" dirty="0" smtClean="0"/>
                        <a:t>Unigrams</a:t>
                      </a:r>
                      <a:endParaRPr lang="en-US" dirty="0"/>
                    </a:p>
                  </a:txBody>
                  <a:tcPr/>
                </a:tc>
                <a:tc>
                  <a:txBody>
                    <a:bodyPr/>
                    <a:lstStyle/>
                    <a:p>
                      <a:pPr algn="ctr"/>
                      <a:r>
                        <a:rPr lang="en-US" dirty="0"/>
                        <a:t>2633</a:t>
                      </a:r>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80.3</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81.0</a:t>
                      </a:r>
                    </a:p>
                  </a:txBody>
                  <a:tcPr/>
                </a:tc>
                <a:tc>
                  <a:txBody>
                    <a:bodyPr/>
                    <a:lstStyle/>
                    <a:p>
                      <a:pPr algn="ctr"/>
                      <a:r>
                        <a:rPr lang="en-US" b="1" dirty="0"/>
                        <a:t>81.4</a:t>
                      </a:r>
                    </a:p>
                  </a:txBody>
                  <a:tcPr/>
                </a:tc>
                <a:extLst>
                  <a:ext uri="{0D108BD9-81ED-4DB2-BD59-A6C34878D82A}">
                    <a16:rowId xmlns="" xmlns:a16="http://schemas.microsoft.com/office/drawing/2014/main" val="4044951617"/>
                  </a:ext>
                </a:extLst>
              </a:tr>
              <a:tr h="457200">
                <a:tc>
                  <a:txBody>
                    <a:bodyPr/>
                    <a:lstStyle/>
                    <a:p>
                      <a:pPr algn="ctr"/>
                      <a:r>
                        <a:rPr lang="en-US" dirty="0"/>
                        <a:t>(8)</a:t>
                      </a:r>
                    </a:p>
                  </a:txBody>
                  <a:tcPr/>
                </a:tc>
                <a:tc>
                  <a:txBody>
                    <a:bodyPr/>
                    <a:lstStyle/>
                    <a:p>
                      <a:pPr algn="ctr"/>
                      <a:r>
                        <a:rPr lang="en-US" dirty="0" smtClean="0"/>
                        <a:t>Unigrams &gt; 3 + Position</a:t>
                      </a:r>
                      <a:endParaRPr lang="en-US" dirty="0"/>
                    </a:p>
                  </a:txBody>
                  <a:tcPr/>
                </a:tc>
                <a:tc>
                  <a:txBody>
                    <a:bodyPr/>
                    <a:lstStyle/>
                    <a:p>
                      <a:pPr algn="ctr"/>
                      <a:r>
                        <a:rPr lang="en-US" dirty="0"/>
                        <a:t>22430</a:t>
                      </a:r>
                    </a:p>
                  </a:txBody>
                  <a:tcPr/>
                </a:tc>
                <a:tc>
                  <a:txBody>
                    <a:bodyPr/>
                    <a:lstStyle/>
                    <a:p>
                      <a:pPr algn="ctr"/>
                      <a:r>
                        <a:rPr lang="en-US" dirty="0"/>
                        <a:t>Pres.</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81.0</a:t>
                      </a:r>
                    </a:p>
                  </a:txBody>
                  <a:tcPr/>
                </a:tc>
                <a:tc>
                  <a:txBody>
                    <a:bodyPr/>
                    <a:lstStyle/>
                    <a:p>
                      <a:pPr marL="0" algn="ctr" defTabSz="914400" rtl="0" eaLnBrk="1" latinLnBrk="0" hangingPunct="1"/>
                      <a:r>
                        <a:rPr lang="en-US" sz="1800" kern="1200" dirty="0">
                          <a:solidFill>
                            <a:schemeClr val="tx1">
                              <a:lumMod val="65000"/>
                              <a:lumOff val="35000"/>
                            </a:schemeClr>
                          </a:solidFill>
                          <a:latin typeface="+mn-lt"/>
                          <a:ea typeface="+mn-ea"/>
                          <a:cs typeface="+mn-cs"/>
                        </a:rPr>
                        <a:t>80.1</a:t>
                      </a:r>
                    </a:p>
                  </a:txBody>
                  <a:tcPr/>
                </a:tc>
                <a:tc>
                  <a:txBody>
                    <a:bodyPr/>
                    <a:lstStyle/>
                    <a:p>
                      <a:pPr algn="ctr"/>
                      <a:r>
                        <a:rPr lang="en-US" b="1" dirty="0"/>
                        <a:t>81.6</a:t>
                      </a:r>
                    </a:p>
                  </a:txBody>
                  <a:tcPr/>
                </a:tc>
                <a:extLst>
                  <a:ext uri="{0D108BD9-81ED-4DB2-BD59-A6C34878D82A}">
                    <a16:rowId xmlns="" xmlns:a16="http://schemas.microsoft.com/office/drawing/2014/main" val="31533386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54004572"/>
              </p:ext>
            </p:extLst>
          </p:nvPr>
        </p:nvGraphicFramePr>
        <p:xfrm>
          <a:off x="11015041" y="3911600"/>
          <a:ext cx="717777" cy="4426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7777"/>
              </a:tblGrid>
              <a:tr h="442686">
                <a:tc>
                  <a:txBody>
                    <a:bodyPr/>
                    <a:lstStyle/>
                    <a:p>
                      <a:pPr algn="ctr"/>
                      <a:r>
                        <a:rPr lang="en-US" sz="1800" b="1" dirty="0" smtClean="0">
                          <a:solidFill>
                            <a:schemeClr val="tx1"/>
                          </a:solidFill>
                        </a:rPr>
                        <a:t>81.9</a:t>
                      </a:r>
                      <a:endParaRPr lang="en-US"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EE7EE"/>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8475810"/>
              </p:ext>
            </p:extLst>
          </p:nvPr>
        </p:nvGraphicFramePr>
        <p:xfrm>
          <a:off x="10274813" y="4354286"/>
          <a:ext cx="717777" cy="4426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7777"/>
              </a:tblGrid>
              <a:tr h="442686">
                <a:tc>
                  <a:txBody>
                    <a:bodyPr/>
                    <a:lstStyle/>
                    <a:p>
                      <a:pPr algn="ctr"/>
                      <a:r>
                        <a:rPr lang="en-US" sz="1800" b="1" dirty="0" smtClean="0">
                          <a:solidFill>
                            <a:schemeClr val="tx1"/>
                          </a:solidFill>
                        </a:rPr>
                        <a:t>77.7</a:t>
                      </a:r>
                      <a:endParaRPr lang="en-US"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8F3F7"/>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2175312"/>
              </p:ext>
            </p:extLst>
          </p:nvPr>
        </p:nvGraphicFramePr>
        <p:xfrm>
          <a:off x="11003815" y="4796972"/>
          <a:ext cx="717777" cy="4426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7777"/>
              </a:tblGrid>
              <a:tr h="442686">
                <a:tc>
                  <a:txBody>
                    <a:bodyPr/>
                    <a:lstStyle/>
                    <a:p>
                      <a:pPr algn="ctr"/>
                      <a:r>
                        <a:rPr lang="en-US" sz="1800" b="1" dirty="0" smtClean="0">
                          <a:solidFill>
                            <a:schemeClr val="tx1"/>
                          </a:solidFill>
                        </a:rPr>
                        <a:t>81.4</a:t>
                      </a:r>
                      <a:endParaRPr lang="en-US"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EE7E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60306729"/>
              </p:ext>
            </p:extLst>
          </p:nvPr>
        </p:nvGraphicFramePr>
        <p:xfrm>
          <a:off x="10992589" y="5239658"/>
          <a:ext cx="717777" cy="4426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7777"/>
              </a:tblGrid>
              <a:tr h="442686">
                <a:tc>
                  <a:txBody>
                    <a:bodyPr/>
                    <a:lstStyle/>
                    <a:p>
                      <a:pPr algn="ctr"/>
                      <a:r>
                        <a:rPr lang="en-US" sz="1800" b="1" dirty="0" smtClean="0">
                          <a:solidFill>
                            <a:schemeClr val="tx1"/>
                          </a:solidFill>
                        </a:rPr>
                        <a:t>81.6</a:t>
                      </a:r>
                      <a:endParaRPr lang="en-US" sz="18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8F3F7"/>
                    </a:solidFill>
                  </a:tcPr>
                </a:tc>
              </a:tr>
            </a:tbl>
          </a:graphicData>
        </a:graphic>
      </p:graphicFrame>
    </p:spTree>
    <p:extLst>
      <p:ext uri="{BB962C8B-B14F-4D97-AF65-F5344CB8AC3E}">
        <p14:creationId xmlns:p14="http://schemas.microsoft.com/office/powerpoint/2010/main" val="162749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6" presetClass="emph" presetSubtype="0" fill="hold" nodeType="withEffect">
                                  <p:stCondLst>
                                    <p:cond delay="0"/>
                                  </p:stCondLst>
                                  <p:childTnLst>
                                    <p:animScale>
                                      <p:cBhvr>
                                        <p:cTn id="8" dur="2000" fill="hold"/>
                                        <p:tgtEl>
                                          <p:spTgt spid="5"/>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6" presetClass="emph" presetSubtype="0" fill="hold" nodeType="withEffect">
                                  <p:stCondLst>
                                    <p:cond delay="0"/>
                                  </p:stCondLst>
                                  <p:childTnLst>
                                    <p:animScale>
                                      <p:cBhvr>
                                        <p:cTn id="18" dur="2000" fill="hold"/>
                                        <p:tgtEl>
                                          <p:spTgt spid="6"/>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6" presetClass="emph" presetSubtype="0" fill="hold" nodeType="withEffect">
                                  <p:stCondLst>
                                    <p:cond delay="0"/>
                                  </p:stCondLst>
                                  <p:childTnLst>
                                    <p:animScale>
                                      <p:cBhvr>
                                        <p:cTn id="28" dur="2000" fill="hold"/>
                                        <p:tgtEl>
                                          <p:spTgt spid="7"/>
                                        </p:tgtEl>
                                      </p:cBhvr>
                                      <p:by x="150000" y="150000"/>
                                    </p:animScale>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6" presetClass="emph" presetSubtype="0" fill="hold" nodeType="withEffect">
                                  <p:stCondLst>
                                    <p:cond delay="0"/>
                                  </p:stCondLst>
                                  <p:childTnLst>
                                    <p:animScale>
                                      <p:cBhvr>
                                        <p:cTn id="38" dur="2000" fill="hold"/>
                                        <p:tgtEl>
                                          <p:spTgt spid="8"/>
                                        </p:tgtEl>
                                      </p:cBhvr>
                                      <p:by x="150000" y="150000"/>
                                    </p:animScale>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Insights</a:t>
            </a:r>
          </a:p>
        </p:txBody>
      </p:sp>
      <p:sp>
        <p:nvSpPr>
          <p:cNvPr id="3" name="Content Placeholder 2"/>
          <p:cNvSpPr>
            <a:spLocks noGrp="1"/>
          </p:cNvSpPr>
          <p:nvPr>
            <p:ph idx="1"/>
          </p:nvPr>
        </p:nvSpPr>
        <p:spPr>
          <a:xfrm>
            <a:off x="3869267" y="864108"/>
            <a:ext cx="7851677" cy="5120640"/>
          </a:xfrm>
        </p:spPr>
        <p:txBody>
          <a:bodyPr>
            <a:noAutofit/>
          </a:bodyPr>
          <a:lstStyle/>
          <a:p>
            <a:r>
              <a:rPr lang="en-US" sz="3200" dirty="0" smtClean="0"/>
              <a:t>SVM, but only 1-2% better</a:t>
            </a:r>
          </a:p>
          <a:p>
            <a:r>
              <a:rPr lang="en-US" sz="3200" dirty="0" smtClean="0"/>
              <a:t>Not comparable to </a:t>
            </a:r>
            <a:r>
              <a:rPr lang="en-US" sz="3200" dirty="0" smtClean="0"/>
              <a:t>topic-based categorization models</a:t>
            </a:r>
            <a:endParaRPr lang="en-US" sz="3200" dirty="0" smtClean="0"/>
          </a:p>
          <a:p>
            <a:r>
              <a:rPr lang="en-US" sz="3200" dirty="0" smtClean="0"/>
              <a:t>Simple unigram presence the best</a:t>
            </a:r>
            <a:endParaRPr lang="en-US" sz="3200" dirty="0"/>
          </a:p>
          <a:p>
            <a:r>
              <a:rPr lang="en-US" sz="3200" dirty="0" smtClean="0"/>
              <a:t>Presence &gt; Frequency, not like topic-based</a:t>
            </a:r>
            <a:endParaRPr lang="en-US" sz="2800" dirty="0"/>
          </a:p>
          <a:p>
            <a:r>
              <a:rPr lang="en-US" sz="3200" dirty="0"/>
              <a:t>Uncovered “thwarted expectations</a:t>
            </a:r>
            <a:r>
              <a:rPr lang="en-US" sz="3200" dirty="0" smtClean="0"/>
              <a:t>” narrative</a:t>
            </a:r>
            <a:endParaRPr lang="en-US" sz="3200" dirty="0"/>
          </a:p>
          <a:p>
            <a:pPr lvl="1"/>
            <a:r>
              <a:rPr lang="en-US" sz="2800" dirty="0" smtClean="0"/>
              <a:t>“</a:t>
            </a:r>
            <a:r>
              <a:rPr lang="en-US" sz="2800" dirty="0"/>
              <a:t>Okay, I’m really ashamed of it, but I enjoyed it. I mean, I admit it’s a really awful movie.” </a:t>
            </a:r>
            <a:endParaRPr lang="en-US" sz="3200" dirty="0"/>
          </a:p>
        </p:txBody>
      </p:sp>
    </p:spTree>
    <p:extLst>
      <p:ext uri="{BB962C8B-B14F-4D97-AF65-F5344CB8AC3E}">
        <p14:creationId xmlns:p14="http://schemas.microsoft.com/office/powerpoint/2010/main" val="36648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a:t>
            </a:r>
            <a:r>
              <a:rPr lang="en-US" dirty="0"/>
              <a:t> </a:t>
            </a:r>
            <a:r>
              <a:rPr lang="en-US" b="1" dirty="0" smtClean="0"/>
              <a:t>Work</a:t>
            </a:r>
            <a:endParaRPr lang="en-US" b="1" dirty="0"/>
          </a:p>
        </p:txBody>
      </p:sp>
      <p:sp>
        <p:nvSpPr>
          <p:cNvPr id="3" name="Content Placeholder 2"/>
          <p:cNvSpPr>
            <a:spLocks noGrp="1"/>
          </p:cNvSpPr>
          <p:nvPr>
            <p:ph idx="1"/>
          </p:nvPr>
        </p:nvSpPr>
        <p:spPr>
          <a:xfrm>
            <a:off x="3869268" y="864108"/>
            <a:ext cx="7352914" cy="5120640"/>
          </a:xfrm>
        </p:spPr>
        <p:txBody>
          <a:bodyPr>
            <a:normAutofit/>
          </a:bodyPr>
          <a:lstStyle/>
          <a:p>
            <a:r>
              <a:rPr lang="en-US" sz="3200" dirty="0" smtClean="0"/>
              <a:t>Features that indicate sentences are on topic</a:t>
            </a:r>
            <a:endParaRPr lang="en-US" sz="3200" dirty="0"/>
          </a:p>
          <a:p>
            <a:r>
              <a:rPr lang="en-US" sz="3200" dirty="0" smtClean="0"/>
              <a:t>Weighted by if related to overall film</a:t>
            </a:r>
            <a:endParaRPr lang="en-US" sz="3200" dirty="0"/>
          </a:p>
          <a:p>
            <a:pPr lvl="1"/>
            <a:r>
              <a:rPr lang="en-US" sz="2800" dirty="0"/>
              <a:t>“the whole is not necessarily the sum of the parts”</a:t>
            </a:r>
          </a:p>
          <a:p>
            <a:r>
              <a:rPr lang="en-US" sz="3200" dirty="0" smtClean="0"/>
              <a:t>Important, because “thwarted-expectations</a:t>
            </a:r>
            <a:r>
              <a:rPr lang="en-US" sz="3200" dirty="0"/>
              <a:t>” rhetoric present in many types of </a:t>
            </a:r>
            <a:r>
              <a:rPr lang="en-US" sz="3200" dirty="0" smtClean="0"/>
              <a:t>text</a:t>
            </a:r>
          </a:p>
          <a:p>
            <a:pPr lvl="1"/>
            <a:r>
              <a:rPr lang="en-US" sz="3000" i="1" dirty="0" smtClean="0"/>
              <a:t>“This movie was wonderful, said no one ever.” – Don</a:t>
            </a:r>
            <a:endParaRPr lang="en-US" sz="3000" i="1" dirty="0"/>
          </a:p>
        </p:txBody>
      </p:sp>
    </p:spTree>
    <p:extLst>
      <p:ext uri="{BB962C8B-B14F-4D97-AF65-F5344CB8AC3E}">
        <p14:creationId xmlns:p14="http://schemas.microsoft.com/office/powerpoint/2010/main" val="1377419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r>
              <a:rPr lang="en-US" sz="3600" dirty="0"/>
              <a:t>Sentiment classification is a growing task, especially </a:t>
            </a:r>
            <a:r>
              <a:rPr lang="en-US" sz="3600" dirty="0" smtClean="0"/>
              <a:t>since 2002</a:t>
            </a:r>
            <a:endParaRPr lang="en-US" sz="3600" dirty="0"/>
          </a:p>
          <a:p>
            <a:r>
              <a:rPr lang="en-US" sz="3600" dirty="0" smtClean="0"/>
              <a:t>Weighted sentence interesting idea</a:t>
            </a:r>
            <a:endParaRPr lang="en-US" sz="3600" dirty="0"/>
          </a:p>
          <a:p>
            <a:r>
              <a:rPr lang="en-US" sz="3600" dirty="0"/>
              <a:t>Our final </a:t>
            </a:r>
            <a:r>
              <a:rPr lang="en-US" sz="3600" dirty="0" smtClean="0"/>
              <a:t>project: movie </a:t>
            </a:r>
            <a:r>
              <a:rPr lang="en-US" sz="3600" dirty="0"/>
              <a:t>scripts, anchored by </a:t>
            </a:r>
            <a:r>
              <a:rPr lang="en-US" sz="3600" dirty="0" smtClean="0"/>
              <a:t>reviews</a:t>
            </a:r>
            <a:endParaRPr lang="en-US" sz="2400" dirty="0"/>
          </a:p>
        </p:txBody>
      </p:sp>
    </p:spTree>
    <p:extLst>
      <p:ext uri="{BB962C8B-B14F-4D97-AF65-F5344CB8AC3E}">
        <p14:creationId xmlns:p14="http://schemas.microsoft.com/office/powerpoint/2010/main" val="120834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pic>
        <p:nvPicPr>
          <p:cNvPr id="2050" name="Picture 2" descr="http://scf.usc.edu/~seancrai/itp104/images/movierevie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3355" y="319298"/>
            <a:ext cx="2860091" cy="175170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3869268" y="1698171"/>
            <a:ext cx="7315200" cy="4286577"/>
          </a:xfrm>
        </p:spPr>
        <p:txBody>
          <a:bodyPr>
            <a:normAutofit fontScale="92500"/>
          </a:bodyPr>
          <a:lstStyle/>
          <a:p>
            <a:pPr marL="285750" indent="-285750">
              <a:buFont typeface="Arial" panose="020B0604020202020204" pitchFamily="34" charset="0"/>
              <a:buChar char="•"/>
            </a:pPr>
            <a:r>
              <a:rPr lang="en-US" sz="3000" dirty="0" smtClean="0"/>
              <a:t>Compared </a:t>
            </a:r>
            <a:r>
              <a:rPr lang="en-US" sz="3000" dirty="0"/>
              <a:t>results to:</a:t>
            </a:r>
          </a:p>
          <a:p>
            <a:pPr marL="742950" lvl="1" indent="-285750">
              <a:buFont typeface="Arial" panose="020B0604020202020204" pitchFamily="34" charset="0"/>
              <a:buChar char="•"/>
            </a:pPr>
            <a:r>
              <a:rPr lang="en-US" sz="2800" dirty="0"/>
              <a:t>Simplistic, human methods</a:t>
            </a:r>
          </a:p>
          <a:p>
            <a:pPr marL="742950" lvl="1" indent="-285750">
              <a:buFont typeface="Arial" panose="020B0604020202020204" pitchFamily="34" charset="0"/>
              <a:buChar char="•"/>
            </a:pPr>
            <a:r>
              <a:rPr lang="en-US" sz="2800" dirty="0"/>
              <a:t>Topic generation</a:t>
            </a:r>
          </a:p>
          <a:p>
            <a:pPr marL="285750" indent="-285750">
              <a:buFont typeface="Arial" panose="020B0604020202020204" pitchFamily="34" charset="0"/>
              <a:buChar char="•"/>
            </a:pPr>
            <a:r>
              <a:rPr lang="en-US" sz="3000" dirty="0"/>
              <a:t>Three machine learning classification models:</a:t>
            </a:r>
          </a:p>
          <a:p>
            <a:pPr marL="742950" lvl="1" indent="-285750">
              <a:buFont typeface="Arial" panose="020B0604020202020204" pitchFamily="34" charset="0"/>
              <a:buChar char="•"/>
            </a:pPr>
            <a:r>
              <a:rPr lang="en-US" sz="2800" dirty="0"/>
              <a:t>Naïve Bayes (NB)</a:t>
            </a:r>
          </a:p>
          <a:p>
            <a:pPr marL="742950" lvl="1" indent="-285750">
              <a:buFont typeface="Arial" panose="020B0604020202020204" pitchFamily="34" charset="0"/>
              <a:buChar char="•"/>
            </a:pPr>
            <a:r>
              <a:rPr lang="en-US" sz="2800" dirty="0"/>
              <a:t>Maximum Entropy (ME)</a:t>
            </a:r>
          </a:p>
          <a:p>
            <a:pPr marL="742950" lvl="1" indent="-285750">
              <a:buFont typeface="Arial" panose="020B0604020202020204" pitchFamily="34" charset="0"/>
              <a:buChar char="•"/>
            </a:pPr>
            <a:r>
              <a:rPr lang="en-US" sz="2800" dirty="0"/>
              <a:t>Support Vector Machines (SVM)</a:t>
            </a:r>
          </a:p>
          <a:p>
            <a:pPr marL="285750" indent="-285750">
              <a:buFont typeface="Arial" panose="020B0604020202020204" pitchFamily="34" charset="0"/>
              <a:buChar char="•"/>
            </a:pPr>
            <a:r>
              <a:rPr lang="en-US" sz="3000" dirty="0"/>
              <a:t>Interesting feature-creating mechanisms</a:t>
            </a:r>
          </a:p>
          <a:p>
            <a:pPr marL="285750" indent="-285750">
              <a:buFont typeface="Arial" panose="020B0604020202020204" pitchFamily="34" charset="0"/>
              <a:buChar char="•"/>
            </a:pPr>
            <a:r>
              <a:rPr lang="en-US" sz="3000" dirty="0"/>
              <a:t>Framework for future analysis</a:t>
            </a:r>
          </a:p>
          <a:p>
            <a:pPr lvl="1"/>
            <a:endParaRPr lang="en-US" dirty="0"/>
          </a:p>
        </p:txBody>
      </p:sp>
    </p:spTree>
    <p:extLst>
      <p:ext uri="{BB962C8B-B14F-4D97-AF65-F5344CB8AC3E}">
        <p14:creationId xmlns:p14="http://schemas.microsoft.com/office/powerpoint/2010/main" val="2932244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Framework</a:t>
            </a:r>
          </a:p>
        </p:txBody>
      </p:sp>
      <p:grpSp>
        <p:nvGrpSpPr>
          <p:cNvPr id="62" name="Group 61"/>
          <p:cNvGrpSpPr>
            <a:grpSpLocks noChangeAspect="1"/>
          </p:cNvGrpSpPr>
          <p:nvPr/>
        </p:nvGrpSpPr>
        <p:grpSpPr>
          <a:xfrm>
            <a:off x="3887298" y="1309606"/>
            <a:ext cx="1513489" cy="1097280"/>
            <a:chOff x="3616658" y="3109367"/>
            <a:chExt cx="1253430" cy="908737"/>
          </a:xfrm>
        </p:grpSpPr>
        <p:sp>
          <p:nvSpPr>
            <p:cNvPr id="4" name="Rounded Rectangle 3"/>
            <p:cNvSpPr/>
            <p:nvPr/>
          </p:nvSpPr>
          <p:spPr>
            <a:xfrm>
              <a:off x="3616658" y="3109367"/>
              <a:ext cx="1253430" cy="908737"/>
            </a:xfrm>
            <a:prstGeom prst="roundRect">
              <a:avLst/>
            </a:prstGeom>
            <a:solidFill>
              <a:srgbClr val="4096D1"/>
            </a:solidFill>
            <a:ln w="190500">
              <a:solidFill>
                <a:srgbClr val="4096D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71070" y="3240569"/>
              <a:ext cx="996287" cy="637230"/>
            </a:xfrm>
            <a:prstGeom prst="rect">
              <a:avLst/>
            </a:prstGeom>
            <a:noFill/>
          </p:spPr>
          <p:txBody>
            <a:bodyPr wrap="square" rtlCol="0">
              <a:spAutoFit/>
            </a:bodyPr>
            <a:lstStyle/>
            <a:p>
              <a:pPr algn="ctr"/>
              <a:r>
                <a:rPr lang="en-US" sz="2200" dirty="0"/>
                <a:t>Movie Reviews</a:t>
              </a:r>
            </a:p>
          </p:txBody>
        </p:sp>
      </p:grpSp>
      <p:grpSp>
        <p:nvGrpSpPr>
          <p:cNvPr id="64" name="Group 63"/>
          <p:cNvGrpSpPr>
            <a:grpSpLocks noChangeAspect="1"/>
          </p:cNvGrpSpPr>
          <p:nvPr/>
        </p:nvGrpSpPr>
        <p:grpSpPr>
          <a:xfrm>
            <a:off x="3887298" y="3271826"/>
            <a:ext cx="1513489" cy="1097280"/>
            <a:chOff x="5286345" y="3109367"/>
            <a:chExt cx="1253430" cy="908737"/>
          </a:xfrm>
        </p:grpSpPr>
        <p:sp>
          <p:nvSpPr>
            <p:cNvPr id="5" name="Rounded Rectangle 4"/>
            <p:cNvSpPr/>
            <p:nvPr/>
          </p:nvSpPr>
          <p:spPr>
            <a:xfrm>
              <a:off x="5286345" y="3109367"/>
              <a:ext cx="1253430" cy="908737"/>
            </a:xfrm>
            <a:prstGeom prst="roundRect">
              <a:avLst/>
            </a:prstGeom>
            <a:solidFill>
              <a:srgbClr val="4096D1"/>
            </a:solidFill>
            <a:ln w="190500">
              <a:solidFill>
                <a:srgbClr val="4096D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341102" y="3240569"/>
              <a:ext cx="1143915" cy="646331"/>
            </a:xfrm>
            <a:prstGeom prst="rect">
              <a:avLst/>
            </a:prstGeom>
            <a:noFill/>
          </p:spPr>
          <p:txBody>
            <a:bodyPr wrap="square" rtlCol="0">
              <a:spAutoFit/>
            </a:bodyPr>
            <a:lstStyle/>
            <a:p>
              <a:pPr algn="ctr"/>
              <a:r>
                <a:rPr lang="en-US" sz="2200" dirty="0"/>
                <a:t>Develop Features</a:t>
              </a:r>
            </a:p>
          </p:txBody>
        </p:sp>
      </p:grpSp>
      <p:grpSp>
        <p:nvGrpSpPr>
          <p:cNvPr id="67" name="Group 66"/>
          <p:cNvGrpSpPr/>
          <p:nvPr/>
        </p:nvGrpSpPr>
        <p:grpSpPr>
          <a:xfrm>
            <a:off x="6884770" y="2540899"/>
            <a:ext cx="908802" cy="632684"/>
            <a:chOff x="6936976" y="2135489"/>
            <a:chExt cx="908802" cy="632684"/>
          </a:xfrm>
        </p:grpSpPr>
        <p:sp>
          <p:nvSpPr>
            <p:cNvPr id="6" name="Rounded Rectangle 5"/>
            <p:cNvSpPr/>
            <p:nvPr/>
          </p:nvSpPr>
          <p:spPr>
            <a:xfrm>
              <a:off x="6936976" y="2135489"/>
              <a:ext cx="908802" cy="632684"/>
            </a:xfrm>
            <a:prstGeom prst="roundRect">
              <a:avLst/>
            </a:prstGeom>
            <a:solidFill>
              <a:srgbClr val="40BAD1"/>
            </a:solidFill>
            <a:ln w="127000">
              <a:solidFill>
                <a:srgbClr val="40BAD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62849" y="2236387"/>
              <a:ext cx="646719" cy="430887"/>
            </a:xfrm>
            <a:prstGeom prst="rect">
              <a:avLst/>
            </a:prstGeom>
            <a:noFill/>
            <a:ln>
              <a:noFill/>
            </a:ln>
          </p:spPr>
          <p:txBody>
            <a:bodyPr wrap="square" rtlCol="0">
              <a:spAutoFit/>
            </a:bodyPr>
            <a:lstStyle/>
            <a:p>
              <a:pPr algn="ctr"/>
              <a:r>
                <a:rPr lang="en-US" sz="2200" dirty="0" smtClean="0"/>
                <a:t>NB</a:t>
              </a:r>
              <a:endParaRPr lang="en-US" sz="2200" dirty="0"/>
            </a:p>
          </p:txBody>
        </p:sp>
      </p:grpSp>
      <p:cxnSp>
        <p:nvCxnSpPr>
          <p:cNvPr id="12" name="Curved Connector 11"/>
          <p:cNvCxnSpPr>
            <a:stCxn id="116" idx="1"/>
            <a:endCxn id="5" idx="2"/>
          </p:cNvCxnSpPr>
          <p:nvPr/>
        </p:nvCxnSpPr>
        <p:spPr>
          <a:xfrm rot="10800000">
            <a:off x="4644043" y="4369106"/>
            <a:ext cx="4898738" cy="1426434"/>
          </a:xfrm>
          <a:prstGeom prst="curvedConnector2">
            <a:avLst/>
          </a:prstGeom>
          <a:ln w="508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5" idx="3"/>
            <a:endCxn id="6" idx="1"/>
          </p:cNvCxnSpPr>
          <p:nvPr/>
        </p:nvCxnSpPr>
        <p:spPr>
          <a:xfrm flipV="1">
            <a:off x="5400787" y="2857241"/>
            <a:ext cx="1483983" cy="963225"/>
          </a:xfrm>
          <a:prstGeom prst="curvedConnector3">
            <a:avLst>
              <a:gd name="adj1" fmla="val 50000"/>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6" idx="3"/>
            <a:endCxn id="122" idx="1"/>
          </p:cNvCxnSpPr>
          <p:nvPr/>
        </p:nvCxnSpPr>
        <p:spPr>
          <a:xfrm>
            <a:off x="7793572" y="2857241"/>
            <a:ext cx="1749209" cy="970825"/>
          </a:xfrm>
          <a:prstGeom prst="curvedConnector3">
            <a:avLst>
              <a:gd name="adj1" fmla="val 50000"/>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 idx="2"/>
            <a:endCxn id="5" idx="0"/>
          </p:cNvCxnSpPr>
          <p:nvPr/>
        </p:nvCxnSpPr>
        <p:spPr>
          <a:xfrm>
            <a:off x="4644043" y="2406886"/>
            <a:ext cx="0" cy="86494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6884770" y="3524329"/>
            <a:ext cx="908802" cy="632684"/>
            <a:chOff x="6936976" y="2135489"/>
            <a:chExt cx="908802" cy="632684"/>
          </a:xfrm>
        </p:grpSpPr>
        <p:sp>
          <p:nvSpPr>
            <p:cNvPr id="107" name="Rounded Rectangle 106"/>
            <p:cNvSpPr/>
            <p:nvPr/>
          </p:nvSpPr>
          <p:spPr>
            <a:xfrm>
              <a:off x="6936976" y="2135489"/>
              <a:ext cx="908802" cy="632684"/>
            </a:xfrm>
            <a:prstGeom prst="roundRect">
              <a:avLst/>
            </a:prstGeom>
            <a:solidFill>
              <a:srgbClr val="40BAD1"/>
            </a:solidFill>
            <a:ln w="127000">
              <a:solidFill>
                <a:srgbClr val="40BAD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062849" y="2234713"/>
              <a:ext cx="646719" cy="430887"/>
            </a:xfrm>
            <a:prstGeom prst="rect">
              <a:avLst/>
            </a:prstGeom>
            <a:noFill/>
            <a:ln>
              <a:noFill/>
            </a:ln>
          </p:spPr>
          <p:txBody>
            <a:bodyPr wrap="square" rtlCol="0">
              <a:spAutoFit/>
            </a:bodyPr>
            <a:lstStyle/>
            <a:p>
              <a:pPr algn="ctr"/>
              <a:r>
                <a:rPr lang="en-US" sz="2200" dirty="0" smtClean="0"/>
                <a:t>ME</a:t>
              </a:r>
              <a:endParaRPr lang="en-US" sz="2200" dirty="0"/>
            </a:p>
          </p:txBody>
        </p:sp>
      </p:grpSp>
      <p:grpSp>
        <p:nvGrpSpPr>
          <p:cNvPr id="109" name="Group 108"/>
          <p:cNvGrpSpPr/>
          <p:nvPr/>
        </p:nvGrpSpPr>
        <p:grpSpPr>
          <a:xfrm>
            <a:off x="6879603" y="4489203"/>
            <a:ext cx="908802" cy="632684"/>
            <a:chOff x="6936976" y="2135489"/>
            <a:chExt cx="908802" cy="632684"/>
          </a:xfrm>
        </p:grpSpPr>
        <p:sp>
          <p:nvSpPr>
            <p:cNvPr id="110" name="Rounded Rectangle 109"/>
            <p:cNvSpPr/>
            <p:nvPr/>
          </p:nvSpPr>
          <p:spPr>
            <a:xfrm>
              <a:off x="6936976" y="2135489"/>
              <a:ext cx="908802" cy="632684"/>
            </a:xfrm>
            <a:prstGeom prst="roundRect">
              <a:avLst/>
            </a:prstGeom>
            <a:solidFill>
              <a:srgbClr val="40BAD1"/>
            </a:solidFill>
            <a:ln w="127000">
              <a:solidFill>
                <a:srgbClr val="40BAD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002496" y="2236387"/>
              <a:ext cx="777762" cy="430887"/>
            </a:xfrm>
            <a:prstGeom prst="rect">
              <a:avLst/>
            </a:prstGeom>
            <a:noFill/>
            <a:ln>
              <a:noFill/>
            </a:ln>
          </p:spPr>
          <p:txBody>
            <a:bodyPr wrap="square" rtlCol="0">
              <a:spAutoFit/>
            </a:bodyPr>
            <a:lstStyle/>
            <a:p>
              <a:pPr algn="ctr"/>
              <a:r>
                <a:rPr lang="en-US" sz="2200" dirty="0" smtClean="0"/>
                <a:t>SVM</a:t>
              </a:r>
              <a:endParaRPr lang="en-US" sz="2200" dirty="0"/>
            </a:p>
          </p:txBody>
        </p:sp>
      </p:grpSp>
      <p:cxnSp>
        <p:nvCxnSpPr>
          <p:cNvPr id="34" name="Curved Connector 33"/>
          <p:cNvCxnSpPr>
            <a:stCxn id="5" idx="3"/>
            <a:endCxn id="110" idx="1"/>
          </p:cNvCxnSpPr>
          <p:nvPr/>
        </p:nvCxnSpPr>
        <p:spPr>
          <a:xfrm>
            <a:off x="5400787" y="3820466"/>
            <a:ext cx="1478816" cy="985079"/>
          </a:xfrm>
          <a:prstGeom prst="curvedConnector3">
            <a:avLst>
              <a:gd name="adj1" fmla="val 50000"/>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3"/>
            <a:endCxn id="107" idx="1"/>
          </p:cNvCxnSpPr>
          <p:nvPr/>
        </p:nvCxnSpPr>
        <p:spPr>
          <a:xfrm>
            <a:off x="5400787" y="3820466"/>
            <a:ext cx="1483983" cy="20205"/>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Group 116"/>
          <p:cNvGrpSpPr>
            <a:grpSpLocks noChangeAspect="1"/>
          </p:cNvGrpSpPr>
          <p:nvPr/>
        </p:nvGrpSpPr>
        <p:grpSpPr>
          <a:xfrm>
            <a:off x="9542781" y="5246900"/>
            <a:ext cx="1513489" cy="1097280"/>
            <a:chOff x="9841037" y="4611433"/>
            <a:chExt cx="1253430" cy="908737"/>
          </a:xfrm>
        </p:grpSpPr>
        <p:sp>
          <p:nvSpPr>
            <p:cNvPr id="116" name="Rounded Rectangle 115"/>
            <p:cNvSpPr/>
            <p:nvPr/>
          </p:nvSpPr>
          <p:spPr>
            <a:xfrm>
              <a:off x="9841037" y="4611433"/>
              <a:ext cx="1253430" cy="908737"/>
            </a:xfrm>
            <a:prstGeom prst="roundRect">
              <a:avLst/>
            </a:prstGeom>
            <a:solidFill>
              <a:srgbClr val="40D1C4"/>
            </a:solidFill>
            <a:ln w="190500">
              <a:solidFill>
                <a:srgbClr val="40D1C4">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969608" y="4756663"/>
              <a:ext cx="996287" cy="646331"/>
            </a:xfrm>
            <a:prstGeom prst="rect">
              <a:avLst/>
            </a:prstGeom>
            <a:noFill/>
          </p:spPr>
          <p:txBody>
            <a:bodyPr wrap="square" rtlCol="0">
              <a:spAutoFit/>
            </a:bodyPr>
            <a:lstStyle/>
            <a:p>
              <a:pPr algn="ctr"/>
              <a:r>
                <a:rPr lang="en-US" sz="2200" dirty="0"/>
                <a:t>Extract Insights</a:t>
              </a:r>
            </a:p>
          </p:txBody>
        </p:sp>
      </p:grpSp>
      <p:grpSp>
        <p:nvGrpSpPr>
          <p:cNvPr id="121" name="Group 120"/>
          <p:cNvGrpSpPr>
            <a:grpSpLocks noChangeAspect="1"/>
          </p:cNvGrpSpPr>
          <p:nvPr/>
        </p:nvGrpSpPr>
        <p:grpSpPr>
          <a:xfrm>
            <a:off x="9542781" y="3279426"/>
            <a:ext cx="1513489" cy="1097280"/>
            <a:chOff x="7488589" y="3687234"/>
            <a:chExt cx="1253430" cy="908737"/>
          </a:xfrm>
        </p:grpSpPr>
        <p:sp>
          <p:nvSpPr>
            <p:cNvPr id="122" name="Rounded Rectangle 121"/>
            <p:cNvSpPr/>
            <p:nvPr/>
          </p:nvSpPr>
          <p:spPr>
            <a:xfrm>
              <a:off x="7488589" y="3687234"/>
              <a:ext cx="1253430" cy="908737"/>
            </a:xfrm>
            <a:prstGeom prst="roundRect">
              <a:avLst/>
            </a:prstGeom>
            <a:solidFill>
              <a:srgbClr val="40D1C4"/>
            </a:solidFill>
            <a:ln w="190500">
              <a:solidFill>
                <a:srgbClr val="40D1C4">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7552874" y="3810838"/>
              <a:ext cx="1124859" cy="646331"/>
            </a:xfrm>
            <a:prstGeom prst="rect">
              <a:avLst/>
            </a:prstGeom>
            <a:noFill/>
          </p:spPr>
          <p:txBody>
            <a:bodyPr wrap="square" rtlCol="0">
              <a:spAutoFit/>
            </a:bodyPr>
            <a:lstStyle/>
            <a:p>
              <a:pPr algn="ctr"/>
              <a:r>
                <a:rPr lang="en-US" sz="2200" dirty="0"/>
                <a:t>Evaluate Results</a:t>
              </a:r>
            </a:p>
          </p:txBody>
        </p:sp>
      </p:grpSp>
      <p:cxnSp>
        <p:nvCxnSpPr>
          <p:cNvPr id="97" name="Curved Connector 96"/>
          <p:cNvCxnSpPr>
            <a:stCxn id="110" idx="3"/>
            <a:endCxn id="122" idx="1"/>
          </p:cNvCxnSpPr>
          <p:nvPr/>
        </p:nvCxnSpPr>
        <p:spPr>
          <a:xfrm flipV="1">
            <a:off x="7788405" y="3828066"/>
            <a:ext cx="1754376" cy="977479"/>
          </a:xfrm>
          <a:prstGeom prst="curvedConnector3">
            <a:avLst>
              <a:gd name="adj1" fmla="val 50000"/>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07" idx="3"/>
            <a:endCxn id="122" idx="1"/>
          </p:cNvCxnSpPr>
          <p:nvPr/>
        </p:nvCxnSpPr>
        <p:spPr>
          <a:xfrm flipV="1">
            <a:off x="7793572" y="3828066"/>
            <a:ext cx="1749209" cy="12605"/>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2" idx="2"/>
            <a:endCxn id="116" idx="0"/>
          </p:cNvCxnSpPr>
          <p:nvPr/>
        </p:nvCxnSpPr>
        <p:spPr>
          <a:xfrm>
            <a:off x="10299526" y="4376706"/>
            <a:ext cx="0" cy="870194"/>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6025728" y="754505"/>
            <a:ext cx="3517053" cy="738664"/>
          </a:xfrm>
          <a:prstGeom prst="rect">
            <a:avLst/>
          </a:prstGeom>
        </p:spPr>
        <p:txBody>
          <a:bodyPr wrap="none">
            <a:spAutoFit/>
          </a:bodyPr>
          <a:lstStyle/>
          <a:p>
            <a:r>
              <a:rPr lang="en-US" sz="4200" dirty="0" smtClean="0">
                <a:solidFill>
                  <a:schemeClr val="tx1">
                    <a:lumMod val="65000"/>
                    <a:lumOff val="35000"/>
                  </a:schemeClr>
                </a:solidFill>
              </a:rPr>
              <a:t>Training Model</a:t>
            </a:r>
            <a:endParaRPr lang="en-US" sz="4200" dirty="0">
              <a:solidFill>
                <a:schemeClr val="tx1">
                  <a:lumMod val="65000"/>
                  <a:lumOff val="35000"/>
                </a:schemeClr>
              </a:solidFill>
            </a:endParaRPr>
          </a:p>
        </p:txBody>
      </p:sp>
    </p:spTree>
    <p:extLst>
      <p:ext uri="{BB962C8B-B14F-4D97-AF65-F5344CB8AC3E}">
        <p14:creationId xmlns:p14="http://schemas.microsoft.com/office/powerpoint/2010/main" val="4082411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Prior </a:t>
            </a:r>
            <a:r>
              <a:rPr lang="en-US" b="1" dirty="0" smtClean="0"/>
              <a:t> Work</a:t>
            </a:r>
            <a:endParaRPr lang="en-US" b="1" dirty="0"/>
          </a:p>
        </p:txBody>
      </p:sp>
      <p:sp>
        <p:nvSpPr>
          <p:cNvPr id="3" name="Content Placeholder 2"/>
          <p:cNvSpPr>
            <a:spLocks noGrp="1"/>
          </p:cNvSpPr>
          <p:nvPr>
            <p:ph idx="1"/>
          </p:nvPr>
        </p:nvSpPr>
        <p:spPr>
          <a:xfrm>
            <a:off x="3869267" y="1680404"/>
            <a:ext cx="7804177" cy="2633028"/>
          </a:xfrm>
        </p:spPr>
        <p:txBody>
          <a:bodyPr wrap="square">
            <a:spAutoFit/>
          </a:bodyPr>
          <a:lstStyle/>
          <a:p>
            <a:r>
              <a:rPr lang="en-US" sz="3600" dirty="0"/>
              <a:t>Prior classification based on:</a:t>
            </a:r>
          </a:p>
          <a:p>
            <a:pPr lvl="1"/>
            <a:r>
              <a:rPr lang="en-US" sz="3200" dirty="0"/>
              <a:t>source/source style</a:t>
            </a:r>
          </a:p>
          <a:p>
            <a:pPr lvl="1"/>
            <a:r>
              <a:rPr lang="en-US" sz="3200"/>
              <a:t>genre </a:t>
            </a:r>
            <a:endParaRPr lang="en-US" sz="3200" dirty="0"/>
          </a:p>
          <a:p>
            <a:pPr lvl="1"/>
            <a:r>
              <a:rPr lang="en-US" sz="3200"/>
              <a:t>knowledge-based </a:t>
            </a:r>
            <a:endParaRPr lang="en-US" sz="3200" dirty="0"/>
          </a:p>
          <a:p>
            <a:pPr lvl="1"/>
            <a:r>
              <a:rPr lang="en-US" sz="3200"/>
              <a:t>semantic</a:t>
            </a:r>
            <a:r>
              <a:rPr lang="en-US" sz="3200"/>
              <a:t> </a:t>
            </a:r>
            <a:r>
              <a:rPr lang="en-US" sz="3200" smtClean="0"/>
              <a:t>orientation</a:t>
            </a:r>
            <a:endParaRPr lang="en-US" sz="3200" dirty="0"/>
          </a:p>
        </p:txBody>
      </p:sp>
      <p:pic>
        <p:nvPicPr>
          <p:cNvPr id="4" name="Picture 2" descr="https://requestersandbox.mturk.com/assets/overview/sentiments_300-fc63b0272c6a8d7e0acf6ec83c6d09cfb944919ad67d95df4de367bf5f3677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394" y="4439191"/>
            <a:ext cx="2968336" cy="157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26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a:t>Data</a:t>
            </a:r>
          </a:p>
        </p:txBody>
      </p:sp>
      <p:sp>
        <p:nvSpPr>
          <p:cNvPr id="3" name="Content Placeholder 2"/>
          <p:cNvSpPr>
            <a:spLocks noGrp="1"/>
          </p:cNvSpPr>
          <p:nvPr>
            <p:ph idx="1"/>
          </p:nvPr>
        </p:nvSpPr>
        <p:spPr/>
        <p:txBody>
          <a:bodyPr>
            <a:noAutofit/>
          </a:bodyPr>
          <a:lstStyle/>
          <a:p>
            <a:r>
              <a:rPr lang="en-US" sz="3200" dirty="0"/>
              <a:t>Internet Movie Database (IMDB) </a:t>
            </a:r>
            <a:r>
              <a:rPr lang="en-US" sz="3200" dirty="0" smtClean="0"/>
              <a:t>archive</a:t>
            </a:r>
          </a:p>
          <a:p>
            <a:r>
              <a:rPr lang="en-US" sz="3200" dirty="0" smtClean="0"/>
              <a:t>Limited data to:</a:t>
            </a:r>
            <a:endParaRPr lang="en-US" sz="3200" dirty="0"/>
          </a:p>
          <a:p>
            <a:pPr lvl="1"/>
            <a:r>
              <a:rPr lang="en-US" sz="2800" dirty="0" smtClean="0"/>
              <a:t>Reviews </a:t>
            </a:r>
            <a:r>
              <a:rPr lang="en-US" sz="2800" dirty="0"/>
              <a:t>with author </a:t>
            </a:r>
            <a:r>
              <a:rPr lang="en-US" sz="2800" dirty="0" smtClean="0"/>
              <a:t>rating</a:t>
            </a:r>
            <a:endParaRPr lang="en-US" sz="2800" dirty="0"/>
          </a:p>
          <a:p>
            <a:pPr lvl="1"/>
            <a:r>
              <a:rPr lang="en-US" sz="2800" dirty="0" smtClean="0"/>
              <a:t>Positive and negative reviews (no neutral)</a:t>
            </a:r>
            <a:endParaRPr lang="en-US" sz="2800" dirty="0"/>
          </a:p>
          <a:p>
            <a:pPr lvl="1"/>
            <a:r>
              <a:rPr lang="en-US" sz="2800" dirty="0" smtClean="0"/>
              <a:t>19 positive, 19 negative reviews per author</a:t>
            </a:r>
            <a:endParaRPr lang="en-US" sz="2800" dirty="0"/>
          </a:p>
          <a:p>
            <a:r>
              <a:rPr lang="en-US" sz="3200" dirty="0" smtClean="0"/>
              <a:t>Interim Dataset:</a:t>
            </a:r>
          </a:p>
          <a:p>
            <a:pPr lvl="1"/>
            <a:r>
              <a:rPr lang="en-US" sz="2800" dirty="0" smtClean="0"/>
              <a:t>752 </a:t>
            </a:r>
            <a:r>
              <a:rPr lang="en-US" sz="2800" dirty="0"/>
              <a:t>negative </a:t>
            </a:r>
            <a:r>
              <a:rPr lang="en-US" sz="2800" dirty="0" smtClean="0"/>
              <a:t>reviews</a:t>
            </a:r>
          </a:p>
          <a:p>
            <a:pPr lvl="1"/>
            <a:r>
              <a:rPr lang="en-US" sz="2800" dirty="0" smtClean="0"/>
              <a:t>1301 </a:t>
            </a:r>
            <a:r>
              <a:rPr lang="en-US" sz="2800" dirty="0"/>
              <a:t>positive </a:t>
            </a:r>
            <a:r>
              <a:rPr lang="en-US" sz="2800" dirty="0" smtClean="0"/>
              <a:t>reviews</a:t>
            </a:r>
          </a:p>
          <a:p>
            <a:pPr lvl="1"/>
            <a:r>
              <a:rPr lang="en-US" sz="2800" dirty="0" smtClean="0"/>
              <a:t>144 </a:t>
            </a:r>
            <a:r>
              <a:rPr lang="en-US" sz="2800" dirty="0"/>
              <a:t>reviewers </a:t>
            </a:r>
            <a:r>
              <a:rPr lang="en-US" sz="2800" dirty="0" smtClean="0"/>
              <a:t>represented</a:t>
            </a:r>
          </a:p>
          <a:p>
            <a:r>
              <a:rPr lang="en-US" sz="3000" dirty="0" smtClean="0"/>
              <a:t>Final Dataset: 700 positive, 700 negative (uniform distribution)</a:t>
            </a:r>
            <a:endParaRPr lang="en-US" sz="3000" dirty="0"/>
          </a:p>
        </p:txBody>
      </p:sp>
    </p:spTree>
    <p:extLst>
      <p:ext uri="{BB962C8B-B14F-4D97-AF65-F5344CB8AC3E}">
        <p14:creationId xmlns:p14="http://schemas.microsoft.com/office/powerpoint/2010/main" val="1392348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Baseline</a:t>
            </a:r>
          </a:p>
        </p:txBody>
      </p:sp>
      <p:sp>
        <p:nvSpPr>
          <p:cNvPr id="3" name="Content Placeholder 2"/>
          <p:cNvSpPr>
            <a:spLocks noGrp="1"/>
          </p:cNvSpPr>
          <p:nvPr>
            <p:ph idx="1"/>
          </p:nvPr>
        </p:nvSpPr>
        <p:spPr>
          <a:xfrm>
            <a:off x="3678200" y="495618"/>
            <a:ext cx="7315200" cy="1769910"/>
          </a:xfrm>
        </p:spPr>
        <p:txBody>
          <a:bodyPr/>
          <a:lstStyle/>
          <a:p>
            <a:pPr>
              <a:lnSpc>
                <a:spcPct val="50000"/>
              </a:lnSpc>
            </a:pPr>
            <a:r>
              <a:rPr lang="en-US" sz="2400" dirty="0"/>
              <a:t>Crafted </a:t>
            </a:r>
            <a:r>
              <a:rPr lang="en-US" sz="2400" dirty="0" smtClean="0"/>
              <a:t>word lists using </a:t>
            </a:r>
            <a:r>
              <a:rPr lang="en-US" sz="2400" dirty="0"/>
              <a:t>independent CS grad </a:t>
            </a:r>
            <a:r>
              <a:rPr lang="en-US" sz="2400" dirty="0" smtClean="0"/>
              <a:t>students</a:t>
            </a:r>
          </a:p>
          <a:p>
            <a:pPr>
              <a:lnSpc>
                <a:spcPct val="50000"/>
              </a:lnSpc>
            </a:pPr>
            <a:r>
              <a:rPr lang="en-US" sz="2400" dirty="0" smtClean="0"/>
              <a:t>Positive </a:t>
            </a:r>
            <a:r>
              <a:rPr lang="en-US" sz="2400" dirty="0"/>
              <a:t>vs. negative </a:t>
            </a:r>
            <a:r>
              <a:rPr lang="en-US" sz="2400" dirty="0" smtClean="0"/>
              <a:t>word count</a:t>
            </a:r>
            <a:endParaRPr lang="en-US" sz="24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1940479"/>
              </p:ext>
            </p:extLst>
          </p:nvPr>
        </p:nvGraphicFramePr>
        <p:xfrm>
          <a:off x="3560549" y="1585448"/>
          <a:ext cx="8120348" cy="2575560"/>
        </p:xfrm>
        <a:graphic>
          <a:graphicData uri="http://schemas.openxmlformats.org/drawingml/2006/table">
            <a:tbl>
              <a:tblPr firstRow="1" bandRow="1">
                <a:tableStyleId>{5C22544A-7EE6-4342-B048-85BDC9FD1C3A}</a:tableStyleId>
              </a:tblPr>
              <a:tblGrid>
                <a:gridCol w="1097280">
                  <a:extLst>
                    <a:ext uri="{9D8B030D-6E8A-4147-A177-3AD203B41FA5}">
                      <a16:colId xmlns="" xmlns:a16="http://schemas.microsoft.com/office/drawing/2014/main" val="941606184"/>
                    </a:ext>
                  </a:extLst>
                </a:gridCol>
                <a:gridCol w="2909455"/>
                <a:gridCol w="2196935">
                  <a:extLst>
                    <a:ext uri="{9D8B030D-6E8A-4147-A177-3AD203B41FA5}">
                      <a16:colId xmlns="" xmlns:a16="http://schemas.microsoft.com/office/drawing/2014/main" val="2061619279"/>
                    </a:ext>
                  </a:extLst>
                </a:gridCol>
                <a:gridCol w="1097280">
                  <a:extLst>
                    <a:ext uri="{9D8B030D-6E8A-4147-A177-3AD203B41FA5}">
                      <a16:colId xmlns="" xmlns:a16="http://schemas.microsoft.com/office/drawing/2014/main" val="157644543"/>
                    </a:ext>
                  </a:extLst>
                </a:gridCol>
                <a:gridCol w="819398">
                  <a:extLst>
                    <a:ext uri="{9D8B030D-6E8A-4147-A177-3AD203B41FA5}">
                      <a16:colId xmlns="" xmlns:a16="http://schemas.microsoft.com/office/drawing/2014/main" val="1474835640"/>
                    </a:ext>
                  </a:extLst>
                </a:gridCol>
              </a:tblGrid>
              <a:tr h="349439">
                <a:tc>
                  <a:txBody>
                    <a:bodyPr/>
                    <a:lstStyle/>
                    <a:p>
                      <a:endParaRPr lang="en-US" dirty="0"/>
                    </a:p>
                  </a:txBody>
                  <a:tcPr/>
                </a:tc>
                <a:tc>
                  <a:txBody>
                    <a:bodyPr/>
                    <a:lstStyle/>
                    <a:p>
                      <a:r>
                        <a:rPr lang="en-US" dirty="0" smtClean="0"/>
                        <a:t>Positive List</a:t>
                      </a:r>
                      <a:endParaRPr lang="en-US" dirty="0"/>
                    </a:p>
                  </a:txBody>
                  <a:tcPr/>
                </a:tc>
                <a:tc>
                  <a:txBody>
                    <a:bodyPr/>
                    <a:lstStyle/>
                    <a:p>
                      <a:r>
                        <a:rPr lang="en-US" dirty="0" smtClean="0"/>
                        <a:t>Negative List</a:t>
                      </a:r>
                      <a:endParaRPr lang="en-US" dirty="0"/>
                    </a:p>
                  </a:txBody>
                  <a:tcPr/>
                </a:tc>
                <a:tc>
                  <a:txBody>
                    <a:bodyPr/>
                    <a:lstStyle/>
                    <a:p>
                      <a:r>
                        <a:rPr lang="en-US" dirty="0"/>
                        <a:t>Accuracy</a:t>
                      </a:r>
                    </a:p>
                  </a:txBody>
                  <a:tcPr/>
                </a:tc>
                <a:tc>
                  <a:txBody>
                    <a:bodyPr/>
                    <a:lstStyle/>
                    <a:p>
                      <a:r>
                        <a:rPr lang="en-US" dirty="0"/>
                        <a:t>Ties</a:t>
                      </a:r>
                    </a:p>
                  </a:txBody>
                  <a:tcPr/>
                </a:tc>
                <a:extLst>
                  <a:ext uri="{0D108BD9-81ED-4DB2-BD59-A6C34878D82A}">
                    <a16:rowId xmlns="" xmlns:a16="http://schemas.microsoft.com/office/drawing/2014/main" val="1048494635"/>
                  </a:ext>
                </a:extLst>
              </a:tr>
              <a:tr h="914400">
                <a:tc>
                  <a:txBody>
                    <a:bodyPr/>
                    <a:lstStyle/>
                    <a:p>
                      <a:r>
                        <a:rPr lang="en-US" sz="1900" dirty="0"/>
                        <a:t>Human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dazzling, brilliant, phenomenal, excellent, fantastic</a:t>
                      </a:r>
                    </a:p>
                  </a:txBody>
                  <a:tcPr/>
                </a:tc>
                <a:tc>
                  <a:txBody>
                    <a:bodyPr/>
                    <a:lstStyle/>
                    <a:p>
                      <a:r>
                        <a:rPr lang="en-US" sz="1900" baseline="0" dirty="0" smtClean="0"/>
                        <a:t>suck</a:t>
                      </a:r>
                      <a:r>
                        <a:rPr lang="en-US" sz="1900" baseline="0" dirty="0"/>
                        <a:t>, terrible, awful, unwatchable, hideous</a:t>
                      </a:r>
                      <a:endParaRPr lang="en-US" sz="1900" dirty="0"/>
                    </a:p>
                  </a:txBody>
                  <a:tcPr/>
                </a:tc>
                <a:tc>
                  <a:txBody>
                    <a:bodyPr/>
                    <a:lstStyle/>
                    <a:p>
                      <a:r>
                        <a:rPr lang="en-US" sz="1900" dirty="0"/>
                        <a:t>58%</a:t>
                      </a:r>
                    </a:p>
                  </a:txBody>
                  <a:tcPr/>
                </a:tc>
                <a:tc>
                  <a:txBody>
                    <a:bodyPr/>
                    <a:lstStyle/>
                    <a:p>
                      <a:r>
                        <a:rPr lang="en-US" sz="1900" dirty="0"/>
                        <a:t>75%</a:t>
                      </a:r>
                    </a:p>
                  </a:txBody>
                  <a:tcPr/>
                </a:tc>
                <a:extLst>
                  <a:ext uri="{0D108BD9-81ED-4DB2-BD59-A6C34878D82A}">
                    <a16:rowId xmlns="" xmlns:a16="http://schemas.microsoft.com/office/drawing/2014/main" val="2939471488"/>
                  </a:ext>
                </a:extLst>
              </a:tr>
              <a:tr h="1090913">
                <a:tc>
                  <a:txBody>
                    <a:bodyPr/>
                    <a:lstStyle/>
                    <a:p>
                      <a:r>
                        <a:rPr lang="en-US" sz="1900" dirty="0"/>
                        <a:t>Human</a:t>
                      </a:r>
                      <a:r>
                        <a:rPr lang="en-US" sz="1900" baseline="0" dirty="0"/>
                        <a:t> 2</a:t>
                      </a:r>
                      <a:endParaRPr lang="en-US" sz="1900" dirty="0"/>
                    </a:p>
                  </a:txBody>
                  <a:tcPr/>
                </a:tc>
                <a:tc>
                  <a:txBody>
                    <a:bodyPr/>
                    <a:lstStyle/>
                    <a:p>
                      <a:r>
                        <a:rPr lang="en-US" sz="1900" dirty="0" smtClean="0"/>
                        <a:t>gripping, mesmerizing, riveting, spectacular, cool, awesome, thrilling,</a:t>
                      </a:r>
                      <a:r>
                        <a:rPr lang="en-US" sz="1900" baseline="0" dirty="0" smtClean="0"/>
                        <a:t> badass, excellent, moving, exciting</a:t>
                      </a:r>
                      <a:endParaRPr lang="en-US" sz="1900" dirty="0"/>
                    </a:p>
                  </a:txBody>
                  <a:tcPr/>
                </a:tc>
                <a:tc>
                  <a:txBody>
                    <a:bodyPr/>
                    <a:lstStyle/>
                    <a:p>
                      <a:r>
                        <a:rPr lang="en-US" sz="1900" baseline="0" dirty="0" smtClean="0"/>
                        <a:t>bad</a:t>
                      </a:r>
                      <a:r>
                        <a:rPr lang="en-US" sz="1900" baseline="0" dirty="0"/>
                        <a:t>, clichéd, sucks, boring, stupid, slow</a:t>
                      </a:r>
                      <a:endParaRPr lang="en-US" sz="1900" dirty="0"/>
                    </a:p>
                  </a:txBody>
                  <a:tcPr/>
                </a:tc>
                <a:tc>
                  <a:txBody>
                    <a:bodyPr/>
                    <a:lstStyle/>
                    <a:p>
                      <a:r>
                        <a:rPr lang="en-US" sz="1900" dirty="0"/>
                        <a:t>64%</a:t>
                      </a:r>
                    </a:p>
                  </a:txBody>
                  <a:tcPr/>
                </a:tc>
                <a:tc>
                  <a:txBody>
                    <a:bodyPr/>
                    <a:lstStyle/>
                    <a:p>
                      <a:r>
                        <a:rPr lang="en-US" sz="1900" dirty="0"/>
                        <a:t>39%</a:t>
                      </a:r>
                    </a:p>
                  </a:txBody>
                  <a:tcPr/>
                </a:tc>
                <a:extLst>
                  <a:ext uri="{0D108BD9-81ED-4DB2-BD59-A6C34878D82A}">
                    <a16:rowId xmlns="" xmlns:a16="http://schemas.microsoft.com/office/drawing/2014/main" val="3468938245"/>
                  </a:ext>
                </a:extLst>
              </a:tr>
            </a:tbl>
          </a:graphicData>
        </a:graphic>
      </p:graphicFrame>
      <p:sp>
        <p:nvSpPr>
          <p:cNvPr id="6" name="Rectangle 5"/>
          <p:cNvSpPr/>
          <p:nvPr/>
        </p:nvSpPr>
        <p:spPr>
          <a:xfrm>
            <a:off x="3671679" y="4417317"/>
            <a:ext cx="5210401" cy="615553"/>
          </a:xfrm>
          <a:prstGeom prst="rect">
            <a:avLst/>
          </a:prstGeom>
        </p:spPr>
        <p:txBody>
          <a:bodyPr wrap="none">
            <a:spAutoFit/>
          </a:bodyPr>
          <a:lstStyle/>
          <a:p>
            <a:pPr marL="182880" lvl="0" indent="-182880" defTabSz="914400">
              <a:lnSpc>
                <a:spcPct val="50000"/>
              </a:lnSpc>
              <a:spcBef>
                <a:spcPts val="1200"/>
              </a:spcBef>
              <a:buClr>
                <a:srgbClr val="40BAD2"/>
              </a:buClr>
              <a:buFont typeface="Wingdings 2" pitchFamily="18" charset="2"/>
              <a:buChar char=""/>
            </a:pPr>
            <a:r>
              <a:rPr lang="en-US" sz="2400" dirty="0" smtClean="0">
                <a:solidFill>
                  <a:srgbClr val="000000">
                    <a:lumMod val="65000"/>
                    <a:lumOff val="35000"/>
                  </a:srgbClr>
                </a:solidFill>
              </a:rPr>
              <a:t>Frequency counts (including test data)</a:t>
            </a:r>
          </a:p>
          <a:p>
            <a:pPr marL="182880" lvl="0" indent="-182880" defTabSz="914400">
              <a:lnSpc>
                <a:spcPct val="50000"/>
              </a:lnSpc>
              <a:spcBef>
                <a:spcPts val="1200"/>
              </a:spcBef>
              <a:buClr>
                <a:srgbClr val="40BAD2"/>
              </a:buClr>
              <a:buFont typeface="Wingdings 2" pitchFamily="18" charset="2"/>
              <a:buChar char=""/>
            </a:pPr>
            <a:r>
              <a:rPr lang="en-US" sz="2400" dirty="0" smtClean="0">
                <a:solidFill>
                  <a:srgbClr val="000000">
                    <a:lumMod val="65000"/>
                    <a:lumOff val="35000"/>
                  </a:srgbClr>
                </a:solidFill>
              </a:rPr>
              <a:t>Hand-picked words</a:t>
            </a:r>
            <a:endParaRPr lang="en-US" sz="2400" dirty="0">
              <a:solidFill>
                <a:srgbClr val="000000">
                  <a:lumMod val="65000"/>
                  <a:lumOff val="35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81763581"/>
              </p:ext>
            </p:extLst>
          </p:nvPr>
        </p:nvGraphicFramePr>
        <p:xfrm>
          <a:off x="3560549" y="5122315"/>
          <a:ext cx="8120348" cy="1325880"/>
        </p:xfrm>
        <a:graphic>
          <a:graphicData uri="http://schemas.openxmlformats.org/drawingml/2006/table">
            <a:tbl>
              <a:tblPr firstRow="1" bandRow="1">
                <a:tableStyleId>{5C22544A-7EE6-4342-B048-85BDC9FD1C3A}</a:tableStyleId>
              </a:tblPr>
              <a:tblGrid>
                <a:gridCol w="1097280">
                  <a:extLst>
                    <a:ext uri="{9D8B030D-6E8A-4147-A177-3AD203B41FA5}">
                      <a16:colId xmlns="" xmlns:a16="http://schemas.microsoft.com/office/drawing/2014/main" val="941606184"/>
                    </a:ext>
                  </a:extLst>
                </a:gridCol>
                <a:gridCol w="2909455"/>
                <a:gridCol w="2196935">
                  <a:extLst>
                    <a:ext uri="{9D8B030D-6E8A-4147-A177-3AD203B41FA5}">
                      <a16:colId xmlns="" xmlns:a16="http://schemas.microsoft.com/office/drawing/2014/main" val="2061619279"/>
                    </a:ext>
                  </a:extLst>
                </a:gridCol>
                <a:gridCol w="1097280">
                  <a:extLst>
                    <a:ext uri="{9D8B030D-6E8A-4147-A177-3AD203B41FA5}">
                      <a16:colId xmlns="" xmlns:a16="http://schemas.microsoft.com/office/drawing/2014/main" val="157644543"/>
                    </a:ext>
                  </a:extLst>
                </a:gridCol>
                <a:gridCol w="819398">
                  <a:extLst>
                    <a:ext uri="{9D8B030D-6E8A-4147-A177-3AD203B41FA5}">
                      <a16:colId xmlns="" xmlns:a16="http://schemas.microsoft.com/office/drawing/2014/main" val="1474835640"/>
                    </a:ext>
                  </a:extLst>
                </a:gridCol>
              </a:tblGrid>
              <a:tr h="349439">
                <a:tc>
                  <a:txBody>
                    <a:bodyPr/>
                    <a:lstStyle/>
                    <a:p>
                      <a:endParaRPr lang="en-US" dirty="0"/>
                    </a:p>
                  </a:txBody>
                  <a:tcPr/>
                </a:tc>
                <a:tc>
                  <a:txBody>
                    <a:bodyPr/>
                    <a:lstStyle/>
                    <a:p>
                      <a:r>
                        <a:rPr lang="en-US" dirty="0" smtClean="0"/>
                        <a:t>Positive List</a:t>
                      </a:r>
                      <a:endParaRPr lang="en-US" dirty="0"/>
                    </a:p>
                  </a:txBody>
                  <a:tcPr/>
                </a:tc>
                <a:tc>
                  <a:txBody>
                    <a:bodyPr/>
                    <a:lstStyle/>
                    <a:p>
                      <a:r>
                        <a:rPr lang="en-US" dirty="0" smtClean="0"/>
                        <a:t>Negative List</a:t>
                      </a:r>
                      <a:endParaRPr lang="en-US" dirty="0"/>
                    </a:p>
                  </a:txBody>
                  <a:tcPr/>
                </a:tc>
                <a:tc>
                  <a:txBody>
                    <a:bodyPr/>
                    <a:lstStyle/>
                    <a:p>
                      <a:r>
                        <a:rPr lang="en-US" dirty="0"/>
                        <a:t>Accuracy</a:t>
                      </a:r>
                    </a:p>
                  </a:txBody>
                  <a:tcPr/>
                </a:tc>
                <a:tc>
                  <a:txBody>
                    <a:bodyPr/>
                    <a:lstStyle/>
                    <a:p>
                      <a:r>
                        <a:rPr lang="en-US" dirty="0"/>
                        <a:t>Ties</a:t>
                      </a:r>
                    </a:p>
                  </a:txBody>
                  <a:tcPr/>
                </a:tc>
                <a:extLst>
                  <a:ext uri="{0D108BD9-81ED-4DB2-BD59-A6C34878D82A}">
                    <a16:rowId xmlns="" xmlns:a16="http://schemas.microsoft.com/office/drawing/2014/main" val="1048494635"/>
                  </a:ext>
                </a:extLst>
              </a:tr>
              <a:tr h="914400">
                <a:tc>
                  <a:txBody>
                    <a:bodyPr/>
                    <a:lstStyle/>
                    <a:p>
                      <a:pPr marL="0" algn="l" defTabSz="914400" rtl="0" eaLnBrk="1" latinLnBrk="0" hangingPunct="1"/>
                      <a:r>
                        <a:rPr lang="en-US" sz="1900" b="0" kern="1200" dirty="0">
                          <a:solidFill>
                            <a:schemeClr val="dk1"/>
                          </a:solidFill>
                          <a:latin typeface="+mn-lt"/>
                          <a:ea typeface="+mn-ea"/>
                          <a:cs typeface="+mn-cs"/>
                        </a:rPr>
                        <a:t>Human 3 + stats</a:t>
                      </a:r>
                    </a:p>
                  </a:txBody>
                  <a:tcPr/>
                </a:tc>
                <a:tc>
                  <a:txBody>
                    <a:bodyPr/>
                    <a:lstStyle/>
                    <a:p>
                      <a:pPr marL="0" algn="l" defTabSz="914400" rtl="0" eaLnBrk="1" latinLnBrk="0" hangingPunct="1"/>
                      <a:r>
                        <a:rPr lang="en-US" sz="1900" b="0" kern="1200" dirty="0" smtClean="0">
                          <a:solidFill>
                            <a:schemeClr val="dk1"/>
                          </a:solidFill>
                          <a:latin typeface="+mn-lt"/>
                          <a:ea typeface="+mn-ea"/>
                          <a:cs typeface="+mn-cs"/>
                        </a:rPr>
                        <a:t>love</a:t>
                      </a:r>
                      <a:r>
                        <a:rPr lang="en-US" sz="1900" b="0" kern="1200" dirty="0">
                          <a:solidFill>
                            <a:schemeClr val="dk1"/>
                          </a:solidFill>
                          <a:latin typeface="+mn-lt"/>
                          <a:ea typeface="+mn-ea"/>
                          <a:cs typeface="+mn-cs"/>
                        </a:rPr>
                        <a:t>, wonderful, best, great, superb, still, </a:t>
                      </a:r>
                      <a:r>
                        <a:rPr lang="en-US" sz="1900" b="0" kern="1200" dirty="0" smtClean="0">
                          <a:solidFill>
                            <a:schemeClr val="dk1"/>
                          </a:solidFill>
                          <a:latin typeface="+mn-lt"/>
                          <a:ea typeface="+mn-ea"/>
                          <a:cs typeface="+mn-cs"/>
                        </a:rPr>
                        <a:t>beautiful</a:t>
                      </a:r>
                      <a:endParaRPr lang="en-US" sz="1900" b="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0" kern="1200" dirty="0" smtClean="0">
                          <a:solidFill>
                            <a:schemeClr val="dk1"/>
                          </a:solidFill>
                          <a:latin typeface="+mn-lt"/>
                          <a:ea typeface="+mn-ea"/>
                          <a:cs typeface="+mn-cs"/>
                        </a:rPr>
                        <a:t>bad, worst, stupid, waste, boring, ?, !</a:t>
                      </a:r>
                    </a:p>
                  </a:txBody>
                  <a:tcPr/>
                </a:tc>
                <a:tc>
                  <a:txBody>
                    <a:bodyPr/>
                    <a:lstStyle/>
                    <a:p>
                      <a:pPr marL="0" algn="l" defTabSz="914400" rtl="0" eaLnBrk="1" latinLnBrk="0" hangingPunct="1"/>
                      <a:r>
                        <a:rPr lang="en-US" sz="1900" b="0" kern="1200" dirty="0">
                          <a:solidFill>
                            <a:schemeClr val="dk1"/>
                          </a:solidFill>
                          <a:latin typeface="+mn-lt"/>
                          <a:ea typeface="+mn-ea"/>
                          <a:cs typeface="+mn-cs"/>
                        </a:rPr>
                        <a:t>69%</a:t>
                      </a:r>
                    </a:p>
                  </a:txBody>
                  <a:tcPr/>
                </a:tc>
                <a:tc>
                  <a:txBody>
                    <a:bodyPr/>
                    <a:lstStyle/>
                    <a:p>
                      <a:pPr marL="0" algn="l" defTabSz="914400" rtl="0" eaLnBrk="1" latinLnBrk="0" hangingPunct="1"/>
                      <a:r>
                        <a:rPr lang="en-US" sz="1900" b="0" kern="1200" dirty="0">
                          <a:solidFill>
                            <a:schemeClr val="dk1"/>
                          </a:solidFill>
                          <a:latin typeface="+mn-lt"/>
                          <a:ea typeface="+mn-ea"/>
                          <a:cs typeface="+mn-cs"/>
                        </a:rPr>
                        <a:t>16%</a:t>
                      </a:r>
                    </a:p>
                  </a:txBody>
                  <a:tcPr/>
                </a:tc>
                <a:extLst>
                  <a:ext uri="{0D108BD9-81ED-4DB2-BD59-A6C34878D82A}">
                    <a16:rowId xmlns="" xmlns:a16="http://schemas.microsoft.com/office/drawing/2014/main" val="2939471488"/>
                  </a:ext>
                </a:extLst>
              </a:tr>
            </a:tbl>
          </a:graphicData>
        </a:graphic>
      </p:graphicFrame>
    </p:spTree>
    <p:extLst>
      <p:ext uri="{BB962C8B-B14F-4D97-AF65-F5344CB8AC3E}">
        <p14:creationId xmlns:p14="http://schemas.microsoft.com/office/powerpoint/2010/main" val="1530012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p:txBody>
          <a:bodyPr>
            <a:normAutofit lnSpcReduction="10000"/>
          </a:bodyPr>
          <a:lstStyle/>
          <a:p>
            <a:r>
              <a:rPr lang="en-US" sz="3200" dirty="0" smtClean="0"/>
              <a:t>Unigrams</a:t>
            </a:r>
          </a:p>
          <a:p>
            <a:pPr lvl="1"/>
            <a:r>
              <a:rPr lang="en-US" sz="2800" dirty="0" smtClean="0"/>
              <a:t>appear once, twice, or thrice removed</a:t>
            </a:r>
          </a:p>
          <a:p>
            <a:pPr lvl="1"/>
            <a:r>
              <a:rPr lang="en-US" sz="2800" dirty="0" smtClean="0"/>
              <a:t>added negation tags (</a:t>
            </a:r>
            <a:r>
              <a:rPr lang="en-US" sz="2800" i="1" dirty="0" smtClean="0"/>
              <a:t>not</a:t>
            </a:r>
            <a:r>
              <a:rPr lang="en-US" sz="2800" dirty="0" smtClean="0"/>
              <a:t>, </a:t>
            </a:r>
            <a:r>
              <a:rPr lang="en-US" sz="2800" i="1" dirty="0" smtClean="0"/>
              <a:t>didn’t</a:t>
            </a:r>
            <a:r>
              <a:rPr lang="en-US" sz="2800" dirty="0" smtClean="0"/>
              <a:t>, </a:t>
            </a:r>
            <a:r>
              <a:rPr lang="en-US" sz="2800" i="1" dirty="0" smtClean="0"/>
              <a:t>isn’t</a:t>
            </a:r>
            <a:r>
              <a:rPr lang="en-US" sz="2800" dirty="0" smtClean="0"/>
              <a:t>)</a:t>
            </a:r>
          </a:p>
          <a:p>
            <a:r>
              <a:rPr lang="en-US" sz="3200" dirty="0" smtClean="0"/>
              <a:t>Bigrams</a:t>
            </a:r>
          </a:p>
          <a:p>
            <a:pPr lvl="1"/>
            <a:r>
              <a:rPr lang="en-US" sz="3000" dirty="0" smtClean="0"/>
              <a:t>matched number of unigrams</a:t>
            </a:r>
          </a:p>
          <a:p>
            <a:pPr lvl="1"/>
            <a:r>
              <a:rPr lang="en-US" sz="3000" dirty="0" smtClean="0"/>
              <a:t>no negation</a:t>
            </a:r>
            <a:endParaRPr lang="en-US" sz="3000" dirty="0"/>
          </a:p>
          <a:p>
            <a:r>
              <a:rPr lang="en-US" sz="3200" dirty="0"/>
              <a:t>Parts of Speech</a:t>
            </a:r>
          </a:p>
          <a:p>
            <a:r>
              <a:rPr lang="en-US" sz="3200" dirty="0" smtClean="0"/>
              <a:t>Position within review</a:t>
            </a:r>
            <a:endParaRPr lang="en-US" sz="3200" dirty="0"/>
          </a:p>
          <a:p>
            <a:pPr lvl="1"/>
            <a:r>
              <a:rPr lang="en-US" sz="2800" dirty="0"/>
              <a:t>First quarter</a:t>
            </a:r>
          </a:p>
          <a:p>
            <a:pPr lvl="1"/>
            <a:r>
              <a:rPr lang="en-US" sz="2800" dirty="0"/>
              <a:t>Middle half</a:t>
            </a:r>
          </a:p>
          <a:p>
            <a:pPr lvl="1"/>
            <a:r>
              <a:rPr lang="en-US" sz="2800" dirty="0"/>
              <a:t>Last quarter</a:t>
            </a:r>
          </a:p>
        </p:txBody>
      </p:sp>
    </p:spTree>
    <p:extLst>
      <p:ext uri="{BB962C8B-B14F-4D97-AF65-F5344CB8AC3E}">
        <p14:creationId xmlns:p14="http://schemas.microsoft.com/office/powerpoint/2010/main" val="1298439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mc:AlternateContent xmlns:mc="http://schemas.openxmlformats.org/markup-compatibility/2006" xmlns:a14="http://schemas.microsoft.com/office/drawing/2010/main">
        <mc:Choice Requires="a14">
          <p:sp>
            <p:nvSpPr>
              <p:cNvPr id="5" name="TextBox 4"/>
              <p:cNvSpPr txBox="1"/>
              <p:nvPr/>
            </p:nvSpPr>
            <p:spPr>
              <a:xfrm>
                <a:off x="6903493" y="684114"/>
                <a:ext cx="2186431"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𝑑</m:t>
                          </m:r>
                        </m:e>
                      </m:d>
                      <m:r>
                        <a:rPr lang="en-US" b="0" i="1"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𝑃</m:t>
                          </m:r>
                          <m:d>
                            <m:dPr>
                              <m:ctrlPr>
                                <a:rPr lang="en-US" b="0" i="1" smtClean="0">
                                  <a:latin typeface="Cambria Math"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903493" y="684114"/>
                <a:ext cx="2186431" cy="5866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03493" y="1602328"/>
                <a:ext cx="366844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𝑁𝐵</m:t>
                          </m:r>
                        </m:sub>
                      </m:sSub>
                      <m:d>
                        <m:dPr>
                          <m:ctrlPr>
                            <a:rPr lang="en-US" b="0" i="1" smtClean="0">
                              <a:latin typeface="Cambria Math"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𝑑</m:t>
                          </m:r>
                        </m:e>
                      </m:d>
                      <m:r>
                        <a:rPr lang="en-US" b="0" i="1" smtClean="0">
                          <a:latin typeface="Cambria Math" panose="02040503050406030204" pitchFamily="18" charset="0"/>
                        </a:rPr>
                        <m:t> ≔ </m:t>
                      </m:r>
                      <m:f>
                        <m:fPr>
                          <m:ctrlPr>
                            <a:rPr lang="en-US" b="0" i="1" smtClean="0">
                              <a:latin typeface="Cambria Math"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m:t>
                              </m:r>
                              <m:nary>
                                <m:naryPr>
                                  <m:chr m:val="∏"/>
                                  <m:ctrlPr>
                                    <a:rPr lang="en-US" b="0" i="1" smtClean="0">
                                      <a:latin typeface="Cambria Math"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𝑃</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e>
                                    <m:e>
                                      <m:r>
                                        <a:rPr lang="en-US" b="0" i="1" smtClean="0">
                                          <a:latin typeface="Cambria Math" panose="02040503050406030204" pitchFamily="18" charset="0"/>
                                        </a:rPr>
                                        <m:t>𝑐</m:t>
                                      </m:r>
                                    </m:e>
                                  </m:d>
                                </m:e>
                              </m:nary>
                            </m:e>
                            <m:sup>
                              <m:r>
                                <a:rPr lang="en-US" b="0" i="1" smtClean="0">
                                  <a:latin typeface="Cambria Math" panose="02040503050406030204" pitchFamily="18" charset="0"/>
                                </a:rPr>
                                <m:t>𝑛𝑖</m:t>
                              </m:r>
                              <m:d>
                                <m:dPr>
                                  <m:ctrlPr>
                                    <a:rPr lang="en-US" b="0" i="1" smtClean="0">
                                      <a:latin typeface="Cambria Math" charset="0"/>
                                    </a:rPr>
                                  </m:ctrlPr>
                                </m:dPr>
                                <m:e>
                                  <m:r>
                                    <a:rPr lang="en-US" b="0" i="1" smtClean="0">
                                      <a:latin typeface="Cambria Math" panose="02040503050406030204" pitchFamily="18" charset="0"/>
                                    </a:rPr>
                                    <m:t>𝑑</m:t>
                                  </m:r>
                                </m:e>
                              </m:d>
                            </m:sup>
                          </m:sSup>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903493" y="1602328"/>
                <a:ext cx="3668440" cy="666464"/>
              </a:xfrm>
              <a:prstGeom prst="rect">
                <a:avLst/>
              </a:prstGeom>
              <a:blipFill rotWithShape="0">
                <a:blip r:embed="rId4"/>
                <a:stretch>
                  <a:fillRect/>
                </a:stretch>
              </a:blipFill>
            </p:spPr>
            <p:txBody>
              <a:bodyPr/>
              <a:lstStyle/>
              <a:p>
                <a:r>
                  <a:rPr lang="en-US">
                    <a:noFill/>
                  </a:rPr>
                  <a:t> </a:t>
                </a:r>
              </a:p>
            </p:txBody>
          </p:sp>
        </mc:Fallback>
      </mc:AlternateContent>
      <p:sp>
        <p:nvSpPr>
          <p:cNvPr id="15" name="Rectangle 14"/>
          <p:cNvSpPr/>
          <p:nvPr/>
        </p:nvSpPr>
        <p:spPr>
          <a:xfrm>
            <a:off x="3645725" y="408795"/>
            <a:ext cx="7540830" cy="21839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151282" y="980060"/>
            <a:ext cx="2088107" cy="1077218"/>
          </a:xfrm>
          <a:prstGeom prst="rect">
            <a:avLst/>
          </a:prstGeom>
          <a:noFill/>
        </p:spPr>
        <p:txBody>
          <a:bodyPr wrap="square" rtlCol="0">
            <a:spAutoFit/>
          </a:bodyPr>
          <a:lstStyle/>
          <a:p>
            <a:pPr algn="ctr"/>
            <a:r>
              <a:rPr lang="en-US" sz="3200" b="1" dirty="0"/>
              <a:t>Naïve Bayes</a:t>
            </a:r>
          </a:p>
        </p:txBody>
      </p:sp>
    </p:spTree>
    <p:extLst>
      <p:ext uri="{BB962C8B-B14F-4D97-AF65-F5344CB8AC3E}">
        <p14:creationId xmlns:p14="http://schemas.microsoft.com/office/powerpoint/2010/main" val="3599912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mc:AlternateContent xmlns:mc="http://schemas.openxmlformats.org/markup-compatibility/2006" xmlns:a14="http://schemas.microsoft.com/office/drawing/2010/main">
        <mc:Choice Requires="a14">
          <p:sp>
            <p:nvSpPr>
              <p:cNvPr id="5" name="TextBox 4"/>
              <p:cNvSpPr txBox="1"/>
              <p:nvPr/>
            </p:nvSpPr>
            <p:spPr>
              <a:xfrm>
                <a:off x="6903493" y="684114"/>
                <a:ext cx="2186431"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𝑑</m:t>
                          </m:r>
                        </m:e>
                      </m:d>
                      <m:r>
                        <a:rPr lang="en-US" b="0" i="1"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𝑃</m:t>
                          </m:r>
                          <m:d>
                            <m:dPr>
                              <m:ctrlPr>
                                <a:rPr lang="en-US" b="0" i="1" smtClean="0">
                                  <a:latin typeface="Cambria Math"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903493" y="684114"/>
                <a:ext cx="2186431" cy="5866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03493" y="1602328"/>
                <a:ext cx="366844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𝑁𝐵</m:t>
                          </m:r>
                        </m:sub>
                      </m:sSub>
                      <m:d>
                        <m:dPr>
                          <m:ctrlPr>
                            <a:rPr lang="en-US" b="0" i="1" smtClean="0">
                              <a:latin typeface="Cambria Math"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𝑑</m:t>
                          </m:r>
                        </m:e>
                      </m:d>
                      <m:r>
                        <a:rPr lang="en-US" b="0" i="1" smtClean="0">
                          <a:latin typeface="Cambria Math" panose="02040503050406030204" pitchFamily="18" charset="0"/>
                        </a:rPr>
                        <m:t> ≔ </m:t>
                      </m:r>
                      <m:f>
                        <m:fPr>
                          <m:ctrlPr>
                            <a:rPr lang="en-US" b="0" i="1" smtClean="0">
                              <a:latin typeface="Cambria Math"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m:t>
                              </m:r>
                              <m:nary>
                                <m:naryPr>
                                  <m:chr m:val="∏"/>
                                  <m:ctrlPr>
                                    <a:rPr lang="en-US" b="0" i="1" smtClean="0">
                                      <a:latin typeface="Cambria Math"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𝑃</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e>
                                    <m:e>
                                      <m:r>
                                        <a:rPr lang="en-US" b="0" i="1" smtClean="0">
                                          <a:latin typeface="Cambria Math" panose="02040503050406030204" pitchFamily="18" charset="0"/>
                                        </a:rPr>
                                        <m:t>𝑐</m:t>
                                      </m:r>
                                    </m:e>
                                  </m:d>
                                </m:e>
                              </m:nary>
                            </m:e>
                            <m:sup>
                              <m:r>
                                <a:rPr lang="en-US" b="0" i="1" smtClean="0">
                                  <a:latin typeface="Cambria Math" panose="02040503050406030204" pitchFamily="18" charset="0"/>
                                </a:rPr>
                                <m:t>𝑛𝑖</m:t>
                              </m:r>
                              <m:d>
                                <m:dPr>
                                  <m:ctrlPr>
                                    <a:rPr lang="en-US" b="0" i="1" smtClean="0">
                                      <a:latin typeface="Cambria Math" charset="0"/>
                                    </a:rPr>
                                  </m:ctrlPr>
                                </m:dPr>
                                <m:e>
                                  <m:r>
                                    <a:rPr lang="en-US" b="0" i="1" smtClean="0">
                                      <a:latin typeface="Cambria Math" panose="02040503050406030204" pitchFamily="18" charset="0"/>
                                    </a:rPr>
                                    <m:t>𝑑</m:t>
                                  </m:r>
                                </m:e>
                              </m:d>
                            </m:sup>
                          </m:sSup>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903493" y="1602328"/>
                <a:ext cx="3668440" cy="666464"/>
              </a:xfrm>
              <a:prstGeom prst="rect">
                <a:avLst/>
              </a:prstGeom>
              <a:blipFill rotWithShape="0">
                <a:blip r:embed="rId4"/>
                <a:stretch>
                  <a:fillRect/>
                </a:stretch>
              </a:blipFill>
            </p:spPr>
            <p:txBody>
              <a:bodyPr/>
              <a:lstStyle/>
              <a:p>
                <a:r>
                  <a:rPr lang="en-US">
                    <a:noFill/>
                  </a:rPr>
                  <a:t> </a:t>
                </a:r>
              </a:p>
            </p:txBody>
          </p:sp>
        </mc:Fallback>
      </mc:AlternateContent>
      <p:sp>
        <p:nvSpPr>
          <p:cNvPr id="15" name="Rectangle 14"/>
          <p:cNvSpPr/>
          <p:nvPr/>
        </p:nvSpPr>
        <p:spPr>
          <a:xfrm>
            <a:off x="3645725" y="408795"/>
            <a:ext cx="7540830" cy="21839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151282" y="980060"/>
            <a:ext cx="2088107" cy="1077218"/>
          </a:xfrm>
          <a:prstGeom prst="rect">
            <a:avLst/>
          </a:prstGeom>
          <a:noFill/>
        </p:spPr>
        <p:txBody>
          <a:bodyPr wrap="square" rtlCol="0">
            <a:spAutoFit/>
          </a:bodyPr>
          <a:lstStyle/>
          <a:p>
            <a:pPr algn="ctr"/>
            <a:r>
              <a:rPr lang="en-US" sz="3200" b="1" dirty="0"/>
              <a:t>Naïve Bayes</a:t>
            </a:r>
          </a:p>
        </p:txBody>
      </p:sp>
      <p:grpSp>
        <p:nvGrpSpPr>
          <p:cNvPr id="4" name="Group 3"/>
          <p:cNvGrpSpPr/>
          <p:nvPr/>
        </p:nvGrpSpPr>
        <p:grpSpPr>
          <a:xfrm>
            <a:off x="3645723" y="2733611"/>
            <a:ext cx="7540831" cy="2060539"/>
            <a:chOff x="3645724" y="3146944"/>
            <a:chExt cx="7540831" cy="2060539"/>
          </a:xfrm>
        </p:grpSpPr>
        <mc:AlternateContent xmlns:mc="http://schemas.openxmlformats.org/markup-compatibility/2006" xmlns:a14="http://schemas.microsoft.com/office/drawing/2010/main">
          <mc:Choice Requires="a14">
            <p:sp>
              <p:nvSpPr>
                <p:cNvPr id="8" name="TextBox 7"/>
                <p:cNvSpPr txBox="1"/>
                <p:nvPr/>
              </p:nvSpPr>
              <p:spPr>
                <a:xfrm>
                  <a:off x="6934648" y="3432671"/>
                  <a:ext cx="3822906"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𝑀𝐸</m:t>
                            </m:r>
                          </m:sub>
                        </m:sSub>
                        <m:d>
                          <m:dPr>
                            <m:ctrlPr>
                              <a:rPr lang="en-US" b="0" i="1" smtClean="0">
                                <a:latin typeface="Cambria Math" charset="0"/>
                              </a:rPr>
                            </m:ctrlPr>
                          </m:dPr>
                          <m:e>
                            <m:r>
                              <a:rPr lang="en-US" b="0" i="1" smtClean="0">
                                <a:latin typeface="Cambria Math" panose="02040503050406030204" pitchFamily="18" charset="0"/>
                              </a:rPr>
                              <m:t>𝑐</m:t>
                            </m:r>
                          </m:e>
                          <m:e>
                            <m:r>
                              <a:rPr lang="en-US" b="0" i="1" smtClean="0">
                                <a:latin typeface="Cambria Math" panose="02040503050406030204" pitchFamily="18" charset="0"/>
                              </a:rPr>
                              <m:t>𝑑</m:t>
                            </m:r>
                          </m:e>
                        </m:d>
                        <m:r>
                          <a:rPr lang="en-US" b="0" i="1"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en>
                        </m:f>
                        <m:r>
                          <m:rPr>
                            <m:sty m:val="p"/>
                          </m:rPr>
                          <a:rPr lang="en-US" b="0" i="0" smtClean="0">
                            <a:latin typeface="Cambria Math" panose="02040503050406030204" pitchFamily="18" charset="0"/>
                          </a:rPr>
                          <m:t>exp</m:t>
                        </m:r>
                        <m:r>
                          <a:rPr lang="en-US" b="0" i="1" smtClean="0">
                            <a:latin typeface="Cambria Math" panose="02040503050406030204" pitchFamily="18" charset="0"/>
                          </a:rPr>
                          <m:t>⁡(</m:t>
                        </m:r>
                        <m:nary>
                          <m:naryPr>
                            <m:chr m:val="∑"/>
                            <m:supHide m:val="on"/>
                            <m:ctrlPr>
                              <a:rPr lang="en-US" b="0" i="1" smtClean="0">
                                <a:latin typeface="Cambria Math"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sSub>
                              <m:sSubPr>
                                <m:ctrlPr>
                                  <a:rPr lang="en-US" b="0" i="1" smtClean="0">
                                    <a:latin typeface="Cambria Math"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nary>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934648" y="3432671"/>
                  <a:ext cx="3822906" cy="6722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215726" y="4495312"/>
                  <a:ext cx="3043974" cy="3853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d>
                          <m:dPr>
                            <m:ctrlPr>
                              <a:rPr lang="en-US" b="0" i="1" smtClean="0">
                                <a:latin typeface="Cambria Math"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Sup>
                          <m:sSubSupPr>
                            <m:ctrlPr>
                              <a:rPr lang="en-US" b="0" i="1" smtClean="0">
                                <a:latin typeface="Cambria Math"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sub>
                          <m:sup>
                            <m:r>
                              <a:rPr lang="en-US" b="0" i="1" smtClean="0">
                                <a:latin typeface="Cambria Math" panose="02040503050406030204" pitchFamily="18" charset="0"/>
                              </a:rPr>
                              <m:t>1, </m:t>
                            </m:r>
                            <m:sSub>
                              <m:sSubPr>
                                <m:ctrlPr>
                                  <a:rPr lang="en-US" b="0" i="1" smtClean="0">
                                    <a:latin typeface="Cambria Math"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d>
                              <m:dPr>
                                <m:ctrlPr>
                                  <a:rPr lang="en-US" b="0" i="1" smtClean="0">
                                    <a:latin typeface="Cambria Math"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&gt;0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𝑐</m:t>
                            </m:r>
                          </m:sup>
                        </m:sSub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215726" y="4495312"/>
                  <a:ext cx="3043974" cy="385362"/>
                </a:xfrm>
                <a:prstGeom prst="rect">
                  <a:avLst/>
                </a:prstGeom>
                <a:blipFill rotWithShape="0">
                  <a:blip r:embed="rId6"/>
                  <a:stretch>
                    <a:fillRect t="-73016" b="-104762"/>
                  </a:stretch>
                </a:blipFill>
              </p:spPr>
              <p:txBody>
                <a:bodyPr/>
                <a:lstStyle/>
                <a:p>
                  <a:r>
                    <a:rPr lang="en-US">
                      <a:noFill/>
                    </a:rPr>
                    <a:t> </a:t>
                  </a:r>
                </a:p>
              </p:txBody>
            </p:sp>
          </mc:Fallback>
        </mc:AlternateContent>
        <p:sp>
          <p:nvSpPr>
            <p:cNvPr id="16" name="Rectangle 15"/>
            <p:cNvSpPr/>
            <p:nvPr/>
          </p:nvSpPr>
          <p:spPr>
            <a:xfrm>
              <a:off x="3645724" y="3146944"/>
              <a:ext cx="7540831" cy="2060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151284" y="3675508"/>
              <a:ext cx="2088107" cy="1077218"/>
            </a:xfrm>
            <a:prstGeom prst="rect">
              <a:avLst/>
            </a:prstGeom>
            <a:noFill/>
          </p:spPr>
          <p:txBody>
            <a:bodyPr wrap="square" rtlCol="0">
              <a:spAutoFit/>
            </a:bodyPr>
            <a:lstStyle/>
            <a:p>
              <a:pPr algn="ctr"/>
              <a:r>
                <a:rPr lang="en-US" sz="3200" b="1" dirty="0"/>
                <a:t>Maximum Entropy</a:t>
              </a:r>
            </a:p>
          </p:txBody>
        </p:sp>
      </p:grpSp>
    </p:spTree>
    <p:extLst>
      <p:ext uri="{BB962C8B-B14F-4D97-AF65-F5344CB8AC3E}">
        <p14:creationId xmlns:p14="http://schemas.microsoft.com/office/powerpoint/2010/main" val="1329036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520</TotalTime>
  <Words>2199</Words>
  <Application>Microsoft Macintosh PowerPoint</Application>
  <PresentationFormat>Widescreen</PresentationFormat>
  <Paragraphs>310</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Cambria Math</vt:lpstr>
      <vt:lpstr>Corbel</vt:lpstr>
      <vt:lpstr>Wingdings 2</vt:lpstr>
      <vt:lpstr>Arial</vt:lpstr>
      <vt:lpstr>Frame</vt:lpstr>
      <vt:lpstr>Thumbs up?  Sentiment Classification using  Machine Learning Techniques</vt:lpstr>
      <vt:lpstr>Introduction</vt:lpstr>
      <vt:lpstr>Framework</vt:lpstr>
      <vt:lpstr>Prior  Work</vt:lpstr>
      <vt:lpstr>The  Data</vt:lpstr>
      <vt:lpstr>Baseline</vt:lpstr>
      <vt:lpstr>Features</vt:lpstr>
      <vt:lpstr>Models</vt:lpstr>
      <vt:lpstr>Models</vt:lpstr>
      <vt:lpstr>Models</vt:lpstr>
      <vt:lpstr>Results</vt:lpstr>
      <vt:lpstr>Results</vt:lpstr>
      <vt:lpstr>Insights</vt:lpstr>
      <vt:lpstr>Future Work</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Thumbs up? Sentiment Classification using Machine Learning Techniques</dc:title>
  <dc:creator>Jason Lewris</dc:creator>
  <cp:lastModifiedBy>Jason Lewris</cp:lastModifiedBy>
  <cp:revision>42</cp:revision>
  <dcterms:created xsi:type="dcterms:W3CDTF">2016-04-02T18:16:03Z</dcterms:created>
  <dcterms:modified xsi:type="dcterms:W3CDTF">2016-04-11T21:23:52Z</dcterms:modified>
</cp:coreProperties>
</file>