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sldIdLst>
    <p:sldId id="297" r:id="rId2"/>
    <p:sldId id="298" r:id="rId3"/>
    <p:sldId id="299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68" r:id="rId17"/>
    <p:sldId id="267" r:id="rId18"/>
    <p:sldId id="271" r:id="rId19"/>
    <p:sldId id="272" r:id="rId20"/>
    <p:sldId id="273" r:id="rId21"/>
    <p:sldId id="300" r:id="rId22"/>
    <p:sldId id="301" r:id="rId23"/>
    <p:sldId id="302" r:id="rId24"/>
    <p:sldId id="270" r:id="rId25"/>
    <p:sldId id="274" r:id="rId26"/>
    <p:sldId id="275" r:id="rId27"/>
    <p:sldId id="276" r:id="rId28"/>
    <p:sldId id="277" r:id="rId29"/>
    <p:sldId id="278" r:id="rId30"/>
    <p:sldId id="280" r:id="rId31"/>
    <p:sldId id="279" r:id="rId32"/>
    <p:sldId id="281" r:id="rId33"/>
    <p:sldId id="295" r:id="rId34"/>
    <p:sldId id="285" r:id="rId35"/>
    <p:sldId id="294" r:id="rId36"/>
    <p:sldId id="293" r:id="rId37"/>
    <p:sldId id="296" r:id="rId38"/>
    <p:sldId id="282" r:id="rId39"/>
    <p:sldId id="283" r:id="rId40"/>
    <p:sldId id="284" r:id="rId41"/>
    <p:sldId id="286" r:id="rId42"/>
    <p:sldId id="28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48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E7FC0-7448-4A6F-ABA1-D4D43BA9B742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33BA7-9B94-4450-B49D-D9BFA3BD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14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3BA7-9B94-4450-B49D-D9BFA3BDB8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5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6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7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1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1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5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0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8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3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8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0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9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jpeg"/><Relationship Id="rId11" Type="http://schemas.openxmlformats.org/officeDocument/2006/relationships/image" Target="../media/image430.png"/><Relationship Id="rId5" Type="http://schemas.openxmlformats.org/officeDocument/2006/relationships/image" Target="../media/image34.png"/><Relationship Id="rId10" Type="http://schemas.openxmlformats.org/officeDocument/2006/relationships/image" Target="../media/image420.png"/><Relationship Id="rId4" Type="http://schemas.openxmlformats.org/officeDocument/2006/relationships/image" Target="../media/image33.png"/><Relationship Id="rId9" Type="http://schemas.openxmlformats.org/officeDocument/2006/relationships/image" Target="../media/image4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9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jpeg"/><Relationship Id="rId11" Type="http://schemas.openxmlformats.org/officeDocument/2006/relationships/image" Target="../media/image46.png"/><Relationship Id="rId5" Type="http://schemas.openxmlformats.org/officeDocument/2006/relationships/image" Target="../media/image34.png"/><Relationship Id="rId10" Type="http://schemas.openxmlformats.org/officeDocument/2006/relationships/image" Target="../media/image450.png"/><Relationship Id="rId4" Type="http://schemas.openxmlformats.org/officeDocument/2006/relationships/image" Target="../media/image33.png"/><Relationship Id="rId9" Type="http://schemas.openxmlformats.org/officeDocument/2006/relationships/image" Target="../media/image44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distributional </a:t>
            </a:r>
            <a:r>
              <a:rPr lang="en-US" dirty="0"/>
              <a:t>hypothesis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 smtClean="0">
                <a:solidFill>
                  <a:srgbClr val="FF0000"/>
                </a:solidFill>
              </a:rPr>
              <a:t>tezgüino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A bottle of </a:t>
            </a:r>
            <a:r>
              <a:rPr lang="en-US" dirty="0" err="1">
                <a:solidFill>
                  <a:srgbClr val="FF0000"/>
                </a:solidFill>
              </a:rPr>
              <a:t>tezgüino</a:t>
            </a:r>
            <a:r>
              <a:rPr lang="en-US" dirty="0"/>
              <a:t> is on the table. </a:t>
            </a:r>
            <a:endParaRPr lang="en-US" dirty="0" smtClean="0"/>
          </a:p>
          <a:p>
            <a:pPr lvl="1"/>
            <a:r>
              <a:rPr lang="en-US" dirty="0" smtClean="0"/>
              <a:t>Everybody </a:t>
            </a:r>
            <a:r>
              <a:rPr lang="en-US" dirty="0"/>
              <a:t>likes </a:t>
            </a:r>
            <a:r>
              <a:rPr lang="en-US" dirty="0" err="1">
                <a:solidFill>
                  <a:srgbClr val="FF0000"/>
                </a:solidFill>
              </a:rPr>
              <a:t>tezgüino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Tezgüino</a:t>
            </a:r>
            <a:r>
              <a:rPr lang="en-US" dirty="0" smtClean="0"/>
              <a:t> </a:t>
            </a:r>
            <a:r>
              <a:rPr lang="en-US" dirty="0"/>
              <a:t>makes you drunk.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make </a:t>
            </a:r>
            <a:r>
              <a:rPr lang="en-US" dirty="0" err="1">
                <a:solidFill>
                  <a:srgbClr val="FF0000"/>
                </a:solidFill>
              </a:rPr>
              <a:t>tezgüino</a:t>
            </a:r>
            <a:r>
              <a:rPr lang="en-US" dirty="0"/>
              <a:t> out of corn</a:t>
            </a:r>
            <a:r>
              <a:rPr lang="en-US" dirty="0" smtClean="0"/>
              <a:t>.</a:t>
            </a:r>
          </a:p>
          <a:p>
            <a:r>
              <a:rPr lang="en-US" dirty="0"/>
              <a:t>The contexts in which a word appears </a:t>
            </a:r>
            <a:r>
              <a:rPr lang="en-US" dirty="0" smtClean="0"/>
              <a:t>tell </a:t>
            </a:r>
            <a:r>
              <a:rPr lang="en-US" dirty="0"/>
              <a:t>us a lot about what it means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1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</a:t>
            </a:r>
            <a:r>
              <a:rPr lang="en-US" dirty="0" smtClean="0"/>
              <a:t>divergences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Aspect</a:t>
            </a:r>
            <a:endParaRPr lang="en-US" dirty="0"/>
          </a:p>
          <a:p>
            <a:pPr lvl="1"/>
            <a:r>
              <a:rPr lang="en-US" dirty="0" smtClean="0"/>
              <a:t>English </a:t>
            </a:r>
            <a:r>
              <a:rPr lang="en-US" dirty="0"/>
              <a:t>has a progressive </a:t>
            </a:r>
            <a:r>
              <a:rPr lang="en-US" dirty="0" smtClean="0"/>
              <a:t>aspect</a:t>
            </a:r>
            <a:endParaRPr lang="en-US" dirty="0"/>
          </a:p>
          <a:p>
            <a:pPr lvl="2"/>
            <a:r>
              <a:rPr lang="en-US" dirty="0"/>
              <a:t>‘Peter swims’ vs. ‘Peter is swimming’</a:t>
            </a:r>
          </a:p>
          <a:p>
            <a:pPr lvl="1"/>
            <a:r>
              <a:rPr lang="en-US" dirty="0" smtClean="0"/>
              <a:t>German </a:t>
            </a:r>
            <a:r>
              <a:rPr lang="en-US" dirty="0"/>
              <a:t>can only express this with an adverb:</a:t>
            </a:r>
          </a:p>
          <a:p>
            <a:pPr lvl="2"/>
            <a:r>
              <a:rPr lang="en-US" dirty="0"/>
              <a:t>‘Peter </a:t>
            </a:r>
            <a:r>
              <a:rPr lang="en-US" dirty="0" err="1"/>
              <a:t>schwimmt</a:t>
            </a:r>
            <a:r>
              <a:rPr lang="en-US" dirty="0"/>
              <a:t>’ vs. ‘Peter </a:t>
            </a:r>
            <a:r>
              <a:rPr lang="en-US" dirty="0" err="1"/>
              <a:t>schwimmt</a:t>
            </a:r>
            <a:r>
              <a:rPr lang="en-US" dirty="0"/>
              <a:t> </a:t>
            </a:r>
            <a:r>
              <a:rPr lang="en-US" dirty="0" err="1"/>
              <a:t>gerade</a:t>
            </a:r>
            <a:r>
              <a:rPr lang="en-US" dirty="0"/>
              <a:t>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9315" y="4580655"/>
            <a:ext cx="596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Clearly, a bilingual dictionary is  insufficient; and machine translation is difficult!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1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</a:t>
            </a:r>
            <a:r>
              <a:rPr lang="en-US" dirty="0" smtClean="0"/>
              <a:t>translation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Vauquois</a:t>
            </a:r>
            <a:r>
              <a:rPr lang="en-US" dirty="0"/>
              <a:t> triangle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1" y="2458859"/>
            <a:ext cx="6866164" cy="405351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7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</a:t>
            </a:r>
            <a:r>
              <a:rPr lang="en-US" dirty="0" smtClean="0"/>
              <a:t>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stream </a:t>
            </a:r>
            <a:r>
              <a:rPr lang="en-US" dirty="0"/>
              <a:t>of current machine translation </a:t>
            </a:r>
            <a:r>
              <a:rPr lang="en-US" dirty="0" smtClean="0"/>
              <a:t>paradigm</a:t>
            </a:r>
          </a:p>
          <a:p>
            <a:pPr lvl="1"/>
            <a:r>
              <a:rPr lang="en-US" dirty="0"/>
              <a:t>The idea </a:t>
            </a:r>
            <a:r>
              <a:rPr lang="en-US" dirty="0" smtClean="0"/>
              <a:t>was introduced </a:t>
            </a:r>
            <a:r>
              <a:rPr lang="en-US" dirty="0"/>
              <a:t>by Warren Weaver in </a:t>
            </a:r>
            <a:r>
              <a:rPr lang="en-US" dirty="0" smtClean="0"/>
              <a:t>1949</a:t>
            </a:r>
          </a:p>
          <a:p>
            <a:pPr lvl="1"/>
            <a:r>
              <a:rPr lang="en-US" dirty="0" smtClean="0"/>
              <a:t>Re-introduced </a:t>
            </a:r>
            <a:r>
              <a:rPr lang="en-US" dirty="0"/>
              <a:t>in 1993 by researchers at IBM's Thomas J. Watson Research </a:t>
            </a:r>
            <a:r>
              <a:rPr lang="en-US" dirty="0" smtClean="0"/>
              <a:t>Center</a:t>
            </a:r>
          </a:p>
          <a:p>
            <a:pPr lvl="1"/>
            <a:r>
              <a:rPr lang="en-US" dirty="0" smtClean="0"/>
              <a:t>Now it is </a:t>
            </a:r>
            <a:r>
              <a:rPr lang="en-US" dirty="0"/>
              <a:t>the most widely </a:t>
            </a:r>
            <a:r>
              <a:rPr lang="en-US" dirty="0" smtClean="0"/>
              <a:t>studied/used </a:t>
            </a:r>
            <a:r>
              <a:rPr lang="en-US" dirty="0"/>
              <a:t>machine translation </a:t>
            </a:r>
            <a:r>
              <a:rPr lang="en-US" dirty="0" smtClean="0"/>
              <a:t>method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69029" y="3624943"/>
            <a:ext cx="6651171" cy="2501222"/>
            <a:chOff x="2569029" y="3624943"/>
            <a:chExt cx="6651171" cy="2501222"/>
          </a:xfrm>
        </p:grpSpPr>
        <p:sp>
          <p:nvSpPr>
            <p:cNvPr id="4" name="Rectangle 3"/>
            <p:cNvSpPr/>
            <p:nvPr/>
          </p:nvSpPr>
          <p:spPr>
            <a:xfrm>
              <a:off x="4648200" y="5479834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1966: ALPAC report: human translation is far cheaper and better - kills MT for a long time</a:t>
              </a: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2569029" y="3624943"/>
              <a:ext cx="4365171" cy="18548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5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Noisy-Channel framework </a:t>
            </a:r>
            <a:r>
              <a:rPr lang="en-US" altLang="en-US" baseline="30000" dirty="0" smtClean="0"/>
              <a:t>[</a:t>
            </a:r>
            <a:r>
              <a:rPr lang="en-US" altLang="en-US" baseline="30000" dirty="0"/>
              <a:t>Shannon </a:t>
            </a:r>
            <a:r>
              <a:rPr lang="en-US" altLang="en-US" baseline="30000" dirty="0" smtClean="0"/>
              <a:t>48]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Translating French to English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13</a:t>
            </a:fld>
            <a:endParaRPr lang="en-US"/>
          </a:p>
        </p:txBody>
      </p:sp>
      <p:sp>
        <p:nvSpPr>
          <p:cNvPr id="31749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81224" y="3451645"/>
            <a:ext cx="9144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Source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2081424" y="3451645"/>
            <a:ext cx="1295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Transmitter</a:t>
            </a:r>
          </a:p>
          <a:p>
            <a:r>
              <a:rPr lang="en-GB" altLang="en-US" sz="1800" i="0" dirty="0"/>
              <a:t>(encoder)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7491624" y="3451646"/>
            <a:ext cx="1371600" cy="6857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/>
              <a:t>Destination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5739024" y="3451645"/>
            <a:ext cx="10668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Receiver</a:t>
            </a:r>
          </a:p>
          <a:p>
            <a:r>
              <a:rPr lang="en-GB" altLang="en-US" sz="1800" i="0" dirty="0"/>
              <a:t>(decoder)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3986424" y="3451645"/>
            <a:ext cx="990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Noisy</a:t>
            </a:r>
          </a:p>
          <a:p>
            <a:r>
              <a:rPr lang="en-GB" altLang="en-US" sz="1800" i="0" dirty="0"/>
              <a:t>Channel</a:t>
            </a:r>
          </a:p>
        </p:txBody>
      </p:sp>
      <p:sp>
        <p:nvSpPr>
          <p:cNvPr id="31758" name="AutoShape 13"/>
          <p:cNvSpPr>
            <a:spLocks noChangeArrowheads="1"/>
          </p:cNvSpPr>
          <p:nvPr/>
        </p:nvSpPr>
        <p:spPr bwMode="auto">
          <a:xfrm>
            <a:off x="6805824" y="3758033"/>
            <a:ext cx="685800" cy="150812"/>
          </a:xfrm>
          <a:prstGeom prst="rightArrow">
            <a:avLst>
              <a:gd name="adj1" fmla="val 50000"/>
              <a:gd name="adj2" fmla="val 1136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494451" y="4137444"/>
            <a:ext cx="925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smtClean="0"/>
              <a:t>P(</a:t>
            </a:r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)</a:t>
            </a:r>
            <a:endParaRPr lang="en-US" altLang="en-US" sz="2000" b="0" dirty="0"/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1444042" y="3847197"/>
            <a:ext cx="5982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Eng</a:t>
            </a:r>
            <a:endParaRPr lang="en-US" altLang="en-US" sz="2000" b="0" dirty="0"/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5155454" y="3831851"/>
            <a:ext cx="5454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Fre</a:t>
            </a:r>
            <a:endParaRPr lang="en-US" altLang="en-US" sz="2000" b="0" dirty="0"/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6832585" y="3847197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’</a:t>
            </a:r>
            <a:endParaRPr lang="en-US" altLang="en-US" sz="2000" b="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52824" y="3299245"/>
            <a:ext cx="3276600" cy="1450907"/>
            <a:chOff x="1852824" y="3299245"/>
            <a:chExt cx="3276600" cy="1450907"/>
          </a:xfrm>
        </p:grpSpPr>
        <p:sp>
          <p:nvSpPr>
            <p:cNvPr id="31760" name="Text Box 17"/>
            <p:cNvSpPr txBox="1">
              <a:spLocks noChangeArrowheads="1"/>
            </p:cNvSpPr>
            <p:nvPr/>
          </p:nvSpPr>
          <p:spPr bwMode="auto">
            <a:xfrm>
              <a:off x="3003329" y="4350042"/>
              <a:ext cx="13565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dirty="0" smtClean="0"/>
                <a:t>P(</a:t>
              </a:r>
              <a:r>
                <a:rPr lang="en-US" altLang="en-US" sz="2000" b="0" dirty="0" err="1" smtClean="0"/>
                <a:t>Fre|Eng</a:t>
              </a:r>
              <a:r>
                <a:rPr lang="en-US" altLang="en-US" sz="2000" b="0" dirty="0" smtClean="0"/>
                <a:t>)</a:t>
              </a:r>
              <a:endParaRPr lang="en-US" altLang="en-US" sz="2000" b="0" dirty="0"/>
            </a:p>
          </p:txBody>
        </p:sp>
        <p:sp>
          <p:nvSpPr>
            <p:cNvPr id="31764" name="Rectangle 21"/>
            <p:cNvSpPr>
              <a:spLocks noChangeArrowheads="1"/>
            </p:cNvSpPr>
            <p:nvPr/>
          </p:nvSpPr>
          <p:spPr bwMode="auto">
            <a:xfrm>
              <a:off x="1852824" y="3299245"/>
              <a:ext cx="3276600" cy="1066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5538206" y="4350042"/>
            <a:ext cx="1742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smtClean="0"/>
              <a:t>P(</a:t>
            </a:r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’|</a:t>
            </a:r>
            <a:r>
              <a:rPr lang="en-US" altLang="en-US" sz="2000" b="0" dirty="0" err="1" smtClean="0"/>
              <a:t>Fre</a:t>
            </a:r>
            <a:r>
              <a:rPr lang="en-US" altLang="en-US" sz="2000" b="0" dirty="0" smtClean="0"/>
              <a:t>)=?</a:t>
            </a:r>
            <a:endParaRPr lang="en-US" altLang="en-US" sz="2000" b="0" dirty="0"/>
          </a:p>
        </p:txBody>
      </p:sp>
      <p:sp>
        <p:nvSpPr>
          <p:cNvPr id="31768" name="AutoShape 25"/>
          <p:cNvSpPr>
            <a:spLocks noChangeArrowheads="1"/>
          </p:cNvSpPr>
          <p:nvPr/>
        </p:nvSpPr>
        <p:spPr bwMode="auto">
          <a:xfrm>
            <a:off x="1395624" y="3756445"/>
            <a:ext cx="685800" cy="150813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69" name="AutoShape 26"/>
          <p:cNvSpPr>
            <a:spLocks noChangeArrowheads="1"/>
          </p:cNvSpPr>
          <p:nvPr/>
        </p:nvSpPr>
        <p:spPr bwMode="auto">
          <a:xfrm>
            <a:off x="3376824" y="3756445"/>
            <a:ext cx="609600" cy="150813"/>
          </a:xfrm>
          <a:prstGeom prst="rightArrow">
            <a:avLst>
              <a:gd name="adj1" fmla="val 50000"/>
              <a:gd name="adj2" fmla="val 1010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70" name="AutoShape 27"/>
          <p:cNvSpPr>
            <a:spLocks noChangeArrowheads="1"/>
          </p:cNvSpPr>
          <p:nvPr/>
        </p:nvSpPr>
        <p:spPr bwMode="auto">
          <a:xfrm>
            <a:off x="4977024" y="3765012"/>
            <a:ext cx="762000" cy="142246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17275" y="2212447"/>
                <a:ext cx="5049908" cy="474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75" y="2212447"/>
                <a:ext cx="5049908" cy="474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495081" y="4750152"/>
            <a:ext cx="2481943" cy="841307"/>
            <a:chOff x="2495081" y="4750152"/>
            <a:chExt cx="2481943" cy="841307"/>
          </a:xfrm>
        </p:grpSpPr>
        <p:sp>
          <p:nvSpPr>
            <p:cNvPr id="8" name="TextBox 7"/>
            <p:cNvSpPr txBox="1"/>
            <p:nvPr/>
          </p:nvSpPr>
          <p:spPr>
            <a:xfrm>
              <a:off x="2495081" y="5191349"/>
              <a:ext cx="2481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Translation model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0"/>
              <a:endCxn id="31760" idx="2"/>
            </p:cNvCxnSpPr>
            <p:nvPr/>
          </p:nvCxnSpPr>
          <p:spPr>
            <a:xfrm flipH="1" flipV="1">
              <a:off x="3681624" y="4750152"/>
              <a:ext cx="54429" cy="44119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25072" y="4593057"/>
            <a:ext cx="2481943" cy="1030406"/>
            <a:chOff x="325072" y="4593057"/>
            <a:chExt cx="2481943" cy="1030406"/>
          </a:xfrm>
        </p:grpSpPr>
        <p:sp>
          <p:nvSpPr>
            <p:cNvPr id="36" name="TextBox 35"/>
            <p:cNvSpPr txBox="1"/>
            <p:nvPr/>
          </p:nvSpPr>
          <p:spPr>
            <a:xfrm>
              <a:off x="325072" y="5223353"/>
              <a:ext cx="2481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Language model</a:t>
              </a:r>
              <a:endParaRPr lang="en-US" sz="20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 flipV="1">
              <a:off x="1201176" y="4593057"/>
              <a:ext cx="52934" cy="6302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844896" y="4231961"/>
            <a:ext cx="1522287" cy="1375038"/>
            <a:chOff x="4844896" y="4231961"/>
            <a:chExt cx="1522287" cy="1375038"/>
          </a:xfrm>
        </p:grpSpPr>
        <p:sp>
          <p:nvSpPr>
            <p:cNvPr id="41" name="TextBox 40"/>
            <p:cNvSpPr txBox="1"/>
            <p:nvPr/>
          </p:nvSpPr>
          <p:spPr>
            <a:xfrm>
              <a:off x="4844896" y="5206889"/>
              <a:ext cx="15222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Observation</a:t>
              </a:r>
              <a:endParaRPr lang="en-US" sz="2000" dirty="0"/>
            </a:p>
          </p:txBody>
        </p:sp>
        <p:cxnSp>
          <p:nvCxnSpPr>
            <p:cNvPr id="42" name="Straight Arrow Connector 41"/>
            <p:cNvCxnSpPr>
              <a:endCxn id="31762" idx="2"/>
            </p:cNvCxnSpPr>
            <p:nvPr/>
          </p:nvCxnSpPr>
          <p:spPr>
            <a:xfrm flipV="1">
              <a:off x="5218255" y="4231961"/>
              <a:ext cx="209934" cy="8987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020518" y="4247307"/>
            <a:ext cx="1798410" cy="1369904"/>
            <a:chOff x="7020518" y="4247307"/>
            <a:chExt cx="1798410" cy="1369904"/>
          </a:xfrm>
        </p:grpSpPr>
        <p:sp>
          <p:nvSpPr>
            <p:cNvPr id="45" name="TextBox 44"/>
            <p:cNvSpPr txBox="1"/>
            <p:nvPr/>
          </p:nvSpPr>
          <p:spPr>
            <a:xfrm>
              <a:off x="7020518" y="5217101"/>
              <a:ext cx="17984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Guessed input</a:t>
              </a:r>
              <a:endParaRPr lang="en-US" sz="2000" dirty="0"/>
            </a:p>
          </p:txBody>
        </p:sp>
        <p:cxnSp>
          <p:nvCxnSpPr>
            <p:cNvPr id="46" name="Straight Arrow Connector 45"/>
            <p:cNvCxnSpPr>
              <a:endCxn id="31763" idx="2"/>
            </p:cNvCxnSpPr>
            <p:nvPr/>
          </p:nvCxnSpPr>
          <p:spPr>
            <a:xfrm flipH="1" flipV="1">
              <a:off x="7174185" y="4247307"/>
              <a:ext cx="219692" cy="8935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709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/>
      <p:bldP spid="31761" grpId="0"/>
      <p:bldP spid="31762" grpId="0"/>
      <p:bldP spid="31763" grpId="0"/>
      <p:bldP spid="317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Translation with a noisy </a:t>
            </a:r>
            <a:r>
              <a:rPr lang="en-US" dirty="0"/>
              <a:t>channel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96388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Bayes rule</a:t>
                </a:r>
              </a:p>
              <a:p>
                <a:pPr lvl="1"/>
                <a:r>
                  <a:rPr lang="en-US" dirty="0" smtClean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Translation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should </a:t>
                </a:r>
                <a:r>
                  <a:rPr lang="en-US" dirty="0"/>
                  <a:t>capture </a:t>
                </a:r>
                <a:r>
                  <a:rPr lang="en-US" dirty="0" smtClean="0"/>
                  <a:t>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faithfulness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of the translation. It needs to be </a:t>
                </a:r>
                <a:r>
                  <a:rPr lang="en-US" dirty="0" smtClean="0"/>
                  <a:t>trained </a:t>
                </a:r>
                <a:r>
                  <a:rPr lang="en-US" dirty="0"/>
                  <a:t>on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a parallel corpus</a:t>
                </a:r>
              </a:p>
              <a:p>
                <a:pPr lvl="1"/>
                <a:r>
                  <a:rPr lang="en-US" dirty="0" smtClean="0"/>
                  <a:t>Language </a:t>
                </a:r>
                <a:r>
                  <a:rPr lang="en-US" dirty="0"/>
                  <a:t>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Eng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should </a:t>
                </a:r>
                <a:r>
                  <a:rPr lang="en-US" dirty="0"/>
                  <a:t>capture the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fluency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/>
                  <a:t>of </a:t>
                </a:r>
                <a:r>
                  <a:rPr lang="en-US" dirty="0"/>
                  <a:t>the translation. It can be trained on </a:t>
                </a:r>
                <a:r>
                  <a:rPr lang="en-US" i="1" dirty="0">
                    <a:solidFill>
                      <a:srgbClr val="7030A0"/>
                    </a:solidFill>
                  </a:rPr>
                  <a:t>a </a:t>
                </a:r>
                <a:r>
                  <a:rPr lang="en-US" i="1" dirty="0" smtClean="0">
                    <a:solidFill>
                      <a:srgbClr val="7030A0"/>
                    </a:solidFill>
                  </a:rPr>
                  <a:t>very large monolingual </a:t>
                </a:r>
                <a:r>
                  <a:rPr lang="en-US" i="1" dirty="0">
                    <a:solidFill>
                      <a:srgbClr val="7030A0"/>
                    </a:solidFill>
                  </a:rPr>
                  <a:t>corpus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963884"/>
              </a:xfrm>
              <a:blipFill rotWithShape="0">
                <a:blip r:embed="rId2"/>
                <a:stretch>
                  <a:fillRect l="-1481" t="-2457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62842" y="2092700"/>
                <a:ext cx="5049908" cy="474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842" y="2092700"/>
                <a:ext cx="5049908" cy="474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92904" y="2576367"/>
                <a:ext cx="5279394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𝐹𝑟𝑒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904" y="2576367"/>
                <a:ext cx="5279394" cy="4658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284517" y="3039945"/>
            <a:ext cx="2198914" cy="762029"/>
            <a:chOff x="4284517" y="3039945"/>
            <a:chExt cx="2198914" cy="762029"/>
          </a:xfrm>
        </p:grpSpPr>
        <p:sp>
          <p:nvSpPr>
            <p:cNvPr id="6" name="TextBox 5"/>
            <p:cNvSpPr txBox="1"/>
            <p:nvPr/>
          </p:nvSpPr>
          <p:spPr>
            <a:xfrm>
              <a:off x="4284517" y="3401864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Translation Model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5257800" y="3074922"/>
              <a:ext cx="126174" cy="3269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430482" y="3039945"/>
              <a:ext cx="17526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23636" y="3042264"/>
            <a:ext cx="2292403" cy="759710"/>
            <a:chOff x="6323636" y="3042264"/>
            <a:chExt cx="2292403" cy="759710"/>
          </a:xfrm>
        </p:grpSpPr>
        <p:sp>
          <p:nvSpPr>
            <p:cNvPr id="7" name="TextBox 6"/>
            <p:cNvSpPr txBox="1"/>
            <p:nvPr/>
          </p:nvSpPr>
          <p:spPr>
            <a:xfrm>
              <a:off x="6417125" y="3401864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7030A0"/>
                  </a:solidFill>
                </a:rPr>
                <a:t>Language Model</a:t>
              </a:r>
              <a:endParaRPr lang="en-US" sz="2000" dirty="0">
                <a:solidFill>
                  <a:srgbClr val="7030A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0"/>
            </p:cNvCxnSpPr>
            <p:nvPr/>
          </p:nvCxnSpPr>
          <p:spPr>
            <a:xfrm flipH="1" flipV="1">
              <a:off x="6890657" y="3074922"/>
              <a:ext cx="625925" cy="32694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323636" y="3042264"/>
              <a:ext cx="10242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256682" y="2609025"/>
            <a:ext cx="3127292" cy="1192949"/>
            <a:chOff x="2256682" y="2609025"/>
            <a:chExt cx="3127292" cy="1192949"/>
          </a:xfrm>
        </p:grpSpPr>
        <p:sp>
          <p:nvSpPr>
            <p:cNvPr id="18" name="TextBox 17"/>
            <p:cNvSpPr txBox="1"/>
            <p:nvPr/>
          </p:nvSpPr>
          <p:spPr>
            <a:xfrm>
              <a:off x="2256682" y="3401864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Observed (given)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8" idx="0"/>
            </p:cNvCxnSpPr>
            <p:nvPr/>
          </p:nvCxnSpPr>
          <p:spPr>
            <a:xfrm flipV="1">
              <a:off x="3356139" y="2841168"/>
              <a:ext cx="1292061" cy="5606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746168" y="2609025"/>
              <a:ext cx="637806" cy="3736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9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smtClean="0"/>
              <a:t>corpora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same </a:t>
            </a:r>
            <a:r>
              <a:rPr lang="en-US" dirty="0" smtClean="0"/>
              <a:t>text in </a:t>
            </a:r>
            <a:r>
              <a:rPr lang="en-US" dirty="0"/>
              <a:t>two (or more) </a:t>
            </a:r>
            <a:r>
              <a:rPr lang="en-US" dirty="0" smtClean="0"/>
              <a:t>languages</a:t>
            </a:r>
          </a:p>
          <a:p>
            <a:pPr lvl="1"/>
            <a:r>
              <a:rPr lang="en-US" dirty="0"/>
              <a:t>High-quality manually crafted translations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4255" y="2668868"/>
            <a:ext cx="6161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Georgia" panose="02040502050405020303" pitchFamily="18" charset="0"/>
              </a:rPr>
              <a:t>European Parliament Proceedings Parallel Corpus</a:t>
            </a:r>
            <a:endParaRPr lang="en-US" b="1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184" y="3023390"/>
            <a:ext cx="4669971" cy="383461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smtClean="0"/>
              <a:t>corpora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text in two (or more) languages</a:t>
            </a:r>
          </a:p>
          <a:p>
            <a:pPr lvl="1"/>
            <a:r>
              <a:rPr lang="en-US" dirty="0"/>
              <a:t>High-quality manually crafted translations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23093"/>
            <a:ext cx="4267200" cy="2924175"/>
          </a:xfrm>
          <a:prstGeom prst="rect">
            <a:avLst/>
          </a:prstGeom>
        </p:spPr>
      </p:pic>
      <p:pic>
        <p:nvPicPr>
          <p:cNvPr id="2050" name="Picture 2" descr="http://www.rolereboot.org/wp-content/uploads/2014/10/tamara-wikipedi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45" y="2657647"/>
            <a:ext cx="2051555" cy="11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3234647"/>
            <a:ext cx="3810000" cy="31337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smtClean="0"/>
              <a:t>corpora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text in two (or more) languages</a:t>
            </a:r>
          </a:p>
          <a:p>
            <a:pPr lvl="1"/>
            <a:r>
              <a:rPr lang="en-US" dirty="0"/>
              <a:t>High-quality manually crafted translations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19" y="3432858"/>
            <a:ext cx="7983761" cy="2875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49" y="2816906"/>
            <a:ext cx="2305050" cy="86677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Translation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Specifying translation probabilities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This probability needs </a:t>
            </a:r>
            <a:r>
              <a:rPr lang="en-US" u="sng" dirty="0" smtClean="0"/>
              <a:t>word-alignmen</a:t>
            </a:r>
            <a:r>
              <a:rPr lang="en-US" dirty="0" smtClean="0"/>
              <a:t>t to estimate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914194"/>
              </p:ext>
            </p:extLst>
          </p:nvPr>
        </p:nvGraphicFramePr>
        <p:xfrm>
          <a:off x="1621970" y="2238824"/>
          <a:ext cx="5431971" cy="2213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0657"/>
                <a:gridCol w="1810657"/>
                <a:gridCol w="1810657"/>
              </a:tblGrid>
              <a:tr h="36890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English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French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green witch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grüne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Hexe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at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zuhause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10534</a:t>
                      </a:r>
                      <a:endParaRPr lang="en-US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at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daheim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9890</a:t>
                      </a:r>
                      <a:endParaRPr lang="en-US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598012</a:t>
                      </a:r>
                      <a:endParaRPr lang="en-US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this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diese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Woche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3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Language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the likelihood of observing a sentence in the target language</a:t>
                </a:r>
              </a:p>
              <a:p>
                <a:pPr lvl="1"/>
                <a:r>
                  <a:rPr lang="en-US" dirty="0" smtClean="0"/>
                  <a:t>N-gram language model</a:t>
                </a:r>
              </a:p>
              <a:p>
                <a:pPr lvl="2"/>
                <a:r>
                  <a:rPr lang="en-US" dirty="0" smtClean="0"/>
                  <a:t>Relax the language complexity</a:t>
                </a:r>
                <a:endParaRPr lang="en-US" dirty="0"/>
              </a:p>
              <a:p>
                <a:pPr lvl="2"/>
                <a:r>
                  <a:rPr lang="en-US" dirty="0" smtClean="0"/>
                  <a:t>Occurrence of current word only depends on previous N-1 words: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distributional semantics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88526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Use the contexts in which words appear to measure their similarity</a:t>
                </a:r>
              </a:p>
              <a:p>
                <a:pPr lvl="1"/>
                <a:r>
                  <a:rPr lang="en-US" dirty="0"/>
                  <a:t>Assumption: </a:t>
                </a:r>
                <a:r>
                  <a:rPr lang="en-US" dirty="0" smtClean="0"/>
                  <a:t>similar </a:t>
                </a:r>
                <a:r>
                  <a:rPr lang="en-US" dirty="0"/>
                  <a:t>contexts </a:t>
                </a:r>
                <a:r>
                  <a:rPr lang="en-US" dirty="0" smtClean="0"/>
                  <a:t>=&gt; similar meanings</a:t>
                </a:r>
              </a:p>
              <a:p>
                <a:pPr lvl="1"/>
                <a:r>
                  <a:rPr lang="en-US" dirty="0" smtClean="0"/>
                  <a:t>Approach: represent </a:t>
                </a:r>
                <a:r>
                  <a:rPr lang="en-US" dirty="0"/>
                  <a:t>each word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as a vector </a:t>
                </a:r>
                <a:r>
                  <a:rPr lang="en-US" dirty="0" smtClean="0"/>
                  <a:t>of its contexts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Vector space representation</a:t>
                </a:r>
              </a:p>
              <a:p>
                <a:pPr lvl="2"/>
                <a:r>
                  <a:rPr lang="en-US" dirty="0"/>
                  <a:t>Each dimension corresponds to a particular 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Each element </a:t>
                </a:r>
                <a:r>
                  <a:rPr lang="en-US" dirty="0" smtClean="0"/>
                  <a:t>in the vector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captures the degree to which the word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associated with the 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Similarity metric</a:t>
                </a:r>
              </a:p>
              <a:p>
                <a:pPr lvl="2"/>
                <a:r>
                  <a:rPr lang="en-US" dirty="0" smtClean="0"/>
                  <a:t>Cosine similarity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885265"/>
              </a:xfrm>
              <a:blipFill rotWithShape="0">
                <a:blip r:embed="rId2"/>
                <a:stretch>
                  <a:fillRect l="-1704" t="-2622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4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Language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Specifying the </a:t>
            </a:r>
            <a:r>
              <a:rPr lang="en-US" sz="2800" dirty="0"/>
              <a:t>likelihood </a:t>
            </a:r>
            <a:r>
              <a:rPr lang="en-US" sz="2800" dirty="0" smtClean="0"/>
              <a:t>of observing a sentence in the target language</a:t>
            </a:r>
          </a:p>
          <a:p>
            <a:pPr lvl="1"/>
            <a:r>
              <a:rPr lang="en-US" sz="2000" dirty="0"/>
              <a:t>Google </a:t>
            </a:r>
            <a:r>
              <a:rPr lang="en-US" sz="2000" dirty="0" smtClean="0"/>
              <a:t>(2007) uses </a:t>
            </a:r>
            <a:r>
              <a:rPr lang="en-US" sz="2000" dirty="0"/>
              <a:t>5-grams to </a:t>
            </a:r>
            <a:r>
              <a:rPr lang="en-US" sz="2000" dirty="0" smtClean="0"/>
              <a:t>7-grams</a:t>
            </a:r>
            <a:r>
              <a:rPr lang="en-US" sz="2000" dirty="0"/>
              <a:t>, which </a:t>
            </a:r>
            <a:r>
              <a:rPr lang="en-US" sz="2000" dirty="0" smtClean="0"/>
              <a:t>result </a:t>
            </a:r>
            <a:r>
              <a:rPr lang="en-US" sz="2000" dirty="0"/>
              <a:t>in huge models, but the effect on </a:t>
            </a:r>
            <a:r>
              <a:rPr lang="en-US" sz="2000" dirty="0" smtClean="0"/>
              <a:t>translation quality </a:t>
            </a:r>
            <a:r>
              <a:rPr lang="en-US" sz="2000" dirty="0"/>
              <a:t>levels off quickly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2" y="3345996"/>
            <a:ext cx="3486150" cy="3343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123" y="3412626"/>
            <a:ext cx="3801277" cy="327664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challenges in 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Correspondence</a:t>
            </a:r>
          </a:p>
          <a:p>
            <a:pPr lvl="1"/>
            <a:r>
              <a:rPr lang="en-US" dirty="0" smtClean="0"/>
              <a:t>Many types of possible correspondences</a:t>
            </a:r>
          </a:p>
          <a:p>
            <a:r>
              <a:rPr lang="en-US" dirty="0"/>
              <a:t>Lexical </a:t>
            </a:r>
            <a:r>
              <a:rPr lang="en-US" dirty="0" smtClean="0"/>
              <a:t>divergences</a:t>
            </a:r>
          </a:p>
          <a:p>
            <a:pPr lvl="1"/>
            <a:r>
              <a:rPr lang="en-US" dirty="0"/>
              <a:t>homonymous/</a:t>
            </a:r>
            <a:r>
              <a:rPr lang="en-US" dirty="0" err="1"/>
              <a:t>polysemous</a:t>
            </a:r>
            <a:r>
              <a:rPr lang="en-US" dirty="0"/>
              <a:t> words</a:t>
            </a:r>
          </a:p>
          <a:p>
            <a:r>
              <a:rPr lang="en-US" dirty="0"/>
              <a:t>Syntactic </a:t>
            </a:r>
            <a:r>
              <a:rPr lang="en-US" dirty="0" smtClean="0"/>
              <a:t>divergences</a:t>
            </a:r>
          </a:p>
          <a:p>
            <a:pPr lvl="1"/>
            <a:r>
              <a:rPr lang="en-US" dirty="0"/>
              <a:t>Word order, Head-marking vs. dependent-marking</a:t>
            </a:r>
          </a:p>
          <a:p>
            <a:r>
              <a:rPr lang="en-US" dirty="0"/>
              <a:t>Semantic </a:t>
            </a:r>
            <a:r>
              <a:rPr lang="en-US" dirty="0" smtClean="0"/>
              <a:t>divergences</a:t>
            </a:r>
          </a:p>
          <a:p>
            <a:pPr lvl="1"/>
            <a:r>
              <a:rPr lang="en-US" dirty="0"/>
              <a:t>Aspect, idioms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1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Recap: Noisy-Channel </a:t>
            </a:r>
            <a:r>
              <a:rPr lang="en-US" altLang="en-US" dirty="0" smtClean="0"/>
              <a:t>framework </a:t>
            </a:r>
            <a:r>
              <a:rPr lang="en-US" altLang="en-US" baseline="30000" dirty="0" smtClean="0"/>
              <a:t>[</a:t>
            </a:r>
            <a:r>
              <a:rPr lang="en-US" altLang="en-US" baseline="30000" dirty="0"/>
              <a:t>Shannon </a:t>
            </a:r>
            <a:r>
              <a:rPr lang="en-US" altLang="en-US" baseline="30000" dirty="0" smtClean="0"/>
              <a:t>48]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Translating French to English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22</a:t>
            </a:fld>
            <a:endParaRPr lang="en-US"/>
          </a:p>
        </p:txBody>
      </p:sp>
      <p:sp>
        <p:nvSpPr>
          <p:cNvPr id="31749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81224" y="3451645"/>
            <a:ext cx="9144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Source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2081424" y="3451645"/>
            <a:ext cx="1295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Transmitter</a:t>
            </a:r>
          </a:p>
          <a:p>
            <a:r>
              <a:rPr lang="en-GB" altLang="en-US" sz="1800" i="0" dirty="0"/>
              <a:t>(encoder)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7491624" y="3451646"/>
            <a:ext cx="1371600" cy="6857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/>
              <a:t>Destination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5739024" y="3451645"/>
            <a:ext cx="10668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Receiver</a:t>
            </a:r>
          </a:p>
          <a:p>
            <a:r>
              <a:rPr lang="en-GB" altLang="en-US" sz="1800" i="0" dirty="0"/>
              <a:t>(decoder)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3986424" y="3451645"/>
            <a:ext cx="990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Noisy</a:t>
            </a:r>
          </a:p>
          <a:p>
            <a:r>
              <a:rPr lang="en-GB" altLang="en-US" sz="1800" i="0" dirty="0"/>
              <a:t>Channel</a:t>
            </a:r>
          </a:p>
        </p:txBody>
      </p:sp>
      <p:sp>
        <p:nvSpPr>
          <p:cNvPr id="31758" name="AutoShape 13"/>
          <p:cNvSpPr>
            <a:spLocks noChangeArrowheads="1"/>
          </p:cNvSpPr>
          <p:nvPr/>
        </p:nvSpPr>
        <p:spPr bwMode="auto">
          <a:xfrm>
            <a:off x="6805824" y="3758033"/>
            <a:ext cx="685800" cy="150812"/>
          </a:xfrm>
          <a:prstGeom prst="rightArrow">
            <a:avLst>
              <a:gd name="adj1" fmla="val 50000"/>
              <a:gd name="adj2" fmla="val 1136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494451" y="4137444"/>
            <a:ext cx="925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smtClean="0"/>
              <a:t>P(</a:t>
            </a:r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)</a:t>
            </a:r>
            <a:endParaRPr lang="en-US" altLang="en-US" sz="2000" b="0" dirty="0"/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1444042" y="3847197"/>
            <a:ext cx="5982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Eng</a:t>
            </a:r>
            <a:endParaRPr lang="en-US" altLang="en-US" sz="2000" b="0" dirty="0"/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5155454" y="3831851"/>
            <a:ext cx="5454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Fre</a:t>
            </a:r>
            <a:endParaRPr lang="en-US" altLang="en-US" sz="2000" b="0" dirty="0"/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6832585" y="3847197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’</a:t>
            </a:r>
            <a:endParaRPr lang="en-US" altLang="en-US" sz="2000" b="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52824" y="3299245"/>
            <a:ext cx="3276600" cy="1450907"/>
            <a:chOff x="1852824" y="3299245"/>
            <a:chExt cx="3276600" cy="1450907"/>
          </a:xfrm>
        </p:grpSpPr>
        <p:sp>
          <p:nvSpPr>
            <p:cNvPr id="31760" name="Text Box 17"/>
            <p:cNvSpPr txBox="1">
              <a:spLocks noChangeArrowheads="1"/>
            </p:cNvSpPr>
            <p:nvPr/>
          </p:nvSpPr>
          <p:spPr bwMode="auto">
            <a:xfrm>
              <a:off x="3003329" y="4350042"/>
              <a:ext cx="13565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dirty="0" smtClean="0"/>
                <a:t>P(</a:t>
              </a:r>
              <a:r>
                <a:rPr lang="en-US" altLang="en-US" sz="2000" b="0" dirty="0" err="1" smtClean="0"/>
                <a:t>Fre|Eng</a:t>
              </a:r>
              <a:r>
                <a:rPr lang="en-US" altLang="en-US" sz="2000" b="0" dirty="0" smtClean="0"/>
                <a:t>)</a:t>
              </a:r>
              <a:endParaRPr lang="en-US" altLang="en-US" sz="2000" b="0" dirty="0"/>
            </a:p>
          </p:txBody>
        </p:sp>
        <p:sp>
          <p:nvSpPr>
            <p:cNvPr id="31764" name="Rectangle 21"/>
            <p:cNvSpPr>
              <a:spLocks noChangeArrowheads="1"/>
            </p:cNvSpPr>
            <p:nvPr/>
          </p:nvSpPr>
          <p:spPr bwMode="auto">
            <a:xfrm>
              <a:off x="1852824" y="3299245"/>
              <a:ext cx="3276600" cy="1066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5538206" y="4350042"/>
            <a:ext cx="1742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smtClean="0"/>
              <a:t>P(</a:t>
            </a:r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’|</a:t>
            </a:r>
            <a:r>
              <a:rPr lang="en-US" altLang="en-US" sz="2000" b="0" dirty="0" err="1" smtClean="0"/>
              <a:t>Fre</a:t>
            </a:r>
            <a:r>
              <a:rPr lang="en-US" altLang="en-US" sz="2000" b="0" dirty="0" smtClean="0"/>
              <a:t>)=?</a:t>
            </a:r>
            <a:endParaRPr lang="en-US" altLang="en-US" sz="2000" b="0" dirty="0"/>
          </a:p>
        </p:txBody>
      </p:sp>
      <p:sp>
        <p:nvSpPr>
          <p:cNvPr id="31768" name="AutoShape 25"/>
          <p:cNvSpPr>
            <a:spLocks noChangeArrowheads="1"/>
          </p:cNvSpPr>
          <p:nvPr/>
        </p:nvSpPr>
        <p:spPr bwMode="auto">
          <a:xfrm>
            <a:off x="1395624" y="3756445"/>
            <a:ext cx="685800" cy="150813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69" name="AutoShape 26"/>
          <p:cNvSpPr>
            <a:spLocks noChangeArrowheads="1"/>
          </p:cNvSpPr>
          <p:nvPr/>
        </p:nvSpPr>
        <p:spPr bwMode="auto">
          <a:xfrm>
            <a:off x="3376824" y="3756445"/>
            <a:ext cx="609600" cy="150813"/>
          </a:xfrm>
          <a:prstGeom prst="rightArrow">
            <a:avLst>
              <a:gd name="adj1" fmla="val 50000"/>
              <a:gd name="adj2" fmla="val 1010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70" name="AutoShape 27"/>
          <p:cNvSpPr>
            <a:spLocks noChangeArrowheads="1"/>
          </p:cNvSpPr>
          <p:nvPr/>
        </p:nvSpPr>
        <p:spPr bwMode="auto">
          <a:xfrm>
            <a:off x="4977024" y="3765012"/>
            <a:ext cx="762000" cy="142246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17275" y="2212447"/>
                <a:ext cx="5049908" cy="474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75" y="2212447"/>
                <a:ext cx="5049908" cy="474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495081" y="4750152"/>
            <a:ext cx="2481943" cy="841307"/>
            <a:chOff x="2495081" y="4750152"/>
            <a:chExt cx="2481943" cy="841307"/>
          </a:xfrm>
        </p:grpSpPr>
        <p:sp>
          <p:nvSpPr>
            <p:cNvPr id="8" name="TextBox 7"/>
            <p:cNvSpPr txBox="1"/>
            <p:nvPr/>
          </p:nvSpPr>
          <p:spPr>
            <a:xfrm>
              <a:off x="2495081" y="5191349"/>
              <a:ext cx="2481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Translation model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0"/>
              <a:endCxn id="31760" idx="2"/>
            </p:cNvCxnSpPr>
            <p:nvPr/>
          </p:nvCxnSpPr>
          <p:spPr>
            <a:xfrm flipH="1" flipV="1">
              <a:off x="3681624" y="4750152"/>
              <a:ext cx="54429" cy="44119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25072" y="4593057"/>
            <a:ext cx="2481943" cy="1030406"/>
            <a:chOff x="325072" y="4593057"/>
            <a:chExt cx="2481943" cy="1030406"/>
          </a:xfrm>
        </p:grpSpPr>
        <p:sp>
          <p:nvSpPr>
            <p:cNvPr id="36" name="TextBox 35"/>
            <p:cNvSpPr txBox="1"/>
            <p:nvPr/>
          </p:nvSpPr>
          <p:spPr>
            <a:xfrm>
              <a:off x="325072" y="5223353"/>
              <a:ext cx="2481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Language model</a:t>
              </a:r>
              <a:endParaRPr lang="en-US" sz="20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 flipV="1">
              <a:off x="1201176" y="4593057"/>
              <a:ext cx="52934" cy="6302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844896" y="4231961"/>
            <a:ext cx="1522287" cy="1375038"/>
            <a:chOff x="4844896" y="4231961"/>
            <a:chExt cx="1522287" cy="1375038"/>
          </a:xfrm>
        </p:grpSpPr>
        <p:sp>
          <p:nvSpPr>
            <p:cNvPr id="41" name="TextBox 40"/>
            <p:cNvSpPr txBox="1"/>
            <p:nvPr/>
          </p:nvSpPr>
          <p:spPr>
            <a:xfrm>
              <a:off x="4844896" y="5206889"/>
              <a:ext cx="15222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Observation</a:t>
              </a:r>
              <a:endParaRPr lang="en-US" sz="2000" dirty="0"/>
            </a:p>
          </p:txBody>
        </p:sp>
        <p:cxnSp>
          <p:nvCxnSpPr>
            <p:cNvPr id="42" name="Straight Arrow Connector 41"/>
            <p:cNvCxnSpPr>
              <a:endCxn id="31762" idx="2"/>
            </p:cNvCxnSpPr>
            <p:nvPr/>
          </p:nvCxnSpPr>
          <p:spPr>
            <a:xfrm flipV="1">
              <a:off x="5218255" y="4231961"/>
              <a:ext cx="209934" cy="8987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020518" y="4247307"/>
            <a:ext cx="1798410" cy="1369904"/>
            <a:chOff x="7020518" y="4247307"/>
            <a:chExt cx="1798410" cy="1369904"/>
          </a:xfrm>
        </p:grpSpPr>
        <p:sp>
          <p:nvSpPr>
            <p:cNvPr id="45" name="TextBox 44"/>
            <p:cNvSpPr txBox="1"/>
            <p:nvPr/>
          </p:nvSpPr>
          <p:spPr>
            <a:xfrm>
              <a:off x="7020518" y="5217101"/>
              <a:ext cx="17984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Guessed input</a:t>
              </a:r>
              <a:endParaRPr lang="en-US" sz="2000" dirty="0"/>
            </a:p>
          </p:txBody>
        </p:sp>
        <p:cxnSp>
          <p:nvCxnSpPr>
            <p:cNvPr id="46" name="Straight Arrow Connector 45"/>
            <p:cNvCxnSpPr>
              <a:endCxn id="31763" idx="2"/>
            </p:cNvCxnSpPr>
            <p:nvPr/>
          </p:nvCxnSpPr>
          <p:spPr>
            <a:xfrm flipH="1" flipV="1">
              <a:off x="7174185" y="4247307"/>
              <a:ext cx="219692" cy="8935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349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/>
      <p:bldP spid="31761" grpId="0"/>
      <p:bldP spid="31762" grpId="0"/>
      <p:bldP spid="31763" grpId="0"/>
      <p:bldP spid="3176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</a:t>
            </a:r>
            <a:r>
              <a:rPr lang="en-US" dirty="0" smtClean="0"/>
              <a:t>translation </a:t>
            </a:r>
            <a:r>
              <a:rPr lang="en-US" dirty="0" smtClean="0"/>
              <a:t>with a noisy </a:t>
            </a:r>
            <a:r>
              <a:rPr lang="en-US" dirty="0"/>
              <a:t>channel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96388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Bayes rule</a:t>
                </a:r>
              </a:p>
              <a:p>
                <a:pPr lvl="1"/>
                <a:r>
                  <a:rPr lang="en-US" dirty="0" smtClean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Translation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should </a:t>
                </a:r>
                <a:r>
                  <a:rPr lang="en-US" dirty="0"/>
                  <a:t>capture </a:t>
                </a:r>
                <a:r>
                  <a:rPr lang="en-US" dirty="0" smtClean="0"/>
                  <a:t>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faithfulness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of the translation. It needs to be </a:t>
                </a:r>
                <a:r>
                  <a:rPr lang="en-US" dirty="0" smtClean="0"/>
                  <a:t>trained </a:t>
                </a:r>
                <a:r>
                  <a:rPr lang="en-US" dirty="0"/>
                  <a:t>on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a parallel corpus</a:t>
                </a:r>
              </a:p>
              <a:p>
                <a:pPr lvl="1"/>
                <a:r>
                  <a:rPr lang="en-US" dirty="0" smtClean="0"/>
                  <a:t>Language </a:t>
                </a:r>
                <a:r>
                  <a:rPr lang="en-US" dirty="0"/>
                  <a:t>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Eng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should </a:t>
                </a:r>
                <a:r>
                  <a:rPr lang="en-US" dirty="0"/>
                  <a:t>capture the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fluency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/>
                  <a:t>of </a:t>
                </a:r>
                <a:r>
                  <a:rPr lang="en-US" dirty="0"/>
                  <a:t>the translation. It can be trained on </a:t>
                </a:r>
                <a:r>
                  <a:rPr lang="en-US" i="1" dirty="0">
                    <a:solidFill>
                      <a:srgbClr val="7030A0"/>
                    </a:solidFill>
                  </a:rPr>
                  <a:t>a </a:t>
                </a:r>
                <a:r>
                  <a:rPr lang="en-US" i="1" dirty="0" smtClean="0">
                    <a:solidFill>
                      <a:srgbClr val="7030A0"/>
                    </a:solidFill>
                  </a:rPr>
                  <a:t>very large monolingual </a:t>
                </a:r>
                <a:r>
                  <a:rPr lang="en-US" i="1" dirty="0">
                    <a:solidFill>
                      <a:srgbClr val="7030A0"/>
                    </a:solidFill>
                  </a:rPr>
                  <a:t>corpus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963884"/>
              </a:xfrm>
              <a:blipFill rotWithShape="0">
                <a:blip r:embed="rId2"/>
                <a:stretch>
                  <a:fillRect l="-1481" t="-2457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62842" y="2092700"/>
                <a:ext cx="5049908" cy="474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842" y="2092700"/>
                <a:ext cx="5049908" cy="474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92904" y="2576367"/>
                <a:ext cx="5279394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𝐹𝑟𝑒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904" y="2576367"/>
                <a:ext cx="5279394" cy="4658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284517" y="3039945"/>
            <a:ext cx="2198914" cy="762029"/>
            <a:chOff x="4284517" y="3039945"/>
            <a:chExt cx="2198914" cy="762029"/>
          </a:xfrm>
        </p:grpSpPr>
        <p:sp>
          <p:nvSpPr>
            <p:cNvPr id="6" name="TextBox 5"/>
            <p:cNvSpPr txBox="1"/>
            <p:nvPr/>
          </p:nvSpPr>
          <p:spPr>
            <a:xfrm>
              <a:off x="4284517" y="3401864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Translation Model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5257800" y="3074922"/>
              <a:ext cx="126174" cy="3269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430482" y="3039945"/>
              <a:ext cx="17526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23636" y="3042264"/>
            <a:ext cx="2292403" cy="759710"/>
            <a:chOff x="6323636" y="3042264"/>
            <a:chExt cx="2292403" cy="759710"/>
          </a:xfrm>
        </p:grpSpPr>
        <p:sp>
          <p:nvSpPr>
            <p:cNvPr id="7" name="TextBox 6"/>
            <p:cNvSpPr txBox="1"/>
            <p:nvPr/>
          </p:nvSpPr>
          <p:spPr>
            <a:xfrm>
              <a:off x="6417125" y="3401864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7030A0"/>
                  </a:solidFill>
                </a:rPr>
                <a:t>Language Model</a:t>
              </a:r>
              <a:endParaRPr lang="en-US" sz="2000" dirty="0">
                <a:solidFill>
                  <a:srgbClr val="7030A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0"/>
            </p:cNvCxnSpPr>
            <p:nvPr/>
          </p:nvCxnSpPr>
          <p:spPr>
            <a:xfrm flipH="1" flipV="1">
              <a:off x="6890657" y="3074922"/>
              <a:ext cx="625925" cy="32694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323636" y="3042264"/>
              <a:ext cx="10242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256682" y="2609025"/>
            <a:ext cx="3127292" cy="1192949"/>
            <a:chOff x="2256682" y="2609025"/>
            <a:chExt cx="3127292" cy="1192949"/>
          </a:xfrm>
        </p:grpSpPr>
        <p:sp>
          <p:nvSpPr>
            <p:cNvPr id="18" name="TextBox 17"/>
            <p:cNvSpPr txBox="1"/>
            <p:nvPr/>
          </p:nvSpPr>
          <p:spPr>
            <a:xfrm>
              <a:off x="2256682" y="3401864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Observed (given)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8" idx="0"/>
            </p:cNvCxnSpPr>
            <p:nvPr/>
          </p:nvCxnSpPr>
          <p:spPr>
            <a:xfrm flipV="1">
              <a:off x="3356139" y="2841168"/>
              <a:ext cx="1292061" cy="5606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746168" y="2609025"/>
              <a:ext cx="637806" cy="3736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7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</a:t>
            </a:r>
            <a:r>
              <a:rPr lang="en-US" dirty="0" smtClean="0"/>
              <a:t>machine translation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42" y="1567543"/>
            <a:ext cx="8636516" cy="457078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1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</a:t>
            </a:r>
            <a:r>
              <a:rPr lang="en-US" dirty="0" smtClean="0"/>
              <a:t>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generative model based on noisy channel framework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/>
              <a:t>the </a:t>
            </a:r>
            <a:r>
              <a:rPr lang="en-US" dirty="0" smtClean="0"/>
              <a:t>translation sentence </a:t>
            </a:r>
            <a:r>
              <a:rPr lang="en-US" b="1" i="1" dirty="0" smtClean="0"/>
              <a:t>e</a:t>
            </a:r>
            <a:r>
              <a:rPr lang="en-US" dirty="0" smtClean="0"/>
              <a:t> with regard to </a:t>
            </a:r>
            <a:r>
              <a:rPr lang="en-US" dirty="0"/>
              <a:t>the </a:t>
            </a:r>
            <a:r>
              <a:rPr lang="en-US" dirty="0" smtClean="0"/>
              <a:t>given sentence </a:t>
            </a:r>
            <a:r>
              <a:rPr lang="en-US" b="1" i="1" dirty="0" smtClean="0"/>
              <a:t>f</a:t>
            </a:r>
            <a:r>
              <a:rPr lang="en-US" dirty="0" smtClean="0"/>
              <a:t> </a:t>
            </a:r>
            <a:r>
              <a:rPr lang="en-US" dirty="0"/>
              <a:t>by a stochastic </a:t>
            </a:r>
            <a:r>
              <a:rPr lang="en-US" dirty="0" smtClean="0"/>
              <a:t>process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/>
              <a:t>the length of </a:t>
            </a:r>
            <a:r>
              <a:rPr lang="en-US" b="1" i="1" dirty="0" smtClean="0"/>
              <a:t>f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Generate the </a:t>
            </a:r>
            <a:r>
              <a:rPr lang="en-US" b="1" i="1" dirty="0">
                <a:solidFill>
                  <a:srgbClr val="FF0000"/>
                </a:solidFill>
              </a:rPr>
              <a:t>alignment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/>
              <a:t>e</a:t>
            </a:r>
            <a:r>
              <a:rPr lang="en-US" dirty="0" smtClean="0"/>
              <a:t> </a:t>
            </a:r>
            <a:r>
              <a:rPr lang="en-US" dirty="0"/>
              <a:t>to the target sentence </a:t>
            </a:r>
            <a:r>
              <a:rPr lang="en-US" b="1" i="1" dirty="0" smtClean="0"/>
              <a:t>f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Generate the words of </a:t>
            </a:r>
            <a:r>
              <a:rPr lang="en-US" b="1" i="1" dirty="0" smtClean="0"/>
              <a:t>f</a:t>
            </a:r>
            <a:endParaRPr lang="en-US" dirty="0" smtClean="0"/>
          </a:p>
          <a:p>
            <a:pPr marL="971550" lvl="1" indent="-457200"/>
            <a:r>
              <a:rPr lang="en-US" dirty="0" smtClean="0"/>
              <a:t> 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17172" y="4982110"/>
                <a:ext cx="6263983" cy="465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𝐹𝑟𝑒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72" y="4982110"/>
                <a:ext cx="6263983" cy="4658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alignment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to one, one to many and reordering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72004" y="2315494"/>
            <a:ext cx="3027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told Mary a story.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372004" y="2950418"/>
            <a:ext cx="4639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Jean a </a:t>
            </a:r>
            <a:r>
              <a:rPr lang="en-US" sz="2400" dirty="0" err="1" smtClean="0"/>
              <a:t>raconté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histoire à Marie.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724627" y="2670167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179880" y="2670167"/>
            <a:ext cx="237344" cy="4066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37980" y="2680948"/>
            <a:ext cx="311088" cy="3655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92232" y="2680948"/>
            <a:ext cx="1861924" cy="3517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92232" y="2670167"/>
            <a:ext cx="2436364" cy="289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64895" y="2711317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41170" y="2711317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8087" y="4642599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 sentence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7437064" y="2950418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Target sentence</a:t>
            </a:r>
            <a:endParaRPr lang="en-US" sz="2000" dirty="0"/>
          </a:p>
        </p:txBody>
      </p:sp>
      <p:sp>
        <p:nvSpPr>
          <p:cNvPr id="27" name="Left Brace 26"/>
          <p:cNvSpPr/>
          <p:nvPr/>
        </p:nvSpPr>
        <p:spPr>
          <a:xfrm>
            <a:off x="1687286" y="4223657"/>
            <a:ext cx="217716" cy="16110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394339" y="3328263"/>
            <a:ext cx="951918" cy="3457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618987"/>
              </p:ext>
            </p:extLst>
          </p:nvPr>
        </p:nvGraphicFramePr>
        <p:xfrm>
          <a:off x="2030385" y="3749039"/>
          <a:ext cx="5540429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411"/>
                <a:gridCol w="801411"/>
                <a:gridCol w="421521"/>
                <a:gridCol w="925286"/>
                <a:gridCol w="555171"/>
                <a:gridCol w="925286"/>
                <a:gridCol w="348343"/>
                <a:gridCol w="762000"/>
              </a:tblGrid>
              <a:tr h="3370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raconté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Marie</a:t>
                      </a:r>
                    </a:p>
                  </a:txBody>
                  <a:tcPr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told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to one and missing word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21597" y="2922530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Target sentence</a:t>
            </a:r>
            <a:endParaRPr lang="en-US" sz="2000" dirty="0"/>
          </a:p>
        </p:txBody>
      </p:sp>
      <p:sp>
        <p:nvSpPr>
          <p:cNvPr id="12" name="Left Brace 11"/>
          <p:cNvSpPr/>
          <p:nvPr/>
        </p:nvSpPr>
        <p:spPr>
          <a:xfrm>
            <a:off x="1654630" y="4605490"/>
            <a:ext cx="141514" cy="152067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4285" y="5011884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 sentence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044958" y="3338336"/>
            <a:ext cx="951918" cy="3457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82131" y="3095541"/>
            <a:ext cx="1511985" cy="1130641"/>
            <a:chOff x="382131" y="3095541"/>
            <a:chExt cx="1511985" cy="1130641"/>
          </a:xfrm>
        </p:grpSpPr>
        <p:sp>
          <p:nvSpPr>
            <p:cNvPr id="15" name="TextBox 14"/>
            <p:cNvSpPr txBox="1"/>
            <p:nvPr/>
          </p:nvSpPr>
          <p:spPr>
            <a:xfrm>
              <a:off x="382131" y="3095541"/>
              <a:ext cx="14369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 special symbol</a:t>
              </a:r>
              <a:endParaRPr lang="en-US" sz="20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330290" y="3545724"/>
              <a:ext cx="563826" cy="6804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2796802" y="2233344"/>
            <a:ext cx="3550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swam across the lake.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2772729" y="3032909"/>
            <a:ext cx="4076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Jean a </a:t>
            </a:r>
            <a:r>
              <a:rPr lang="en-US" sz="2400" dirty="0" err="1" smtClean="0"/>
              <a:t>traversé</a:t>
            </a:r>
            <a:r>
              <a:rPr lang="en-US" sz="2400" dirty="0" smtClean="0"/>
              <a:t> le lac à la </a:t>
            </a:r>
            <a:r>
              <a:rPr lang="en-US" sz="2400" dirty="0" err="1" smtClean="0"/>
              <a:t>nage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134247" y="2685175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223147" y="2580239"/>
            <a:ext cx="449489" cy="515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822392" y="2685175"/>
            <a:ext cx="471363" cy="368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314663" y="2674990"/>
            <a:ext cx="516097" cy="3881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21319" y="2580549"/>
            <a:ext cx="2425879" cy="580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64703" y="3385961"/>
            <a:ext cx="1738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83861" y="3385961"/>
            <a:ext cx="219258" cy="1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87247"/>
              </p:ext>
            </p:extLst>
          </p:nvPr>
        </p:nvGraphicFramePr>
        <p:xfrm>
          <a:off x="1948898" y="3724641"/>
          <a:ext cx="490080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545"/>
                <a:gridCol w="609600"/>
                <a:gridCol w="293914"/>
                <a:gridCol w="976273"/>
                <a:gridCol w="373555"/>
                <a:gridCol w="468086"/>
                <a:gridCol w="283029"/>
                <a:gridCol w="381000"/>
                <a:gridCol w="685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 flipH="1">
            <a:off x="3605038" y="2580239"/>
            <a:ext cx="1062024" cy="5951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6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Alignment table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</a:t>
            </a:r>
            <a:r>
              <a:rPr lang="en-US" dirty="0" smtClean="0"/>
              <a:t>word alignments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703487"/>
              </p:ext>
            </p:extLst>
          </p:nvPr>
        </p:nvGraphicFramePr>
        <p:xfrm>
          <a:off x="1962888" y="5377543"/>
          <a:ext cx="5218224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6544"/>
                <a:gridCol w="503960"/>
                <a:gridCol w="503960"/>
                <a:gridCol w="503960"/>
                <a:gridCol w="503960"/>
                <a:gridCol w="503960"/>
                <a:gridCol w="503960"/>
                <a:gridCol w="503960"/>
                <a:gridCol w="503960"/>
              </a:tblGrid>
              <a:tr h="607423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p:sp>
        <p:nvSpPr>
          <p:cNvPr id="9" name="Curved Right Arrow 8"/>
          <p:cNvSpPr/>
          <p:nvPr/>
        </p:nvSpPr>
        <p:spPr>
          <a:xfrm>
            <a:off x="903515" y="4038600"/>
            <a:ext cx="696686" cy="18179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841484"/>
              </p:ext>
            </p:extLst>
          </p:nvPr>
        </p:nvGraphicFramePr>
        <p:xfrm>
          <a:off x="1861178" y="2188028"/>
          <a:ext cx="542164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615"/>
                <a:gridCol w="772886"/>
                <a:gridCol w="631371"/>
                <a:gridCol w="293915"/>
                <a:gridCol w="935890"/>
                <a:gridCol w="457481"/>
                <a:gridCol w="457200"/>
                <a:gridCol w="283029"/>
                <a:gridCol w="381000"/>
                <a:gridCol w="642257"/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IBM </a:t>
            </a:r>
            <a:r>
              <a:rPr lang="en-US" sz="4000" dirty="0" smtClean="0"/>
              <a:t>translation models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2"/>
                <a:ext cx="8512629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Translation model </a:t>
                </a:r>
                <a:r>
                  <a:rPr lang="en-US" dirty="0"/>
                  <a:t>with </a:t>
                </a:r>
                <a:r>
                  <a:rPr lang="en-US" dirty="0" smtClean="0"/>
                  <a:t>word alignment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Generate the words of </a:t>
                </a:r>
                <a:r>
                  <a:rPr lang="en-US" b="1" i="1" dirty="0" smtClean="0"/>
                  <a:t>f </a:t>
                </a:r>
                <a:r>
                  <a:rPr lang="en-US" dirty="0" smtClean="0"/>
                  <a:t>with respect to alignment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2"/>
                <a:ext cx="8512629" cy="4525963"/>
              </a:xfrm>
              <a:blipFill rotWithShape="0">
                <a:blip r:embed="rId2"/>
                <a:stretch>
                  <a:fillRect l="-164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3537857" y="2699657"/>
            <a:ext cx="4572000" cy="599459"/>
            <a:chOff x="3537857" y="2699657"/>
            <a:chExt cx="4572000" cy="599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537857" y="2899006"/>
                  <a:ext cx="4572000" cy="40011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r>
                    <a:rPr lang="en-US" sz="2000" i="1" dirty="0" smtClean="0">
                      <a:solidFill>
                        <a:srgbClr val="FF0000"/>
                      </a:solidFill>
                    </a:rPr>
                    <a:t>marginalize over all possible alignments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20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7857" y="2899006"/>
                  <a:ext cx="45720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33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H="1" flipV="1">
              <a:off x="3984171" y="2699657"/>
              <a:ext cx="228600" cy="1993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327" y="3785142"/>
                <a:ext cx="9394372" cy="1054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1..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1,..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1..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1,..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7" y="3785142"/>
                <a:ext cx="9394372" cy="10547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359228" y="3918857"/>
            <a:ext cx="2775857" cy="1591753"/>
            <a:chOff x="359228" y="3918857"/>
            <a:chExt cx="2775857" cy="1591753"/>
          </a:xfrm>
        </p:grpSpPr>
        <p:sp>
          <p:nvSpPr>
            <p:cNvPr id="10" name="Rectangle 9"/>
            <p:cNvSpPr/>
            <p:nvPr/>
          </p:nvSpPr>
          <p:spPr>
            <a:xfrm>
              <a:off x="1959429" y="3918857"/>
              <a:ext cx="936171" cy="80554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228" y="5141278"/>
              <a:ext cx="2775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Length of target sentence </a:t>
              </a:r>
              <a:r>
                <a:rPr lang="en-US" b="1" i="1" dirty="0" smtClean="0">
                  <a:solidFill>
                    <a:srgbClr val="002060"/>
                  </a:solidFill>
                </a:rPr>
                <a:t>f</a:t>
              </a:r>
              <a:endParaRPr lang="en-US" b="1" i="1" dirty="0">
                <a:solidFill>
                  <a:srgbClr val="00206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0"/>
            </p:cNvCxnSpPr>
            <p:nvPr/>
          </p:nvCxnSpPr>
          <p:spPr>
            <a:xfrm flipV="1">
              <a:off x="1747157" y="4724400"/>
              <a:ext cx="571500" cy="416878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352801" y="3918857"/>
            <a:ext cx="2895599" cy="1611086"/>
            <a:chOff x="3352801" y="3918857"/>
            <a:chExt cx="2895599" cy="1611086"/>
          </a:xfrm>
        </p:grpSpPr>
        <p:sp>
          <p:nvSpPr>
            <p:cNvPr id="14" name="Rectangle 13"/>
            <p:cNvSpPr/>
            <p:nvPr/>
          </p:nvSpPr>
          <p:spPr>
            <a:xfrm>
              <a:off x="3352801" y="3918857"/>
              <a:ext cx="2895599" cy="8055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984171" y="5138297"/>
                  <a:ext cx="1992085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Word alignment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4171" y="5138297"/>
                  <a:ext cx="1992085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61" t="-7813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endCxn id="14" idx="2"/>
            </p:cNvCxnSpPr>
            <p:nvPr/>
          </p:nvCxnSpPr>
          <p:spPr>
            <a:xfrm flipV="1">
              <a:off x="4800599" y="4724400"/>
              <a:ext cx="2" cy="4138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281738" y="3918857"/>
            <a:ext cx="2579234" cy="1591753"/>
            <a:chOff x="6281738" y="3918857"/>
            <a:chExt cx="2579234" cy="1591753"/>
          </a:xfrm>
        </p:grpSpPr>
        <p:sp>
          <p:nvSpPr>
            <p:cNvPr id="22" name="Rectangle 21"/>
            <p:cNvSpPr/>
            <p:nvPr/>
          </p:nvSpPr>
          <p:spPr>
            <a:xfrm>
              <a:off x="6281738" y="3918857"/>
              <a:ext cx="2579234" cy="80554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619874" y="5118964"/>
                  <a:ext cx="1992085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Translation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874" y="5118964"/>
                  <a:ext cx="1992085" cy="3916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52" t="-7813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7436302" y="4705067"/>
              <a:ext cx="2" cy="41389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5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Recap: </a:t>
            </a:r>
            <a:r>
              <a:rPr lang="en-US" sz="3600" dirty="0" err="1" smtClean="0"/>
              <a:t>Lesk</a:t>
            </a:r>
            <a:r>
              <a:rPr lang="en-US" sz="3600" dirty="0" smtClean="0"/>
              <a:t> algorithm &amp; sense signatures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137557" y="1417638"/>
            <a:ext cx="686888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bank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Gloss</a:t>
            </a:r>
            <a:r>
              <a:rPr lang="en-US" sz="2000" dirty="0" smtClean="0"/>
              <a:t>: a </a:t>
            </a:r>
            <a:r>
              <a:rPr lang="en-US" sz="2000" dirty="0" smtClean="0">
                <a:solidFill>
                  <a:srgbClr val="FF0000"/>
                </a:solidFill>
              </a:rPr>
              <a:t>financial institution </a:t>
            </a:r>
            <a:r>
              <a:rPr lang="en-US" sz="2000" dirty="0" smtClean="0"/>
              <a:t>that </a:t>
            </a:r>
            <a:r>
              <a:rPr lang="en-US" sz="2000" dirty="0" smtClean="0">
                <a:solidFill>
                  <a:srgbClr val="FF0000"/>
                </a:solidFill>
              </a:rPr>
              <a:t>accepts deposits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channels</a:t>
            </a:r>
          </a:p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money</a:t>
            </a:r>
            <a:r>
              <a:rPr lang="en-US" sz="2000" dirty="0" smtClean="0"/>
              <a:t> into </a:t>
            </a:r>
            <a:r>
              <a:rPr lang="en-US" sz="2000" dirty="0" smtClean="0">
                <a:solidFill>
                  <a:srgbClr val="FF0000"/>
                </a:solidFill>
              </a:rPr>
              <a:t>lending activities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Examples</a:t>
            </a:r>
            <a:r>
              <a:rPr lang="en-US" sz="2000" dirty="0" smtClean="0"/>
              <a:t>: </a:t>
            </a:r>
            <a:r>
              <a:rPr lang="en-US" sz="2000" i="1" dirty="0" smtClean="0"/>
              <a:t>“he </a:t>
            </a:r>
            <a:r>
              <a:rPr lang="en-US" sz="2000" i="1" dirty="0" smtClean="0">
                <a:solidFill>
                  <a:srgbClr val="FF0000"/>
                </a:solidFill>
              </a:rPr>
              <a:t>cashed</a:t>
            </a:r>
            <a:r>
              <a:rPr lang="en-US" sz="2000" i="1" dirty="0" smtClean="0"/>
              <a:t> the </a:t>
            </a:r>
            <a:r>
              <a:rPr lang="en-US" sz="2000" i="1" dirty="0" smtClean="0">
                <a:solidFill>
                  <a:srgbClr val="FF0000"/>
                </a:solidFill>
              </a:rPr>
              <a:t>check</a:t>
            </a:r>
            <a:r>
              <a:rPr lang="en-US" sz="2000" i="1" dirty="0" smtClean="0"/>
              <a:t> at the </a:t>
            </a:r>
            <a:r>
              <a:rPr lang="en-US" sz="2000" i="1" dirty="0" smtClean="0">
                <a:solidFill>
                  <a:srgbClr val="FF0000"/>
                </a:solidFill>
              </a:rPr>
              <a:t>bank</a:t>
            </a:r>
            <a:r>
              <a:rPr lang="en-US" sz="2000" i="1" dirty="0" smtClean="0"/>
              <a:t>”,</a:t>
            </a:r>
          </a:p>
          <a:p>
            <a:r>
              <a:rPr lang="en-US" sz="2000" i="1" dirty="0" smtClean="0"/>
              <a:t>“that bank </a:t>
            </a:r>
            <a:r>
              <a:rPr lang="en-US" sz="2000" i="1" dirty="0" smtClean="0">
                <a:solidFill>
                  <a:srgbClr val="FF0000"/>
                </a:solidFill>
              </a:rPr>
              <a:t>holds</a:t>
            </a:r>
            <a:r>
              <a:rPr lang="en-US" sz="2000" i="1" dirty="0" smtClean="0"/>
              <a:t> the </a:t>
            </a:r>
            <a:r>
              <a:rPr lang="en-US" sz="2000" i="1" dirty="0" smtClean="0">
                <a:solidFill>
                  <a:srgbClr val="FF0000"/>
                </a:solidFill>
              </a:rPr>
              <a:t>mortgage</a:t>
            </a:r>
            <a:r>
              <a:rPr lang="en-US" sz="2000" i="1" dirty="0" smtClean="0"/>
              <a:t> on my </a:t>
            </a:r>
            <a:r>
              <a:rPr lang="en-US" sz="2000" i="1" dirty="0" smtClean="0">
                <a:solidFill>
                  <a:srgbClr val="FF0000"/>
                </a:solidFill>
              </a:rPr>
              <a:t>home</a:t>
            </a:r>
            <a:r>
              <a:rPr lang="en-US" sz="2000" i="1" dirty="0" smtClean="0"/>
              <a:t>”</a:t>
            </a:r>
          </a:p>
          <a:p>
            <a:endParaRPr lang="en-US" sz="2000" i="1" dirty="0" smtClean="0"/>
          </a:p>
          <a:p>
            <a:endParaRPr lang="en-US" sz="2000" i="1" dirty="0"/>
          </a:p>
          <a:p>
            <a:endParaRPr lang="en-US" sz="2000" i="1" dirty="0" smtClean="0"/>
          </a:p>
          <a:p>
            <a:r>
              <a:rPr lang="en-US" sz="2800" b="1" dirty="0" smtClean="0">
                <a:solidFill>
                  <a:srgbClr val="7030A0"/>
                </a:solidFill>
              </a:rPr>
              <a:t>bank</a:t>
            </a:r>
            <a:r>
              <a:rPr lang="en-US" sz="2800" b="1" baseline="30000" dirty="0" smtClean="0">
                <a:solidFill>
                  <a:srgbClr val="7030A0"/>
                </a:solidFill>
              </a:rPr>
              <a:t>2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Gloss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7030A0"/>
                </a:solidFill>
              </a:rPr>
              <a:t>sloping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land</a:t>
            </a:r>
            <a:r>
              <a:rPr lang="en-US" sz="2000" dirty="0" smtClean="0"/>
              <a:t> (especially the </a:t>
            </a:r>
            <a:r>
              <a:rPr lang="en-US" sz="2000" dirty="0" smtClean="0">
                <a:solidFill>
                  <a:srgbClr val="7030A0"/>
                </a:solidFill>
              </a:rPr>
              <a:t>slope</a:t>
            </a:r>
            <a:r>
              <a:rPr lang="en-US" sz="2000" dirty="0" smtClean="0"/>
              <a:t> beside a </a:t>
            </a:r>
            <a:r>
              <a:rPr lang="en-US" sz="2000" dirty="0" smtClean="0">
                <a:solidFill>
                  <a:srgbClr val="7030A0"/>
                </a:solidFill>
              </a:rPr>
              <a:t>body</a:t>
            </a:r>
            <a:r>
              <a:rPr lang="en-US" sz="2000" dirty="0" smtClean="0"/>
              <a:t> of </a:t>
            </a:r>
            <a:r>
              <a:rPr lang="en-US" sz="2000" dirty="0" smtClean="0">
                <a:solidFill>
                  <a:srgbClr val="7030A0"/>
                </a:solidFill>
              </a:rPr>
              <a:t>water</a:t>
            </a:r>
            <a:r>
              <a:rPr lang="en-US" sz="2000" dirty="0" smtClean="0"/>
              <a:t>)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Examples</a:t>
            </a:r>
            <a:r>
              <a:rPr lang="en-US" sz="2000" dirty="0" smtClean="0"/>
              <a:t>: </a:t>
            </a:r>
            <a:r>
              <a:rPr lang="en-US" sz="2000" i="1" dirty="0" smtClean="0"/>
              <a:t>“they </a:t>
            </a:r>
            <a:r>
              <a:rPr lang="en-US" sz="2000" i="1" dirty="0" smtClean="0">
                <a:solidFill>
                  <a:srgbClr val="7030A0"/>
                </a:solidFill>
              </a:rPr>
              <a:t>pulled</a:t>
            </a:r>
            <a:r>
              <a:rPr lang="en-US" sz="2000" i="1" dirty="0" smtClean="0"/>
              <a:t> the </a:t>
            </a:r>
            <a:r>
              <a:rPr lang="en-US" sz="2000" i="1" dirty="0" smtClean="0">
                <a:solidFill>
                  <a:srgbClr val="7030A0"/>
                </a:solidFill>
              </a:rPr>
              <a:t>canoe</a:t>
            </a:r>
            <a:r>
              <a:rPr lang="en-US" sz="2000" i="1" dirty="0" smtClean="0"/>
              <a:t> up on the bank”,</a:t>
            </a:r>
          </a:p>
          <a:p>
            <a:r>
              <a:rPr lang="en-US" sz="2000" i="1" dirty="0" smtClean="0"/>
              <a:t>“he </a:t>
            </a:r>
            <a:r>
              <a:rPr lang="en-US" sz="2000" i="1" dirty="0" smtClean="0">
                <a:solidFill>
                  <a:srgbClr val="7030A0"/>
                </a:solidFill>
              </a:rPr>
              <a:t>sat</a:t>
            </a:r>
            <a:r>
              <a:rPr lang="en-US" sz="2000" i="1" dirty="0" smtClean="0"/>
              <a:t> on the bank of the </a:t>
            </a:r>
            <a:r>
              <a:rPr lang="en-US" sz="2000" i="1" dirty="0" smtClean="0">
                <a:solidFill>
                  <a:srgbClr val="7030A0"/>
                </a:solidFill>
              </a:rPr>
              <a:t>river</a:t>
            </a:r>
            <a:r>
              <a:rPr lang="en-US" sz="2000" i="1" dirty="0" smtClean="0"/>
              <a:t> and </a:t>
            </a:r>
            <a:r>
              <a:rPr lang="en-US" sz="2000" i="1" dirty="0" smtClean="0">
                <a:solidFill>
                  <a:srgbClr val="7030A0"/>
                </a:solidFill>
              </a:rPr>
              <a:t>watched</a:t>
            </a:r>
            <a:r>
              <a:rPr lang="en-US" sz="2000" i="1" dirty="0" smtClean="0"/>
              <a:t> the </a:t>
            </a:r>
            <a:r>
              <a:rPr lang="en-US" sz="2000" i="1" dirty="0" smtClean="0">
                <a:solidFill>
                  <a:srgbClr val="7030A0"/>
                </a:solidFill>
              </a:rPr>
              <a:t>current</a:t>
            </a:r>
            <a:r>
              <a:rPr lang="en-US" sz="2000" i="1" dirty="0" smtClean="0"/>
              <a:t>”</a:t>
            </a:r>
            <a:endParaRPr lang="en-US" sz="2000" i="1" dirty="0"/>
          </a:p>
        </p:txBody>
      </p:sp>
      <p:sp>
        <p:nvSpPr>
          <p:cNvPr id="5" name="Rectangle 4"/>
          <p:cNvSpPr/>
          <p:nvPr/>
        </p:nvSpPr>
        <p:spPr>
          <a:xfrm>
            <a:off x="1137557" y="3203805"/>
            <a:ext cx="7081157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Signature</a:t>
            </a:r>
            <a:r>
              <a:rPr lang="en-US" sz="2000" i="1" dirty="0" smtClean="0"/>
              <a:t>(</a:t>
            </a:r>
            <a:r>
              <a:rPr lang="en-US" sz="2000" i="1" dirty="0" smtClean="0">
                <a:solidFill>
                  <a:srgbClr val="FF0000"/>
                </a:solidFill>
              </a:rPr>
              <a:t>bank</a:t>
            </a:r>
            <a:r>
              <a:rPr lang="en-US" sz="2000" i="1" baseline="30000" dirty="0" smtClean="0">
                <a:solidFill>
                  <a:srgbClr val="FF0000"/>
                </a:solidFill>
              </a:rPr>
              <a:t>1</a:t>
            </a:r>
            <a:r>
              <a:rPr lang="en-US" sz="2000" i="1" dirty="0" smtClean="0"/>
              <a:t>) = {</a:t>
            </a:r>
            <a:r>
              <a:rPr lang="en-US" sz="2000" i="1" dirty="0" smtClean="0">
                <a:solidFill>
                  <a:srgbClr val="FF0000"/>
                </a:solidFill>
              </a:rPr>
              <a:t>financial, institution, accept, deposit,</a:t>
            </a:r>
          </a:p>
          <a:p>
            <a:r>
              <a:rPr lang="en-US" sz="2000" i="1" dirty="0" smtClean="0">
                <a:solidFill>
                  <a:srgbClr val="FF0000"/>
                </a:solidFill>
              </a:rPr>
              <a:t>channel, money, lend, activity, cash, check, hold, mortgage, home</a:t>
            </a:r>
            <a:r>
              <a:rPr lang="en-US" sz="2000" i="1" dirty="0" smtClean="0"/>
              <a:t>}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1137557" y="5440989"/>
            <a:ext cx="7081157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Signature</a:t>
            </a:r>
            <a:r>
              <a:rPr lang="en-US" sz="2000" i="1" dirty="0" smtClean="0"/>
              <a:t>(</a:t>
            </a:r>
            <a:r>
              <a:rPr lang="en-US" sz="2000" i="1" dirty="0" smtClean="0">
                <a:solidFill>
                  <a:srgbClr val="7030A0"/>
                </a:solidFill>
              </a:rPr>
              <a:t>bank</a:t>
            </a:r>
            <a:r>
              <a:rPr lang="en-US" sz="2000" i="1" baseline="30000" dirty="0" smtClean="0">
                <a:solidFill>
                  <a:srgbClr val="7030A0"/>
                </a:solidFill>
              </a:rPr>
              <a:t>1</a:t>
            </a:r>
            <a:r>
              <a:rPr lang="en-US" sz="2000" i="1" dirty="0" smtClean="0"/>
              <a:t>) = {</a:t>
            </a:r>
            <a:r>
              <a:rPr lang="en-US" sz="2000" i="1" dirty="0" smtClean="0">
                <a:solidFill>
                  <a:srgbClr val="7030A0"/>
                </a:solidFill>
              </a:rPr>
              <a:t>slope, land, body, water, pull, canoe, sit,</a:t>
            </a:r>
          </a:p>
          <a:p>
            <a:r>
              <a:rPr lang="en-US" sz="2000" i="1" dirty="0" smtClean="0">
                <a:solidFill>
                  <a:srgbClr val="7030A0"/>
                </a:solidFill>
              </a:rPr>
              <a:t>river, watch, current</a:t>
            </a:r>
            <a:r>
              <a:rPr lang="en-US" sz="2000" i="1" dirty="0" smtClean="0"/>
              <a:t>}</a:t>
            </a:r>
            <a:endParaRPr lang="en-US" sz="20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115C-33BC-45ED-8DBD-F9FA6141D6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3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</a:t>
            </a:r>
            <a:r>
              <a:rPr lang="en-US" dirty="0" smtClean="0"/>
              <a:t>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of 5 translation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Different assumptions and realization of the components in the translation models, i.e., length model, alignment model and translation model</a:t>
            </a:r>
          </a:p>
          <a:p>
            <a:pPr lvl="1"/>
            <a:r>
              <a:rPr lang="en-US" dirty="0"/>
              <a:t>Model 1 is </a:t>
            </a:r>
            <a:r>
              <a:rPr lang="en-US" dirty="0" smtClean="0"/>
              <a:t>the simplest and becomes the basis of follow-up IBM translation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Length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Probability </a:t>
                </a:r>
                <a:r>
                  <a:rPr lang="en-US" dirty="0"/>
                  <a:t>of generating a source sentence </a:t>
                </a:r>
                <a:r>
                  <a:rPr lang="en-US" dirty="0" smtClean="0"/>
                  <a:t>of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given a target sentence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Assumed to be a constant 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e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Alignment </a:t>
                </a:r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Probability of source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is aligned to target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Assumed to be uniform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6324599" y="4953000"/>
            <a:ext cx="2928258" cy="597931"/>
            <a:chOff x="6324599" y="4953000"/>
            <a:chExt cx="2928258" cy="597931"/>
          </a:xfrm>
        </p:grpSpPr>
        <p:sp>
          <p:nvSpPr>
            <p:cNvPr id="4" name="TextBox 3"/>
            <p:cNvSpPr txBox="1"/>
            <p:nvPr/>
          </p:nvSpPr>
          <p:spPr>
            <a:xfrm>
              <a:off x="6509656" y="4953000"/>
              <a:ext cx="2743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length of source sentence</a:t>
              </a:r>
              <a:endParaRPr lang="en-US" i="1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6324599" y="5322332"/>
              <a:ext cx="478972" cy="2285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1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Translation </a:t>
                </a:r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Probability </a:t>
                </a:r>
                <a:r>
                  <a:rPr lang="en-US" dirty="0"/>
                  <a:t>of E</a:t>
                </a:r>
                <a:r>
                  <a:rPr lang="en-US" dirty="0" smtClean="0"/>
                  <a:t>nglish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translated to French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After the simplification, Model 1 becomes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43716" y="3817800"/>
            <a:ext cx="9394372" cy="2013799"/>
            <a:chOff x="277584" y="3817800"/>
            <a:chExt cx="9394372" cy="2013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77584" y="3817800"/>
                  <a:ext cx="9394372" cy="10547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1,..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1,..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584" y="3817800"/>
                  <a:ext cx="9394372" cy="105477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475012" y="4776823"/>
                  <a:ext cx="3956959" cy="10547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∏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012" y="4776823"/>
                  <a:ext cx="3956959" cy="105477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852057" y="5649687"/>
            <a:ext cx="4310744" cy="790603"/>
            <a:chOff x="2852057" y="5649687"/>
            <a:chExt cx="4310744" cy="790603"/>
          </a:xfrm>
        </p:grpSpPr>
        <p:sp>
          <p:nvSpPr>
            <p:cNvPr id="9" name="TextBox 8"/>
            <p:cNvSpPr txBox="1"/>
            <p:nvPr/>
          </p:nvSpPr>
          <p:spPr>
            <a:xfrm>
              <a:off x="2852057" y="6070958"/>
              <a:ext cx="4310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 add a NULL word in the source sentence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2862943" y="5649687"/>
              <a:ext cx="261257" cy="3918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7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Generative </a:t>
            </a:r>
            <a:r>
              <a:rPr lang="en-US" dirty="0" smtClean="0"/>
              <a:t>process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a particular English sentence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29787" y="1694059"/>
          <a:ext cx="50439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650"/>
                <a:gridCol w="840650"/>
                <a:gridCol w="840650"/>
                <a:gridCol w="840650"/>
                <a:gridCol w="840650"/>
                <a:gridCol w="840650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1. Choose </a:t>
                </a:r>
                <a:r>
                  <a:rPr lang="en-US" sz="2000" dirty="0"/>
                  <a:t>a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 smtClean="0"/>
                  <a:t>target sentence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 m = 8)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091" r="-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420163" y="2895432"/>
          <a:ext cx="44269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33"/>
                <a:gridCol w="376548"/>
                <a:gridCol w="975118"/>
                <a:gridCol w="363824"/>
                <a:gridCol w="544286"/>
                <a:gridCol w="370114"/>
                <a:gridCol w="391886"/>
                <a:gridCol w="729343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2. Choose an alignment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source sentence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/>
          </p:nvPr>
        </p:nvGraphicFramePr>
        <p:xfrm>
          <a:off x="1681573" y="4122054"/>
          <a:ext cx="59095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46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</a:tblGrid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3. Translate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into the </a:t>
                </a:r>
                <a:r>
                  <a:rPr lang="en-US" sz="2000" dirty="0" smtClean="0"/>
                  <a:t>target language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  <a:blipFill rotWithShape="0">
                <a:blip r:embed="rId5"/>
                <a:stretch>
                  <a:fillRect l="-102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78544" y="5349743"/>
          <a:ext cx="81679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169"/>
                <a:gridCol w="870857"/>
                <a:gridCol w="986972"/>
                <a:gridCol w="1040669"/>
                <a:gridCol w="686531"/>
                <a:gridCol w="729608"/>
                <a:gridCol w="871361"/>
                <a:gridCol w="793888"/>
                <a:gridCol w="870857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Translation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5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Generative </a:t>
            </a:r>
            <a:r>
              <a:rPr lang="en-US" dirty="0" smtClean="0"/>
              <a:t>process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a particular English sentence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07086"/>
              </p:ext>
            </p:extLst>
          </p:nvPr>
        </p:nvGraphicFramePr>
        <p:xfrm>
          <a:off x="2129787" y="1694059"/>
          <a:ext cx="50439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650"/>
                <a:gridCol w="840650"/>
                <a:gridCol w="840650"/>
                <a:gridCol w="840650"/>
                <a:gridCol w="840650"/>
                <a:gridCol w="840650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1. Choose </a:t>
                </a:r>
                <a:r>
                  <a:rPr lang="en-US" sz="2000" dirty="0"/>
                  <a:t>a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 smtClean="0"/>
                  <a:t>target sentence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 m = 8)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091" r="-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32835"/>
              </p:ext>
            </p:extLst>
          </p:nvPr>
        </p:nvGraphicFramePr>
        <p:xfrm>
          <a:off x="2420163" y="2895432"/>
          <a:ext cx="44269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33"/>
                <a:gridCol w="376548"/>
                <a:gridCol w="975118"/>
                <a:gridCol w="363824"/>
                <a:gridCol w="544286"/>
                <a:gridCol w="370114"/>
                <a:gridCol w="391886"/>
                <a:gridCol w="729343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2. Choose an alignment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source sentence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727572"/>
              </p:ext>
            </p:extLst>
          </p:nvPr>
        </p:nvGraphicFramePr>
        <p:xfrm>
          <a:off x="1681573" y="4122054"/>
          <a:ext cx="59095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46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</a:tblGrid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3. Translate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into the </a:t>
                </a:r>
                <a:r>
                  <a:rPr lang="en-US" sz="2000" dirty="0" smtClean="0"/>
                  <a:t>target language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  <a:blipFill rotWithShape="0">
                <a:blip r:embed="rId5"/>
                <a:stretch>
                  <a:fillRect l="-102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224617"/>
              </p:ext>
            </p:extLst>
          </p:nvPr>
        </p:nvGraphicFramePr>
        <p:xfrm>
          <a:off x="678544" y="5349743"/>
          <a:ext cx="81679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169"/>
                <a:gridCol w="870857"/>
                <a:gridCol w="986972"/>
                <a:gridCol w="1040669"/>
                <a:gridCol w="686531"/>
                <a:gridCol w="729608"/>
                <a:gridCol w="871361"/>
                <a:gridCol w="793888"/>
                <a:gridCol w="870857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Encoded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34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2688120"/>
            <a:ext cx="652871" cy="3501495"/>
            <a:chOff x="0" y="2688120"/>
            <a:chExt cx="652871" cy="3501495"/>
          </a:xfrm>
        </p:grpSpPr>
        <p:sp>
          <p:nvSpPr>
            <p:cNvPr id="16" name="TextBox 15"/>
            <p:cNvSpPr txBox="1"/>
            <p:nvPr/>
          </p:nvSpPr>
          <p:spPr>
            <a:xfrm rot="5400000">
              <a:off x="-568961" y="4419905"/>
              <a:ext cx="1507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Transmitter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5" name="Left Brace 14"/>
            <p:cNvSpPr/>
            <p:nvPr/>
          </p:nvSpPr>
          <p:spPr>
            <a:xfrm>
              <a:off x="364648" y="2688120"/>
              <a:ext cx="288223" cy="3501495"/>
            </a:xfrm>
            <a:prstGeom prst="leftBrac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0" y="1288748"/>
            <a:ext cx="1091723" cy="1348331"/>
            <a:chOff x="0" y="1288748"/>
            <a:chExt cx="1091723" cy="1348331"/>
          </a:xfrm>
        </p:grpSpPr>
        <p:sp>
          <p:nvSpPr>
            <p:cNvPr id="14" name="TextBox 13"/>
            <p:cNvSpPr txBox="1"/>
            <p:nvPr/>
          </p:nvSpPr>
          <p:spPr>
            <a:xfrm rot="5400000">
              <a:off x="-399534" y="1868213"/>
              <a:ext cx="116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Source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pic>
          <p:nvPicPr>
            <p:cNvPr id="1028" name="Picture 4" descr="http://4.bp.blogspot.com/-xEcpOCaLYiY/U1okFt3WryI/AAAAAAAADVk/lwkDAACK_iA/s1600/sing.ways.englishma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648" y="1288748"/>
              <a:ext cx="727075" cy="1089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8310641" y="2052879"/>
            <a:ext cx="622501" cy="2946400"/>
            <a:chOff x="8310641" y="2052879"/>
            <a:chExt cx="622501" cy="2946400"/>
          </a:xfrm>
        </p:grpSpPr>
        <p:sp>
          <p:nvSpPr>
            <p:cNvPr id="18" name="Down Arrow 17"/>
            <p:cNvSpPr/>
            <p:nvPr/>
          </p:nvSpPr>
          <p:spPr>
            <a:xfrm>
              <a:off x="8310641" y="2052879"/>
              <a:ext cx="272135" cy="294640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 rot="5400000">
              <a:off x="7931442" y="3295087"/>
              <a:ext cx="163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Order of action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8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Decoding process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a particular English sentence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29787" y="1694059"/>
          <a:ext cx="50439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650"/>
                <a:gridCol w="840650"/>
                <a:gridCol w="840650"/>
                <a:gridCol w="840650"/>
                <a:gridCol w="840650"/>
                <a:gridCol w="840650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flies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river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1. Choose </a:t>
                </a:r>
                <a:r>
                  <a:rPr lang="en-US" sz="2000" dirty="0"/>
                  <a:t>a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 smtClean="0"/>
                  <a:t>target sentence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 m = 8)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091" r="-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420163" y="2895432"/>
          <a:ext cx="44269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33"/>
                <a:gridCol w="376548"/>
                <a:gridCol w="975118"/>
                <a:gridCol w="363824"/>
                <a:gridCol w="544286"/>
                <a:gridCol w="370114"/>
                <a:gridCol w="391886"/>
                <a:gridCol w="729343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2. Choose an alignment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source sentence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/>
          </p:nvPr>
        </p:nvGraphicFramePr>
        <p:xfrm>
          <a:off x="1681573" y="4122054"/>
          <a:ext cx="59095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46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</a:tblGrid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3. Translate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into the </a:t>
                </a:r>
                <a:r>
                  <a:rPr lang="en-US" sz="2000" dirty="0" smtClean="0"/>
                  <a:t>target language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  <a:blipFill rotWithShape="0">
                <a:blip r:embed="rId5"/>
                <a:stretch>
                  <a:fillRect l="-102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11269"/>
              </p:ext>
            </p:extLst>
          </p:nvPr>
        </p:nvGraphicFramePr>
        <p:xfrm>
          <a:off x="678544" y="5349743"/>
          <a:ext cx="81679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169"/>
                <a:gridCol w="815220"/>
                <a:gridCol w="897467"/>
                <a:gridCol w="956733"/>
                <a:gridCol w="736600"/>
                <a:gridCol w="762000"/>
                <a:gridCol w="829734"/>
                <a:gridCol w="838200"/>
                <a:gridCol w="1014789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flies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river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river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flies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Encoded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35</a:t>
            </a:fld>
            <a:endParaRPr lang="en-US"/>
          </a:p>
        </p:txBody>
      </p:sp>
      <p:pic>
        <p:nvPicPr>
          <p:cNvPr id="2050" name="Picture 2" descr="http://siterepository.s3.amazonaws.com/1199/small_people_french_artist_jp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6570"/>
            <a:ext cx="671739" cy="97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8591772" y="2288910"/>
            <a:ext cx="600230" cy="2946400"/>
            <a:chOff x="8361060" y="1875903"/>
            <a:chExt cx="600230" cy="2946400"/>
          </a:xfrm>
        </p:grpSpPr>
        <p:sp>
          <p:nvSpPr>
            <p:cNvPr id="20" name="Down Arrow 19"/>
            <p:cNvSpPr/>
            <p:nvPr/>
          </p:nvSpPr>
          <p:spPr>
            <a:xfrm>
              <a:off x="8361060" y="1875903"/>
              <a:ext cx="272135" cy="29464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7959590" y="3244334"/>
              <a:ext cx="163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Order of action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en-US" b="1" i="1" dirty="0" err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77161" y="1830136"/>
                <a:ext cx="68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61" y="1830136"/>
                <a:ext cx="68762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2657" y="4594779"/>
                <a:ext cx="1493678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7" y="4594779"/>
                <a:ext cx="1493678" cy="8798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 rot="5400000">
            <a:off x="8423136" y="5839896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Receiver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63202" y="1747791"/>
            <a:ext cx="171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English sentences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74146" y="2969249"/>
            <a:ext cx="1868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possible alignments</a:t>
            </a:r>
            <a:endParaRPr lang="en-US" sz="1600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0" y="1085115"/>
                <a:ext cx="1772473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5115"/>
                <a:ext cx="1772473" cy="372410"/>
              </a:xfrm>
              <a:prstGeom prst="rect">
                <a:avLst/>
              </a:prstGeom>
              <a:blipFill rotWithShape="0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78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5" grpId="0"/>
      <p:bldP spid="23" grpId="0"/>
      <p:bldP spid="28" grpId="0"/>
      <p:bldP spid="26" grpId="0"/>
      <p:bldP spid="31" grpId="0"/>
      <p:bldP spid="2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Decoding process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a particular English sentence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175227"/>
              </p:ext>
            </p:extLst>
          </p:nvPr>
        </p:nvGraphicFramePr>
        <p:xfrm>
          <a:off x="2129787" y="1694059"/>
          <a:ext cx="50439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650"/>
                <a:gridCol w="840650"/>
                <a:gridCol w="840650"/>
                <a:gridCol w="840650"/>
                <a:gridCol w="840650"/>
                <a:gridCol w="840650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swam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lake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1. Choose </a:t>
                </a:r>
                <a:r>
                  <a:rPr lang="en-US" sz="2000" dirty="0"/>
                  <a:t>a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 smtClean="0"/>
                  <a:t>target sentence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 m = 8)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091" r="-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420163" y="2895432"/>
          <a:ext cx="44269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33"/>
                <a:gridCol w="376548"/>
                <a:gridCol w="975118"/>
                <a:gridCol w="363824"/>
                <a:gridCol w="544286"/>
                <a:gridCol w="370114"/>
                <a:gridCol w="391886"/>
                <a:gridCol w="729343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2. Choose an alignment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source sentence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272447"/>
              </p:ext>
            </p:extLst>
          </p:nvPr>
        </p:nvGraphicFramePr>
        <p:xfrm>
          <a:off x="1681573" y="4122054"/>
          <a:ext cx="59095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46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</a:tblGrid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3. Translate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into the </a:t>
                </a:r>
                <a:r>
                  <a:rPr lang="en-US" sz="2000" dirty="0" smtClean="0"/>
                  <a:t>target language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  <a:blipFill rotWithShape="0">
                <a:blip r:embed="rId5"/>
                <a:stretch>
                  <a:fillRect l="-102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56437"/>
              </p:ext>
            </p:extLst>
          </p:nvPr>
        </p:nvGraphicFramePr>
        <p:xfrm>
          <a:off x="788431" y="5303178"/>
          <a:ext cx="797438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9703"/>
                <a:gridCol w="770467"/>
                <a:gridCol w="956733"/>
                <a:gridCol w="939620"/>
                <a:gridCol w="609780"/>
                <a:gridCol w="778933"/>
                <a:gridCol w="854953"/>
                <a:gridCol w="905934"/>
                <a:gridCol w="948266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lake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swam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Encoded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36</a:t>
            </a:fld>
            <a:endParaRPr lang="en-US"/>
          </a:p>
        </p:txBody>
      </p:sp>
      <p:pic>
        <p:nvPicPr>
          <p:cNvPr id="2050" name="Picture 2" descr="http://siterepository.s3.amazonaws.com/1199/small_people_french_artist_jp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6570"/>
            <a:ext cx="671739" cy="97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8588348" y="2257942"/>
            <a:ext cx="612121" cy="2946400"/>
            <a:chOff x="8482894" y="2332566"/>
            <a:chExt cx="612121" cy="2946400"/>
          </a:xfrm>
        </p:grpSpPr>
        <p:sp>
          <p:nvSpPr>
            <p:cNvPr id="20" name="Down Arrow 19"/>
            <p:cNvSpPr/>
            <p:nvPr/>
          </p:nvSpPr>
          <p:spPr>
            <a:xfrm>
              <a:off x="8482894" y="2332566"/>
              <a:ext cx="272135" cy="29464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8093315" y="3580938"/>
              <a:ext cx="163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Order of action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en-US" b="1" i="1" dirty="0" err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71497" y="1875903"/>
                <a:ext cx="68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97" y="1875903"/>
                <a:ext cx="68762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0322" y="4594779"/>
                <a:ext cx="1493678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2" y="4594779"/>
                <a:ext cx="1493678" cy="8798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 rot="5400000">
            <a:off x="8423136" y="5839896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Receiver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0" y="1067765"/>
                <a:ext cx="1772473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7765"/>
                <a:ext cx="1772473" cy="372410"/>
              </a:xfrm>
              <a:prstGeom prst="rect">
                <a:avLst/>
              </a:prstGeom>
              <a:blipFill rotWithShape="0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7263202" y="1747791"/>
            <a:ext cx="171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English sentences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74146" y="2969249"/>
            <a:ext cx="1868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possible alignments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19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process in Model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space is huge</a:t>
            </a:r>
          </a:p>
          <a:p>
            <a:pPr lvl="1"/>
            <a:r>
              <a:rPr lang="en-US" dirty="0" smtClean="0"/>
              <a:t>Presumably all “sentences” in English</a:t>
            </a:r>
          </a:p>
          <a:p>
            <a:pPr lvl="2"/>
            <a:r>
              <a:rPr lang="en-US" dirty="0" smtClean="0"/>
              <a:t>English sentence length is unknown</a:t>
            </a:r>
          </a:p>
          <a:p>
            <a:pPr lvl="2"/>
            <a:r>
              <a:rPr lang="en-US" dirty="0" smtClean="0"/>
              <a:t>All permutation of words in the vocabulary</a:t>
            </a:r>
          </a:p>
          <a:p>
            <a:pPr lvl="1"/>
            <a:r>
              <a:rPr lang="en-US" dirty="0" smtClean="0"/>
              <a:t>Heuristics to reduce search space</a:t>
            </a:r>
          </a:p>
          <a:p>
            <a:pPr lvl="2"/>
            <a:r>
              <a:rPr lang="en-US" dirty="0" smtClean="0"/>
              <a:t>Trade-off between translation accuracy and efficiency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6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Estimation of translation probability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we have ground-truth word-alignments in the parallel corpus, maximum likelihood estimator is sufficient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437319" y="3186351"/>
            <a:ext cx="3027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told Mary a story.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437319" y="3821275"/>
            <a:ext cx="4639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Jean a </a:t>
            </a:r>
            <a:r>
              <a:rPr lang="en-US" sz="2400" dirty="0" err="1" smtClean="0"/>
              <a:t>raconté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histoire à Marie.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789942" y="3541024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245195" y="3541024"/>
            <a:ext cx="237344" cy="4066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03295" y="3551805"/>
            <a:ext cx="311088" cy="3655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57547" y="3551805"/>
            <a:ext cx="1861924" cy="3517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57547" y="3541024"/>
            <a:ext cx="2436364" cy="289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30210" y="3582174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06485" y="3582174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3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Estimation of translation probability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do not have ground-truth word-alignments, appeal to Expectation Maximization algorithm</a:t>
            </a:r>
          </a:p>
          <a:p>
            <a:pPr lvl="1"/>
            <a:r>
              <a:rPr lang="en-US" dirty="0" smtClean="0"/>
              <a:t>Intuitively, guess the alignment based on the current translation probability first; and then update the </a:t>
            </a:r>
            <a:r>
              <a:rPr lang="en-US" dirty="0"/>
              <a:t>translation </a:t>
            </a:r>
            <a:r>
              <a:rPr lang="en-US" dirty="0" smtClean="0"/>
              <a:t>probability</a:t>
            </a:r>
          </a:p>
          <a:p>
            <a:pPr lvl="1"/>
            <a:r>
              <a:rPr lang="en-US" dirty="0" smtClean="0"/>
              <a:t>EM algorithm will be carefully discussed in our later lecture of “Text Clustering”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9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Machine Translation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smtClean="0"/>
              <a:t>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models 2-5 are more </a:t>
            </a:r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Word </a:t>
            </a:r>
            <a:r>
              <a:rPr lang="en-US" dirty="0"/>
              <a:t>order and string position of the aligned </a:t>
            </a:r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Phase-based translation in the source and target languages</a:t>
            </a:r>
          </a:p>
          <a:p>
            <a:pPr lvl="2"/>
            <a:r>
              <a:rPr lang="en-US" dirty="0" smtClean="0"/>
              <a:t>Incorporate </a:t>
            </a:r>
            <a:r>
              <a:rPr lang="en-US" dirty="0"/>
              <a:t>syntax or quasi-syntactic structures</a:t>
            </a:r>
          </a:p>
          <a:p>
            <a:pPr lvl="2"/>
            <a:r>
              <a:rPr lang="en-US" dirty="0" smtClean="0"/>
              <a:t>Greatly reduce search space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5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 in machine translation</a:t>
            </a:r>
          </a:p>
          <a:p>
            <a:pPr lvl="1"/>
            <a:r>
              <a:rPr lang="en-US" dirty="0" smtClean="0"/>
              <a:t>Lexicon/syntactic/semantic divergences</a:t>
            </a:r>
          </a:p>
          <a:p>
            <a:r>
              <a:rPr lang="en-US" dirty="0" smtClean="0"/>
              <a:t>Statistical machine translation</a:t>
            </a:r>
          </a:p>
          <a:p>
            <a:pPr lvl="1"/>
            <a:r>
              <a:rPr lang="en-US" dirty="0" smtClean="0"/>
              <a:t>Source-channel framework for statistical machine translation</a:t>
            </a:r>
          </a:p>
          <a:p>
            <a:pPr lvl="2"/>
            <a:r>
              <a:rPr lang="en-US" dirty="0" smtClean="0"/>
              <a:t>Generative process</a:t>
            </a:r>
          </a:p>
          <a:p>
            <a:pPr lvl="1"/>
            <a:r>
              <a:rPr lang="en-US" dirty="0" smtClean="0"/>
              <a:t>IBM model 1</a:t>
            </a:r>
          </a:p>
          <a:p>
            <a:pPr lvl="2"/>
            <a:r>
              <a:rPr lang="en-US" dirty="0" smtClean="0"/>
              <a:t>Idea of word alignment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0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and Language Processing</a:t>
            </a:r>
          </a:p>
          <a:p>
            <a:pPr lvl="1"/>
            <a:r>
              <a:rPr lang="en-US" dirty="0"/>
              <a:t>Chapter 25: Machine Translation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</a:t>
            </a:r>
            <a:r>
              <a:rPr lang="en-US" dirty="0" smtClean="0"/>
              <a:t>translation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9316"/>
            <a:ext cx="4612721" cy="284116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686074" y="2845255"/>
            <a:ext cx="5000726" cy="3488429"/>
            <a:chOff x="3686074" y="2845255"/>
            <a:chExt cx="5000726" cy="34884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6074" y="3748768"/>
              <a:ext cx="5000726" cy="2584916"/>
            </a:xfrm>
            <a:prstGeom prst="rect">
              <a:avLst/>
            </a:prstGeom>
          </p:spPr>
        </p:pic>
        <p:sp>
          <p:nvSpPr>
            <p:cNvPr id="6" name="Bent Arrow 5"/>
            <p:cNvSpPr/>
            <p:nvPr/>
          </p:nvSpPr>
          <p:spPr>
            <a:xfrm rot="5400000">
              <a:off x="5108021" y="2807154"/>
              <a:ext cx="903514" cy="97971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4" descr="http://3.bp.blogspot.com/-wz8iwNfTd-Q/UO_eRgSPHmI/AAAAAAAABg0/dvVr4kVaKNM/s1600/Google+Translate+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37" y="189275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0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human translate languages?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bilingual dictionary sufficient?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73359" y="2415047"/>
            <a:ext cx="2319866" cy="1105894"/>
            <a:chOff x="1173359" y="2415047"/>
            <a:chExt cx="2319866" cy="1105894"/>
          </a:xfrm>
        </p:grpSpPr>
        <p:sp>
          <p:nvSpPr>
            <p:cNvPr id="5" name="Rectangle 4"/>
            <p:cNvSpPr/>
            <p:nvPr/>
          </p:nvSpPr>
          <p:spPr>
            <a:xfrm>
              <a:off x="1173359" y="2415047"/>
              <a:ext cx="22630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John loves Mary.</a:t>
              </a:r>
              <a:endParaRPr lang="en-US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73359" y="3059276"/>
              <a:ext cx="23198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Jean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aime</a:t>
              </a:r>
              <a:r>
                <a:rPr lang="en-US" sz="2400" dirty="0" smtClean="0">
                  <a:solidFill>
                    <a:srgbClr val="00B050"/>
                  </a:solidFill>
                </a:rPr>
                <a:t> Marie.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23660" y="2779025"/>
            <a:ext cx="1457501" cy="388718"/>
            <a:chOff x="1523660" y="2779025"/>
            <a:chExt cx="1457501" cy="38871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523660" y="2789805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04546" y="2779025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980821" y="2779025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068233" y="2424351"/>
            <a:ext cx="4639475" cy="1096589"/>
            <a:chOff x="4068233" y="2424351"/>
            <a:chExt cx="4639475" cy="1096589"/>
          </a:xfrm>
        </p:grpSpPr>
        <p:sp>
          <p:nvSpPr>
            <p:cNvPr id="12" name="Rectangle 11"/>
            <p:cNvSpPr/>
            <p:nvPr/>
          </p:nvSpPr>
          <p:spPr>
            <a:xfrm>
              <a:off x="4068233" y="2424351"/>
              <a:ext cx="30272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John told Mary a story.</a:t>
              </a:r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68233" y="3059275"/>
              <a:ext cx="46394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Jean a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raconté</a:t>
              </a:r>
              <a:r>
                <a:rPr lang="en-US" sz="2400" dirty="0" smtClean="0">
                  <a:solidFill>
                    <a:srgbClr val="00B05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une</a:t>
              </a:r>
              <a:r>
                <a:rPr lang="en-US" sz="2400" dirty="0" smtClean="0">
                  <a:solidFill>
                    <a:srgbClr val="00B050"/>
                  </a:solidFill>
                </a:rPr>
                <a:t> histoire à Marie.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20856" y="2779024"/>
            <a:ext cx="3703969" cy="419088"/>
            <a:chOff x="4420856" y="2779024"/>
            <a:chExt cx="3703969" cy="41908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420856" y="2779024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876109" y="2779024"/>
              <a:ext cx="237344" cy="4066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34209" y="2789805"/>
              <a:ext cx="311088" cy="3655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688461" y="2789805"/>
              <a:ext cx="1861924" cy="3517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88461" y="2779024"/>
              <a:ext cx="2436364" cy="289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161124" y="2820174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837399" y="2820174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15075" y="4055534"/>
            <a:ext cx="3703834" cy="1244234"/>
            <a:chOff x="715075" y="4055534"/>
            <a:chExt cx="3703834" cy="1244234"/>
          </a:xfrm>
        </p:grpSpPr>
        <p:sp>
          <p:nvSpPr>
            <p:cNvPr id="32" name="Rectangle 31"/>
            <p:cNvSpPr/>
            <p:nvPr/>
          </p:nvSpPr>
          <p:spPr>
            <a:xfrm>
              <a:off x="715075" y="4055534"/>
              <a:ext cx="37038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John is a computer scientist.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5075" y="4838103"/>
              <a:ext cx="30009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Jean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est</a:t>
              </a:r>
              <a:r>
                <a:rPr lang="en-US" sz="2400" dirty="0" smtClean="0">
                  <a:solidFill>
                    <a:srgbClr val="00B05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informaticien</a:t>
              </a:r>
              <a:r>
                <a:rPr lang="en-US" sz="2400" dirty="0" smtClean="0">
                  <a:solidFill>
                    <a:srgbClr val="00B050"/>
                  </a:solidFill>
                </a:rPr>
                <a:t>.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49" name="Straight Connector 48"/>
          <p:cNvCxnSpPr/>
          <p:nvPr/>
        </p:nvCxnSpPr>
        <p:spPr>
          <a:xfrm>
            <a:off x="1708150" y="4227159"/>
            <a:ext cx="139196" cy="1682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066120" y="4472314"/>
            <a:ext cx="2540426" cy="422823"/>
            <a:chOff x="1066120" y="4472314"/>
            <a:chExt cx="2540426" cy="422823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066120" y="4517199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34205" y="4517199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14588" y="4472314"/>
              <a:ext cx="326993" cy="4228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103100" y="4472314"/>
              <a:ext cx="503446" cy="4129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676037" y="4055534"/>
            <a:ext cx="4076950" cy="1261230"/>
            <a:chOff x="4676037" y="4055534"/>
            <a:chExt cx="4076950" cy="1261230"/>
          </a:xfrm>
        </p:grpSpPr>
        <p:sp>
          <p:nvSpPr>
            <p:cNvPr id="42" name="Rectangle 41"/>
            <p:cNvSpPr/>
            <p:nvPr/>
          </p:nvSpPr>
          <p:spPr>
            <a:xfrm>
              <a:off x="4700110" y="4055534"/>
              <a:ext cx="35503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John swam across the lake.</a:t>
              </a:r>
              <a:endParaRPr lang="en-US" sz="2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76037" y="4855099"/>
              <a:ext cx="40769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Jean a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traversé</a:t>
              </a:r>
              <a:r>
                <a:rPr lang="en-US" sz="2400" dirty="0" smtClean="0">
                  <a:solidFill>
                    <a:srgbClr val="00B050"/>
                  </a:solidFill>
                </a:rPr>
                <a:t> le lac à la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nage</a:t>
              </a:r>
              <a:r>
                <a:rPr lang="en-US" sz="2400" dirty="0" smtClean="0">
                  <a:solidFill>
                    <a:srgbClr val="00B050"/>
                  </a:solidFill>
                </a:rPr>
                <a:t>. 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7382886" y="5182801"/>
            <a:ext cx="1552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613653" y="5182801"/>
            <a:ext cx="2063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037555" y="4402429"/>
            <a:ext cx="3212951" cy="595134"/>
            <a:chOff x="5037555" y="4402429"/>
            <a:chExt cx="3212951" cy="595134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037555" y="4507365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6126455" y="4402429"/>
              <a:ext cx="449489" cy="5153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725700" y="4507365"/>
              <a:ext cx="471363" cy="3680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7217971" y="4497180"/>
              <a:ext cx="516097" cy="3881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824627" y="4402739"/>
              <a:ext cx="2425879" cy="5807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508346" y="4402429"/>
              <a:ext cx="1062024" cy="595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5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One-to-one</a:t>
            </a:r>
          </a:p>
          <a:p>
            <a:pPr lvl="1"/>
            <a:r>
              <a:rPr lang="en-US" dirty="0"/>
              <a:t>John = Jean, </a:t>
            </a:r>
            <a:r>
              <a:rPr lang="en-US" dirty="0" err="1"/>
              <a:t>aime</a:t>
            </a:r>
            <a:r>
              <a:rPr lang="en-US" dirty="0"/>
              <a:t> = loves, </a:t>
            </a:r>
            <a:r>
              <a:rPr lang="en-US" dirty="0" smtClean="0"/>
              <a:t>Mary=Marie</a:t>
            </a:r>
          </a:p>
          <a:p>
            <a:r>
              <a:rPr lang="en-US" dirty="0" smtClean="0"/>
              <a:t>One-to-many/many-to-one</a:t>
            </a:r>
          </a:p>
          <a:p>
            <a:pPr lvl="1"/>
            <a:r>
              <a:rPr lang="fr-FR" dirty="0"/>
              <a:t>Mary = [à Marie]</a:t>
            </a:r>
          </a:p>
          <a:p>
            <a:pPr lvl="1"/>
            <a:r>
              <a:rPr lang="fr-FR" dirty="0"/>
              <a:t>[a computer </a:t>
            </a:r>
            <a:r>
              <a:rPr lang="fr-FR" dirty="0" err="1" smtClean="0"/>
              <a:t>scientist</a:t>
            </a:r>
            <a:r>
              <a:rPr lang="fr-FR" dirty="0" smtClean="0"/>
              <a:t>] </a:t>
            </a:r>
            <a:r>
              <a:rPr lang="fr-FR" dirty="0"/>
              <a:t>= </a:t>
            </a:r>
            <a:r>
              <a:rPr lang="fr-FR" dirty="0" smtClean="0"/>
              <a:t>informaticien</a:t>
            </a:r>
          </a:p>
          <a:p>
            <a:r>
              <a:rPr lang="en-US" dirty="0" smtClean="0"/>
              <a:t>Many-to-many</a:t>
            </a:r>
          </a:p>
          <a:p>
            <a:pPr lvl="1"/>
            <a:r>
              <a:rPr lang="fr-FR" dirty="0"/>
              <a:t>[</a:t>
            </a:r>
            <a:r>
              <a:rPr lang="fr-FR" dirty="0" err="1"/>
              <a:t>swam</a:t>
            </a:r>
            <a:r>
              <a:rPr lang="fr-FR" dirty="0"/>
              <a:t> </a:t>
            </a:r>
            <a:r>
              <a:rPr lang="fr-FR" dirty="0" err="1" smtClean="0"/>
              <a:t>across</a:t>
            </a:r>
            <a:r>
              <a:rPr lang="fr-FR" dirty="0" smtClean="0"/>
              <a:t> __] </a:t>
            </a:r>
            <a:r>
              <a:rPr lang="fr-FR" dirty="0"/>
              <a:t>= [a </a:t>
            </a:r>
            <a:r>
              <a:rPr lang="fr-FR" dirty="0" smtClean="0"/>
              <a:t>traversé __ </a:t>
            </a:r>
            <a:r>
              <a:rPr lang="fr-FR" dirty="0"/>
              <a:t>à la nage</a:t>
            </a:r>
            <a:r>
              <a:rPr lang="fr-FR" dirty="0" smtClean="0"/>
              <a:t>]</a:t>
            </a:r>
          </a:p>
          <a:p>
            <a:r>
              <a:rPr lang="en-US" dirty="0"/>
              <a:t>Reordering </a:t>
            </a:r>
            <a:r>
              <a:rPr lang="en-US" dirty="0" smtClean="0"/>
              <a:t>required</a:t>
            </a:r>
          </a:p>
          <a:p>
            <a:pPr lvl="1"/>
            <a:r>
              <a:rPr lang="fr-FR" dirty="0" err="1"/>
              <a:t>told</a:t>
            </a:r>
            <a:r>
              <a:rPr lang="fr-FR" dirty="0"/>
              <a:t> Mary</a:t>
            </a:r>
            <a:r>
              <a:rPr lang="fr-FR" baseline="30000" dirty="0"/>
              <a:t>1</a:t>
            </a:r>
            <a:r>
              <a:rPr lang="fr-FR" dirty="0"/>
              <a:t> [a story]</a:t>
            </a:r>
            <a:r>
              <a:rPr lang="fr-FR" baseline="30000" dirty="0"/>
              <a:t>2</a:t>
            </a:r>
            <a:r>
              <a:rPr lang="fr-FR" dirty="0"/>
              <a:t> = a raconté [une histoire]</a:t>
            </a:r>
            <a:r>
              <a:rPr lang="fr-FR" baseline="30000" dirty="0"/>
              <a:t>2</a:t>
            </a:r>
            <a:r>
              <a:rPr lang="fr-FR" dirty="0"/>
              <a:t> [à Marie]</a:t>
            </a:r>
            <a:r>
              <a:rPr lang="fr-FR" baseline="30000" dirty="0"/>
              <a:t>1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3178630" y="1369369"/>
            <a:ext cx="596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 bilingual dictionary is  clearly insufficient!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</a:t>
            </a:r>
            <a:r>
              <a:rPr lang="en-US" dirty="0" smtClean="0"/>
              <a:t>divergences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/>
              <a:t>senses of homonymous </a:t>
            </a:r>
            <a:r>
              <a:rPr lang="en-US" dirty="0" smtClean="0"/>
              <a:t>words generally </a:t>
            </a:r>
            <a:r>
              <a:rPr lang="en-US" dirty="0"/>
              <a:t>have different </a:t>
            </a:r>
            <a:r>
              <a:rPr lang="en-US" dirty="0" smtClean="0"/>
              <a:t>translations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Different </a:t>
            </a:r>
            <a:r>
              <a:rPr lang="en-US" dirty="0"/>
              <a:t>senses of </a:t>
            </a:r>
            <a:r>
              <a:rPr lang="en-US" dirty="0" err="1"/>
              <a:t>polysemous</a:t>
            </a:r>
            <a:r>
              <a:rPr lang="en-US" dirty="0"/>
              <a:t> </a:t>
            </a:r>
            <a:r>
              <a:rPr lang="en-US" dirty="0" smtClean="0"/>
              <a:t>words may </a:t>
            </a:r>
            <a:r>
              <a:rPr lang="en-US" dirty="0"/>
              <a:t>also have different translations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269426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English                - German</a:t>
            </a:r>
          </a:p>
          <a:p>
            <a:r>
              <a:rPr lang="en-US" sz="2400" dirty="0" smtClean="0"/>
              <a:t>(river) bank        - </a:t>
            </a:r>
            <a:r>
              <a:rPr lang="en-US" sz="2400" dirty="0" err="1" smtClean="0"/>
              <a:t>Ufer</a:t>
            </a:r>
            <a:endParaRPr lang="en-US" sz="2400" dirty="0" smtClean="0"/>
          </a:p>
          <a:p>
            <a:r>
              <a:rPr lang="en-US" sz="2400" dirty="0" smtClean="0"/>
              <a:t>(financial) bank - Bank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59971" y="4966885"/>
            <a:ext cx="78268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 </a:t>
            </a:r>
            <a:r>
              <a:rPr lang="en-US" sz="2400" b="1" dirty="0" smtClean="0"/>
              <a:t>know</a:t>
            </a:r>
            <a:r>
              <a:rPr lang="en-US" sz="2400" dirty="0" smtClean="0"/>
              <a:t> that he bought the book: Je </a:t>
            </a:r>
            <a:r>
              <a:rPr lang="en-US" sz="2400" b="1" dirty="0" smtClean="0">
                <a:solidFill>
                  <a:srgbClr val="FF0000"/>
                </a:solidFill>
              </a:rPr>
              <a:t>sais </a:t>
            </a:r>
            <a:r>
              <a:rPr lang="en-US" sz="2400" b="1" dirty="0" err="1" smtClean="0">
                <a:solidFill>
                  <a:srgbClr val="FF0000"/>
                </a:solidFill>
              </a:rPr>
              <a:t>qu</a:t>
            </a:r>
            <a:r>
              <a:rPr lang="en-US" sz="2400" dirty="0" err="1" smtClean="0"/>
              <a:t>’il</a:t>
            </a:r>
            <a:r>
              <a:rPr lang="en-US" sz="2400" dirty="0" smtClean="0"/>
              <a:t> a </a:t>
            </a:r>
            <a:r>
              <a:rPr lang="en-US" sz="2400" dirty="0" err="1" smtClean="0"/>
              <a:t>acheté</a:t>
            </a:r>
            <a:r>
              <a:rPr lang="en-US" sz="2400" dirty="0" smtClean="0"/>
              <a:t> le livre.</a:t>
            </a:r>
          </a:p>
          <a:p>
            <a:r>
              <a:rPr lang="en-US" sz="2400" dirty="0" smtClean="0"/>
              <a:t>I </a:t>
            </a:r>
            <a:r>
              <a:rPr lang="en-US" sz="2400" b="1" dirty="0" smtClean="0"/>
              <a:t>know</a:t>
            </a:r>
            <a:r>
              <a:rPr lang="en-US" sz="2400" dirty="0" smtClean="0"/>
              <a:t> Peter: Je </a:t>
            </a:r>
            <a:r>
              <a:rPr lang="en-US" sz="2400" b="1" dirty="0" err="1" smtClean="0">
                <a:solidFill>
                  <a:srgbClr val="0070C0"/>
                </a:solidFill>
              </a:rPr>
              <a:t>connais</a:t>
            </a:r>
            <a:r>
              <a:rPr lang="en-US" sz="2400" dirty="0" smtClean="0"/>
              <a:t> Peter.</a:t>
            </a:r>
          </a:p>
          <a:p>
            <a:r>
              <a:rPr lang="en-US" sz="2400" dirty="0" smtClean="0"/>
              <a:t>I </a:t>
            </a:r>
            <a:r>
              <a:rPr lang="en-US" sz="2400" b="1" dirty="0" smtClean="0"/>
              <a:t>know</a:t>
            </a:r>
            <a:r>
              <a:rPr lang="en-US" sz="2400" dirty="0" smtClean="0"/>
              <a:t> math: Je </a:t>
            </a:r>
            <a:r>
              <a:rPr lang="en-US" sz="2400" b="1" dirty="0" err="1" smtClean="0">
                <a:solidFill>
                  <a:srgbClr val="00B050"/>
                </a:solidFill>
              </a:rPr>
              <a:t>m’y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connais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maths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0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divergences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Word </a:t>
            </a:r>
            <a:r>
              <a:rPr lang="en-US" dirty="0" smtClean="0"/>
              <a:t>order</a:t>
            </a:r>
          </a:p>
          <a:p>
            <a:pPr lvl="1"/>
            <a:r>
              <a:rPr lang="en-US" dirty="0"/>
              <a:t>SVO (</a:t>
            </a:r>
            <a:r>
              <a:rPr lang="en-US" dirty="0" err="1"/>
              <a:t>Sbj</a:t>
            </a:r>
            <a:r>
              <a:rPr lang="en-US" dirty="0"/>
              <a:t>-Verb-</a:t>
            </a:r>
            <a:r>
              <a:rPr lang="en-US" dirty="0" err="1"/>
              <a:t>Obj</a:t>
            </a:r>
            <a:r>
              <a:rPr lang="en-US" dirty="0"/>
              <a:t>), SOV, VSO,… </a:t>
            </a:r>
          </a:p>
          <a:p>
            <a:pPr lvl="1"/>
            <a:r>
              <a:rPr lang="en-US" dirty="0" smtClean="0"/>
              <a:t>fixed </a:t>
            </a:r>
            <a:r>
              <a:rPr lang="en-US" dirty="0"/>
              <a:t>or free</a:t>
            </a:r>
            <a:r>
              <a:rPr lang="en-US" dirty="0" smtClean="0"/>
              <a:t>?</a:t>
            </a:r>
          </a:p>
          <a:p>
            <a:r>
              <a:rPr lang="en-US" dirty="0"/>
              <a:t>Head-marking vs. </a:t>
            </a:r>
            <a:r>
              <a:rPr lang="en-US" dirty="0" smtClean="0"/>
              <a:t>dependent-marking</a:t>
            </a:r>
          </a:p>
          <a:p>
            <a:pPr lvl="1"/>
            <a:r>
              <a:rPr lang="en-US" dirty="0"/>
              <a:t>Dependent-marking (English</a:t>
            </a:r>
            <a:r>
              <a:rPr lang="en-US" dirty="0" smtClean="0"/>
              <a:t>): </a:t>
            </a:r>
            <a:r>
              <a:rPr lang="en-US" dirty="0"/>
              <a:t>the man</a:t>
            </a:r>
            <a:r>
              <a:rPr lang="en-US" dirty="0">
                <a:solidFill>
                  <a:srgbClr val="FF0000"/>
                </a:solidFill>
              </a:rPr>
              <a:t>’s house</a:t>
            </a:r>
          </a:p>
          <a:p>
            <a:pPr lvl="1"/>
            <a:r>
              <a:rPr lang="en-US" dirty="0"/>
              <a:t>Head-marking (Hungarian</a:t>
            </a:r>
            <a:r>
              <a:rPr lang="en-US" dirty="0" smtClean="0"/>
              <a:t>): </a:t>
            </a:r>
            <a:r>
              <a:rPr lang="en-US" dirty="0"/>
              <a:t>the man </a:t>
            </a:r>
            <a:r>
              <a:rPr lang="en-US" dirty="0" smtClean="0">
                <a:solidFill>
                  <a:srgbClr val="FF0000"/>
                </a:solidFill>
              </a:rPr>
              <a:t>house-his</a:t>
            </a:r>
          </a:p>
          <a:p>
            <a:r>
              <a:rPr lang="en-US" dirty="0"/>
              <a:t>Pro-drop languages can omit </a:t>
            </a:r>
            <a:r>
              <a:rPr lang="en-US" dirty="0" smtClean="0"/>
              <a:t>pronouns</a:t>
            </a:r>
            <a:endParaRPr lang="en-US" dirty="0"/>
          </a:p>
          <a:p>
            <a:pPr lvl="1"/>
            <a:r>
              <a:rPr lang="en-US" dirty="0"/>
              <a:t>Italian (with inflection): I eat = </a:t>
            </a:r>
            <a:r>
              <a:rPr lang="en-US" dirty="0" err="1"/>
              <a:t>mangio</a:t>
            </a:r>
            <a:r>
              <a:rPr lang="en-US" dirty="0"/>
              <a:t>; he eats = </a:t>
            </a:r>
            <a:r>
              <a:rPr lang="en-US" dirty="0" err="1"/>
              <a:t>mangia</a:t>
            </a:r>
            <a:endParaRPr lang="en-US" dirty="0"/>
          </a:p>
          <a:p>
            <a:pPr lvl="1"/>
            <a:r>
              <a:rPr lang="en-US" dirty="0"/>
              <a:t>Chinese (without inflection): I/he eat: </a:t>
            </a:r>
            <a:r>
              <a:rPr lang="en-US" dirty="0" err="1"/>
              <a:t>chīfàn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1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975</TotalTime>
  <Words>2258</Words>
  <Application>Microsoft Office PowerPoint</Application>
  <PresentationFormat>On-screen Show (4:3)</PresentationFormat>
  <Paragraphs>833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Cambria Math</vt:lpstr>
      <vt:lpstr>Georgia</vt:lpstr>
      <vt:lpstr>Times New Roman</vt:lpstr>
      <vt:lpstr>simple slides template</vt:lpstr>
      <vt:lpstr>Recap: distributional hypothesis</vt:lpstr>
      <vt:lpstr>Recap: distributional semantics</vt:lpstr>
      <vt:lpstr>Recap: Lesk algorithm &amp; sense signatures</vt:lpstr>
      <vt:lpstr>Statistical Machine Translation</vt:lpstr>
      <vt:lpstr>Machine translation</vt:lpstr>
      <vt:lpstr>How do human translate languages?</vt:lpstr>
      <vt:lpstr>Correspondences</vt:lpstr>
      <vt:lpstr>Lexical divergences</vt:lpstr>
      <vt:lpstr>Syntactic divergences</vt:lpstr>
      <vt:lpstr>Semantic divergences</vt:lpstr>
      <vt:lpstr>Machine translation approaches</vt:lpstr>
      <vt:lpstr>Statistical machine translation</vt:lpstr>
      <vt:lpstr>Noisy-Channel framework [Shannon 48]</vt:lpstr>
      <vt:lpstr>Translation with a noisy channel model</vt:lpstr>
      <vt:lpstr>Parallel corpora</vt:lpstr>
      <vt:lpstr>Parallel corpora</vt:lpstr>
      <vt:lpstr>Parallel corpora</vt:lpstr>
      <vt:lpstr>Translation model p(Fre│Eng)</vt:lpstr>
      <vt:lpstr>Language model p(Eng)</vt:lpstr>
      <vt:lpstr>Language model p(Eng)</vt:lpstr>
      <vt:lpstr>Recap: challenges in machine translation</vt:lpstr>
      <vt:lpstr>Recap: Noisy-Channel framework [Shannon 48]</vt:lpstr>
      <vt:lpstr>Recap: translation with a noisy channel model</vt:lpstr>
      <vt:lpstr>Statistical machine translation</vt:lpstr>
      <vt:lpstr>IBM translation models</vt:lpstr>
      <vt:lpstr>Word alignment</vt:lpstr>
      <vt:lpstr>Word alignment</vt:lpstr>
      <vt:lpstr>Representing word alignments</vt:lpstr>
      <vt:lpstr>IBM translation models</vt:lpstr>
      <vt:lpstr>IBM translation models</vt:lpstr>
      <vt:lpstr>Parameters in Model 1</vt:lpstr>
      <vt:lpstr>Parameters in Model 1</vt:lpstr>
      <vt:lpstr> Generative process in Model 1</vt:lpstr>
      <vt:lpstr> Generative process in Model 1</vt:lpstr>
      <vt:lpstr> Decoding process in Model 1</vt:lpstr>
      <vt:lpstr> Decoding process in Model 1</vt:lpstr>
      <vt:lpstr>Decoding process in Model 1</vt:lpstr>
      <vt:lpstr>Estimation of translation probability </vt:lpstr>
      <vt:lpstr>Estimation of translation probability </vt:lpstr>
      <vt:lpstr>Other translation models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Machine Translation</dc:title>
  <dc:creator>hongning wang</dc:creator>
  <cp:lastModifiedBy>hongning wang</cp:lastModifiedBy>
  <cp:revision>62</cp:revision>
  <dcterms:created xsi:type="dcterms:W3CDTF">2015-01-01T17:17:02Z</dcterms:created>
  <dcterms:modified xsi:type="dcterms:W3CDTF">2016-03-15T03:02:38Z</dcterms:modified>
</cp:coreProperties>
</file>