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309" r:id="rId10"/>
    <p:sldId id="264" r:id="rId11"/>
    <p:sldId id="265" r:id="rId12"/>
    <p:sldId id="272" r:id="rId13"/>
    <p:sldId id="266" r:id="rId14"/>
    <p:sldId id="274" r:id="rId15"/>
    <p:sldId id="273" r:id="rId16"/>
    <p:sldId id="267" r:id="rId17"/>
    <p:sldId id="268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69" r:id="rId39"/>
    <p:sldId id="295" r:id="rId40"/>
    <p:sldId id="270" r:id="rId41"/>
    <p:sldId id="296" r:id="rId42"/>
    <p:sldId id="297" r:id="rId43"/>
    <p:sldId id="298" r:id="rId44"/>
    <p:sldId id="299" r:id="rId45"/>
    <p:sldId id="310" r:id="rId46"/>
    <p:sldId id="300" r:id="rId47"/>
    <p:sldId id="271" r:id="rId48"/>
    <p:sldId id="308" r:id="rId49"/>
    <p:sldId id="301" r:id="rId50"/>
    <p:sldId id="305" r:id="rId51"/>
    <p:sldId id="302" r:id="rId52"/>
    <p:sldId id="303" r:id="rId53"/>
    <p:sldId id="304" r:id="rId54"/>
    <p:sldId id="306" r:id="rId55"/>
    <p:sldId id="307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FF"/>
    <a:srgbClr val="9933FF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B019-0CA2-401D-8868-00B470AA56F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B507-242E-4B86-A83C-3733481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0822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236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135466" y="3532592"/>
                <a:ext cx="8906934" cy="895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6" y="3532592"/>
                <a:ext cx="8906934" cy="89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96" y="252393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531533" y="4284133"/>
            <a:ext cx="2040467" cy="882251"/>
            <a:chOff x="2531533" y="4284133"/>
            <a:chExt cx="2040467" cy="882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31533" y="4520053"/>
                  <a:ext cx="20404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/>
                    <a:t> to class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3" y="4520053"/>
                  <a:ext cx="20404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88" t="-467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H="1" flipV="1">
              <a:off x="2937933" y="4284133"/>
              <a:ext cx="613834" cy="2359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419196" y="4279816"/>
            <a:ext cx="2040467" cy="886567"/>
            <a:chOff x="5419196" y="4279816"/>
            <a:chExt cx="2040467" cy="886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419196" y="4520052"/>
                  <a:ext cx="20404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/>
                    <a:t> to class 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196" y="4520052"/>
                  <a:ext cx="2040467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687" t="-467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5825595" y="4279816"/>
              <a:ext cx="613834" cy="2359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31533" y="5460910"/>
                <a:ext cx="4334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be always equal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/>
                  <a:t>?</a:t>
                </a:r>
                <a:endParaRPr lang="en-US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33" y="5460910"/>
                <a:ext cx="4334933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125" t="-5660" r="-182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5253" y="2692119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53" y="2692119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3226" y="3700187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26" y="3700187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2091268" y="3318935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2959" y="3700187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959" y="3700187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5461001" y="3318934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04167" y="2195146"/>
            <a:ext cx="2121428" cy="1059880"/>
            <a:chOff x="2450572" y="4520053"/>
            <a:chExt cx="2121428" cy="10598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31533" y="4520053"/>
                  <a:ext cx="20404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/>
                    <a:t> to class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3" y="4520053"/>
                  <a:ext cx="20404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88" t="-467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2450572" y="4843219"/>
              <a:ext cx="80961" cy="73671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113056" y="2198152"/>
            <a:ext cx="2107098" cy="1056874"/>
            <a:chOff x="5352565" y="4520052"/>
            <a:chExt cx="2107098" cy="1056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419196" y="4520052"/>
                  <a:ext cx="20404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/>
                    <a:t> to class 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196" y="4520052"/>
                  <a:ext cx="2040467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687" t="-467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8" idx="1"/>
            </p:cNvCxnSpPr>
            <p:nvPr/>
          </p:nvCxnSpPr>
          <p:spPr>
            <a:xfrm flipH="1">
              <a:off x="5352565" y="4843218"/>
              <a:ext cx="66631" cy="7337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12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 smtClean="0"/>
              <a:t>Model-less</a:t>
            </a:r>
          </a:p>
          <a:p>
            <a:pPr lvl="1"/>
            <a:r>
              <a:rPr lang="en-US" dirty="0"/>
              <a:t>Instance based </a:t>
            </a:r>
            <a:r>
              <a:rPr lang="en-US" dirty="0" smtClean="0"/>
              <a:t>classifiers</a:t>
            </a:r>
          </a:p>
          <a:p>
            <a:pPr lvl="2"/>
            <a:r>
              <a:rPr lang="en-US" dirty="0"/>
              <a:t>Use observation </a:t>
            </a:r>
            <a:r>
              <a:rPr lang="en-US" dirty="0" smtClean="0"/>
              <a:t>directly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7" name="Group 56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1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Model-based</a:t>
                </a:r>
              </a:p>
              <a:p>
                <a:pPr lvl="1"/>
                <a:r>
                  <a:rPr lang="en-US" sz="2400" dirty="0" smtClean="0"/>
                  <a:t>Generative models</a:t>
                </a:r>
              </a:p>
              <a:p>
                <a:pPr lvl="2"/>
                <a:r>
                  <a:rPr lang="en-US" sz="2000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E.g., Naïve Bayes</a:t>
                </a:r>
              </a:p>
              <a:p>
                <a:pPr lvl="1"/>
                <a:r>
                  <a:rPr lang="en-US" sz="2400" dirty="0" smtClean="0"/>
                  <a:t>Discriminative models</a:t>
                </a:r>
              </a:p>
              <a:p>
                <a:pPr lvl="2"/>
                <a:r>
                  <a:rPr lang="en-US" sz="2000" dirty="0" smtClean="0"/>
                  <a:t>Directly </a:t>
                </a:r>
                <a:r>
                  <a:rPr lang="en-US" sz="2000" dirty="0"/>
                  <a:t>estimate a decision </a:t>
                </a:r>
                <a:r>
                  <a:rPr lang="en-US" sz="2000" dirty="0" smtClean="0"/>
                  <a:t>rule/boundary</a:t>
                </a:r>
              </a:p>
              <a:p>
                <a:pPr lvl="2"/>
                <a:r>
                  <a:rPr lang="en-US" sz="2000" dirty="0" smtClean="0"/>
                  <a:t>E.g., SVM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333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14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13962" y="5548864"/>
            <a:ext cx="1776409" cy="1270504"/>
            <a:chOff x="3733795" y="4981045"/>
            <a:chExt cx="1776409" cy="1270504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0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803639" y="2403773"/>
            <a:ext cx="306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i.i.d</a:t>
            </a:r>
            <a:r>
              <a:rPr lang="en-US" sz="2400" b="1" i="1" dirty="0" smtClean="0">
                <a:solidFill>
                  <a:srgbClr val="FF0000"/>
                </a:solidFill>
              </a:rPr>
              <a:t>. assumption!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081911" cy="923330"/>
            <a:chOff x="3715505" y="5229012"/>
            <a:chExt cx="5081911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6" y="5229012"/>
              <a:ext cx="406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1.1 How to represent the text document? </a:t>
              </a:r>
            </a:p>
            <a:p>
              <a:r>
                <a:rPr lang="en-US" dirty="0" smtClean="0"/>
                <a:t>1.2 Do we need all those features?</a:t>
              </a:r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</a:t>
            </a:r>
            <a:r>
              <a:rPr lang="en-US" sz="3600" dirty="0" smtClean="0"/>
              <a:t>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representation</a:t>
            </a:r>
          </a:p>
          <a:p>
            <a:pPr lvl="1"/>
            <a:r>
              <a:rPr lang="en-US" dirty="0" smtClean="0"/>
              <a:t>Standard procedure in document representation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N-gram, POS tags, named entities, topics</a:t>
            </a:r>
          </a:p>
          <a:p>
            <a:pPr lvl="1"/>
            <a:r>
              <a:rPr lang="en-US" dirty="0" smtClean="0"/>
              <a:t>Feature value</a:t>
            </a:r>
          </a:p>
          <a:p>
            <a:pPr lvl="2"/>
            <a:r>
              <a:rPr lang="en-US" dirty="0" smtClean="0"/>
              <a:t>Binary (presence/absence)</a:t>
            </a:r>
          </a:p>
          <a:p>
            <a:pPr lvl="2"/>
            <a:r>
              <a:rPr lang="en-US" dirty="0" smtClean="0"/>
              <a:t>TF-IDF (many variants)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pPr lvl="1"/>
            <a:r>
              <a:rPr lang="en-US" dirty="0" smtClean="0"/>
              <a:t>440k on full data set</a:t>
            </a:r>
          </a:p>
          <a:p>
            <a:r>
              <a:rPr lang="en-US" dirty="0" smtClean="0"/>
              <a:t>How many review documents do we have there?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Very sparse feature representation!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decision theory</a:t>
            </a:r>
          </a:p>
          <a:p>
            <a:r>
              <a:rPr lang="en-US" dirty="0" smtClean="0"/>
              <a:t>Supervised text categorization</a:t>
            </a:r>
          </a:p>
          <a:p>
            <a:pPr lvl="1"/>
            <a:r>
              <a:rPr lang="en-US" dirty="0" smtClean="0"/>
              <a:t>General steps for text categorization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selection methods</a:t>
            </a:r>
          </a:p>
          <a:p>
            <a:pPr lvl="1"/>
            <a:r>
              <a:rPr lang="en-US" dirty="0" smtClean="0"/>
              <a:t>Evaluation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Feature </a:t>
            </a:r>
            <a:r>
              <a:rPr lang="en-US" sz="3800" dirty="0" smtClean="0"/>
              <a:t>selection for </a:t>
            </a:r>
            <a:r>
              <a:rPr lang="en-US" sz="3800" dirty="0"/>
              <a:t>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most informative features for model training</a:t>
            </a:r>
          </a:p>
          <a:p>
            <a:pPr lvl="1"/>
            <a:r>
              <a:rPr lang="en-US" dirty="0" smtClean="0"/>
              <a:t>Reduce noise in feature representation</a:t>
            </a:r>
          </a:p>
          <a:p>
            <a:pPr lvl="2"/>
            <a:r>
              <a:rPr lang="en-US" dirty="0" smtClean="0"/>
              <a:t>Improve final classification performance</a:t>
            </a:r>
          </a:p>
          <a:p>
            <a:pPr lvl="1"/>
            <a:r>
              <a:rPr lang="en-US" dirty="0" smtClean="0"/>
              <a:t>Improve training/testing efficiency</a:t>
            </a:r>
          </a:p>
          <a:p>
            <a:pPr lvl="2"/>
            <a:r>
              <a:rPr lang="en-US" dirty="0" smtClean="0"/>
              <a:t>Less time complexity</a:t>
            </a:r>
          </a:p>
          <a:p>
            <a:pPr lvl="2"/>
            <a:r>
              <a:rPr lang="en-US" dirty="0" smtClean="0"/>
              <a:t>Fewer training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7267" y="3361264"/>
            <a:ext cx="5706533" cy="3210586"/>
            <a:chOff x="1828800" y="3355114"/>
            <a:chExt cx="5706533" cy="3210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55114"/>
              <a:ext cx="5706533" cy="2902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77530" y="6257923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Search in the whole space of feature groups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forward selection or genetic </a:t>
            </a:r>
            <a:r>
              <a:rPr lang="en-US" dirty="0" smtClean="0"/>
              <a:t>search to speed up the search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Consider all possible dependencies among the features</a:t>
            </a:r>
          </a:p>
          <a:p>
            <a:pPr lvl="1"/>
            <a:r>
              <a:rPr lang="en-US" dirty="0" smtClean="0"/>
              <a:t>Impractical for text categorization</a:t>
            </a:r>
          </a:p>
          <a:p>
            <a:pPr lvl="2"/>
            <a:r>
              <a:rPr lang="en-US" dirty="0" smtClean="0"/>
              <a:t>Cannot deal with large feature set</a:t>
            </a:r>
          </a:p>
          <a:p>
            <a:pPr lvl="2"/>
            <a:r>
              <a:rPr lang="en-US" dirty="0" smtClean="0"/>
              <a:t>A NP-complete problem</a:t>
            </a:r>
          </a:p>
          <a:p>
            <a:pPr lvl="3"/>
            <a:r>
              <a:rPr lang="en-US" dirty="0" smtClean="0"/>
              <a:t>No direct relation between feature subset selection and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  <a:p>
            <a:pPr lvl="1"/>
            <a:r>
              <a:rPr lang="en-US" dirty="0" smtClean="0"/>
              <a:t>Feasible for very large feature set</a:t>
            </a:r>
          </a:p>
          <a:p>
            <a:pPr lvl="2"/>
            <a:r>
              <a:rPr lang="en-US" dirty="0" smtClean="0"/>
              <a:t>Usually used as a preprocessing step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riskier to 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safer to remove </a:t>
              </a:r>
              <a:r>
                <a:rPr lang="en-US" i="1" dirty="0" smtClean="0">
                  <a:solidFill>
                    <a:srgbClr val="FF0000"/>
                  </a:solidFill>
                </a:rPr>
                <a:t>rare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</a:t>
            </a:r>
            <a:r>
              <a:rPr lang="en-US" dirty="0" err="1" smtClean="0"/>
              <a:t>v.s</a:t>
            </a:r>
            <a:r>
              <a:rPr lang="en-US" dirty="0"/>
              <a:t>. absent</a:t>
            </a:r>
          </a:p>
        </p:txBody>
      </p:sp>
      <p:pic>
        <p:nvPicPr>
          <p:cNvPr id="5122" name="Picture 2" descr="http://mymeedia.com/imageurl?width=800&amp;url=http%253A%252F%252Fpbs.twimg.com%252Fmedia%252FB8tYvQWIEAE_P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5" y="3429000"/>
            <a:ext cx="6480175" cy="22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1067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uncertainty decreases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1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uncertainty intact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they are independent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they are 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100000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6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00000" r="-127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0000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00" r="-1006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200000" r="-127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31534" y="5890005"/>
            <a:ext cx="939799" cy="497799"/>
            <a:chOff x="2531534" y="5890005"/>
            <a:chExt cx="939799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50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3124200" y="5890005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69733" y="5907078"/>
            <a:ext cx="1286933" cy="480726"/>
            <a:chOff x="3369733" y="5907078"/>
            <a:chExt cx="1286933" cy="48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3953932" y="5907078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49799" y="5890005"/>
            <a:ext cx="1286933" cy="497799"/>
            <a:chOff x="4749799" y="5890005"/>
            <a:chExt cx="1286933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5184961" y="5890005"/>
              <a:ext cx="157503" cy="200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36732" y="5890005"/>
            <a:ext cx="1380066" cy="483246"/>
            <a:chOff x="6036732" y="5890005"/>
            <a:chExt cx="1380066" cy="483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6036732" y="5890005"/>
              <a:ext cx="435163" cy="193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12140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is not a good feature to choose</a:t>
                </a:r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81" t="-5660" r="-21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2066" y="35136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7643" y="39454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0667" y="3572932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066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political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0000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sports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8775" y="4421981"/>
            <a:ext cx="2405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84336" y="4050241"/>
            <a:ext cx="4254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8527" y="4162160"/>
            <a:ext cx="969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39490" y="5559954"/>
            <a:ext cx="510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62625" y="5060156"/>
            <a:ext cx="7715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76887" y="5174456"/>
            <a:ext cx="60960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the features passing the threshold, rank them by descending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values and choose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 with multiple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all the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Strongest dependency between a category</a:t>
                </a:r>
              </a:p>
              <a:p>
                <a:r>
                  <a:rPr lang="en-US" dirty="0" smtClean="0"/>
                  <a:t>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Normalization breaks down for the very low frequency terms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become </a:t>
                </a:r>
                <a:r>
                  <a:rPr lang="en-US" dirty="0" smtClean="0"/>
                  <a:t>incomparable between high frequency terms and very low frequency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56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17333" y="3786978"/>
            <a:ext cx="5486396" cy="1047486"/>
            <a:chOff x="3361270" y="3846247"/>
            <a:chExt cx="5486396" cy="104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399" y="3846247"/>
              <a:ext cx="3742267" cy="670299"/>
              <a:chOff x="5046133" y="3901701"/>
              <a:chExt cx="2980267" cy="6702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046133" y="4224867"/>
                <a:ext cx="355600" cy="3471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01733" y="3901701"/>
                <a:ext cx="2624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Distribution assumption becomes inappropriate in this test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1270" y="4516546"/>
              <a:ext cx="1777997" cy="377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other metrics</a:t>
                </a:r>
              </a:p>
              <a:p>
                <a:pPr lvl="1"/>
                <a:r>
                  <a:rPr lang="en-US" dirty="0" smtClean="0"/>
                  <a:t>Mutual information</a:t>
                </a:r>
              </a:p>
              <a:p>
                <a:pPr lvl="2"/>
                <a:r>
                  <a:rPr lang="en-US" dirty="0" smtClean="0"/>
                  <a:t>Relatedness between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Odds ratio</a:t>
                </a:r>
              </a:p>
              <a:p>
                <a:pPr lvl="2"/>
                <a:r>
                  <a:rPr lang="en-US" dirty="0" smtClean="0"/>
                  <a:t>Odds </a:t>
                </a:r>
                <a:r>
                  <a:rPr lang="en-US" dirty="0"/>
                  <a:t>of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occurring with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normalized </a:t>
                </a:r>
                <a:r>
                  <a:rPr lang="en-US" dirty="0"/>
                  <a:t>by that </a:t>
                </a:r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98533" y="1838106"/>
            <a:ext cx="3547535" cy="2179006"/>
            <a:chOff x="5198533" y="1838106"/>
            <a:chExt cx="3547535" cy="217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Same trick as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statistics for multi-class cases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t="-5660" r="-305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198533" y="2161272"/>
              <a:ext cx="748211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87533" y="2517475"/>
              <a:ext cx="859367" cy="1499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</a:t>
            </a:r>
            <a:r>
              <a:rPr lang="en-US" dirty="0"/>
              <a:t>papers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4779" y="2782937"/>
            <a:ext cx="7174442" cy="4091997"/>
            <a:chOff x="984779" y="2782937"/>
            <a:chExt cx="7174442" cy="409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779" y="2782937"/>
              <a:ext cx="7174442" cy="3704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51666" y="6413269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05769" y="3293103"/>
            <a:ext cx="5732462" cy="3429432"/>
            <a:chOff x="1705769" y="3293103"/>
            <a:chExt cx="5732462" cy="342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769" y="3293103"/>
              <a:ext cx="5732462" cy="30156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09333" y="6260870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58334" y="3387747"/>
            <a:ext cx="7408333" cy="2738416"/>
            <a:chOff x="1058334" y="3387747"/>
            <a:chExt cx="7408333" cy="2738416"/>
          </a:xfrm>
        </p:grpSpPr>
        <p:sp>
          <p:nvSpPr>
            <p:cNvPr id="9" name="Rectangle 8"/>
            <p:cNvSpPr/>
            <p:nvPr/>
          </p:nvSpPr>
          <p:spPr>
            <a:xfrm>
              <a:off x="2836333" y="5664498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334" y="3387747"/>
              <a:ext cx="7408333" cy="227675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2.1 What is the unique property of this problem? </a:t>
              </a:r>
            </a:p>
            <a:p>
              <a:r>
                <a:rPr lang="en-US" dirty="0" smtClean="0"/>
                <a:t>2.2 What type of classifier we should use?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48467" y="5647267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0133" y="5994401"/>
            <a:ext cx="2040467" cy="16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1733" y="2299679"/>
            <a:ext cx="5960534" cy="21029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4264" y="4702036"/>
            <a:ext cx="202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Spam=</a:t>
            </a:r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/False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3.1 How to estimate the parameters in the selected model? </a:t>
              </a:r>
            </a:p>
            <a:p>
              <a:r>
                <a:rPr lang="en-US" dirty="0" smtClean="0"/>
                <a:t>3.2 How to control the complexity of the estimated model?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5" y="3285065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0" y="5022333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Underlying dependency: linear relation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4411" y="3192549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Over-complicated dependency assumption: polynomial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4.1 How to judge the quality of learned model? </a:t>
              </a:r>
            </a:p>
            <a:p>
              <a:r>
                <a:rPr lang="en-US" dirty="0" smtClean="0"/>
                <a:t>4.2 How can you further improve the performance?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correct prediction over all predictions, </a:t>
                </a: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Fraction of predicted positive documents that are indeed positive,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Fraction of positive documents that are predicted to be positive,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994" t="-1639" r="-1003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538" t="-1639" r="-61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01639" r="-2612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201639" r="-2612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2465832" y="5892800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0712" y="4673600"/>
            <a:ext cx="146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Precision=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2369673"/>
            <a:ext cx="736600" cy="18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73791" y="2519891"/>
            <a:ext cx="664634" cy="1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0354" y="3158095"/>
            <a:ext cx="9837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5350" y="3672445"/>
            <a:ext cx="542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5950" y="4705907"/>
            <a:ext cx="130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53012" y="4834495"/>
            <a:ext cx="10144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77482" y="5358370"/>
            <a:ext cx="16801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79947" y="5349402"/>
            <a:ext cx="492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p:pic>
        <p:nvPicPr>
          <p:cNvPr id="14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33" y="2052150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608667" y="3299879"/>
            <a:ext cx="1964266" cy="908054"/>
            <a:chOff x="1608667" y="3299879"/>
            <a:chExt cx="1964266" cy="908054"/>
          </a:xfrm>
        </p:grpSpPr>
        <p:sp>
          <p:nvSpPr>
            <p:cNvPr id="16" name="TextBox 15"/>
            <p:cNvSpPr txBox="1"/>
            <p:nvPr/>
          </p:nvSpPr>
          <p:spPr>
            <a:xfrm>
              <a:off x="1608667" y="3299879"/>
              <a:ext cx="196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Negative class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>
              <a:off x="2590800" y="3669211"/>
              <a:ext cx="541867" cy="53872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080000" y="3141133"/>
            <a:ext cx="2032000" cy="905933"/>
            <a:chOff x="5080000" y="3141133"/>
            <a:chExt cx="2032000" cy="905933"/>
          </a:xfrm>
        </p:grpSpPr>
        <p:sp>
          <p:nvSpPr>
            <p:cNvPr id="15" name="TextBox 14"/>
            <p:cNvSpPr txBox="1"/>
            <p:nvPr/>
          </p:nvSpPr>
          <p:spPr>
            <a:xfrm>
              <a:off x="5147734" y="3141133"/>
              <a:ext cx="196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Positive class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5080000" y="3510465"/>
              <a:ext cx="838200" cy="536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45000" y="3903585"/>
            <a:ext cx="1189567" cy="1817625"/>
            <a:chOff x="4445000" y="4191452"/>
            <a:chExt cx="1189567" cy="1817625"/>
          </a:xfrm>
        </p:grpSpPr>
        <p:sp>
          <p:nvSpPr>
            <p:cNvPr id="22" name="TextBox 21"/>
            <p:cNvSpPr txBox="1"/>
            <p:nvPr/>
          </p:nvSpPr>
          <p:spPr>
            <a:xfrm>
              <a:off x="5147734" y="5639745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4445000" y="4191452"/>
              <a:ext cx="702734" cy="1632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52867" y="4123266"/>
            <a:ext cx="1118833" cy="1532650"/>
            <a:chOff x="5147734" y="4476427"/>
            <a:chExt cx="1118833" cy="1532650"/>
          </a:xfrm>
        </p:grpSpPr>
        <p:sp>
          <p:nvSpPr>
            <p:cNvPr id="28" name="TextBox 27"/>
            <p:cNvSpPr txBox="1"/>
            <p:nvPr/>
          </p:nvSpPr>
          <p:spPr>
            <a:xfrm>
              <a:off x="5147734" y="5639745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556600" y="4476427"/>
              <a:ext cx="709967" cy="134798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29883" y="2663372"/>
            <a:ext cx="1113984" cy="1756228"/>
            <a:chOff x="5472558" y="6506992"/>
            <a:chExt cx="1113984" cy="1756228"/>
          </a:xfrm>
        </p:grpSpPr>
        <p:sp>
          <p:nvSpPr>
            <p:cNvPr id="33" name="TextBox 32"/>
            <p:cNvSpPr txBox="1"/>
            <p:nvPr/>
          </p:nvSpPr>
          <p:spPr>
            <a:xfrm>
              <a:off x="5472558" y="6506992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9933FF"/>
                  </a:solidFill>
                </a:rPr>
                <a:t>FN</a:t>
              </a:r>
              <a:endParaRPr 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829653" y="6790020"/>
              <a:ext cx="756889" cy="1473200"/>
            </a:xfrm>
            <a:prstGeom prst="straightConnector1">
              <a:avLst/>
            </a:prstGeom>
            <a:ln w="19050">
              <a:solidFill>
                <a:srgbClr val="99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200962" y="4023267"/>
            <a:ext cx="1979571" cy="377015"/>
            <a:chOff x="4019517" y="6412899"/>
            <a:chExt cx="1979571" cy="377015"/>
          </a:xfrm>
        </p:grpSpPr>
        <p:sp>
          <p:nvSpPr>
            <p:cNvPr id="38" name="TextBox 37"/>
            <p:cNvSpPr txBox="1"/>
            <p:nvPr/>
          </p:nvSpPr>
          <p:spPr>
            <a:xfrm>
              <a:off x="5512255" y="6412899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3399"/>
                  </a:solidFill>
                </a:rPr>
                <a:t>FP</a:t>
              </a:r>
              <a:endParaRPr lang="en-US" dirty="0">
                <a:solidFill>
                  <a:srgbClr val="FF3399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4019517" y="6605142"/>
              <a:ext cx="1517600" cy="184772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3909215" y="1761066"/>
            <a:ext cx="0" cy="3960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dirty="0" smtClean="0"/>
              <a:t>These two metrics emphasize different perspectives of a classifier</a:t>
            </a:r>
          </a:p>
          <a:p>
            <a:pPr lvl="1"/>
            <a:r>
              <a:rPr lang="en-US" dirty="0" smtClean="0"/>
              <a:t>Precision: prefers a classifier to recognize fewer documents, but highly relevant</a:t>
            </a:r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58" y="2562225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single value</a:t>
                </a:r>
              </a:p>
              <a:p>
                <a:pPr lvl="1"/>
                <a:r>
                  <a:rPr lang="en-US" dirty="0" smtClean="0"/>
                  <a:t>In order to compare different classifiers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System1: P:0.53, R:0.36</a:t>
                </a:r>
              </a:p>
              <a:p>
                <a:pPr lvl="2"/>
                <a:r>
                  <a:rPr lang="en-US" dirty="0" smtClean="0"/>
                  <a:t>System2: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03312"/>
              </p:ext>
            </p:extLst>
          </p:nvPr>
        </p:nvGraphicFramePr>
        <p:xfrm>
          <a:off x="4820256" y="4971923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positive (including itself), below it as negative;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 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73" y="3015193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train/test separation you chose?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570288" y="3492491"/>
            <a:ext cx="142654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Algorithm 1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75088" y="3898889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94288" y="3494079"/>
            <a:ext cx="141692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Algorithm 2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399088" y="3900477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0.19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0.21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0.20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0.37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735492" y="5528264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810972" y="3499967"/>
            <a:ext cx="62645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Fold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960688" y="3898889"/>
            <a:ext cx="312587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5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580322" y="5564778"/>
            <a:ext cx="10225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Average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875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399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0.23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is a 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57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Paired </a:t>
            </a:r>
            <a:r>
              <a:rPr lang="en-US" sz="4000" i="1" dirty="0"/>
              <a:t>t</a:t>
            </a:r>
            <a:r>
              <a:rPr lang="en-US" sz="4000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Test if </a:t>
            </a:r>
            <a:r>
              <a:rPr lang="en-US" dirty="0"/>
              <a:t>two sets of </a:t>
            </a:r>
            <a:r>
              <a:rPr lang="en-US" dirty="0" smtClean="0"/>
              <a:t>observations are </a:t>
            </a:r>
            <a:r>
              <a:rPr lang="en-US" dirty="0"/>
              <a:t>significantly different from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On k-fold cross validation, different classifiers are applied onto the same train/test separation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112932" y="182853"/>
            <a:ext cx="2709334" cy="1840679"/>
            <a:chOff x="6112932" y="182853"/>
            <a:chExt cx="2709334" cy="1840679"/>
          </a:xfrm>
        </p:grpSpPr>
        <p:sp>
          <p:nvSpPr>
            <p:cNvPr id="23" name="Rectangle 22"/>
            <p:cNvSpPr/>
            <p:nvPr/>
          </p:nvSpPr>
          <p:spPr>
            <a:xfrm>
              <a:off x="7620000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19999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19999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9999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19999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2932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599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9996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9995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9995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49995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49995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testing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57387" y="48099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109912" y="45463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966912" y="56893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1712" y="57020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7486" y="1656589"/>
            <a:ext cx="5816601" cy="2830825"/>
            <a:chOff x="914400" y="1285875"/>
            <a:chExt cx="5816601" cy="283082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1905000" y="1295400"/>
              <a:ext cx="1319213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A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3429000" y="1296988"/>
              <a:ext cx="1308100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B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2078038" y="3671888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085850" y="1295400"/>
              <a:ext cx="7143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Fold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1295400" y="1752600"/>
              <a:ext cx="338138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14400" y="3657600"/>
              <a:ext cx="11890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2209800" y="3657600"/>
              <a:ext cx="7254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3733800" y="3657600"/>
              <a:ext cx="72616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0.23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4962526" y="1285875"/>
              <a:ext cx="17684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t-test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5114926" y="3657600"/>
              <a:ext cx="1349729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=0.4987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5191126" y="3657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>
              <a:off x="4849812" y="1433513"/>
              <a:ext cx="0" cy="2563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303838" y="1716088"/>
              <a:ext cx="880050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-0.19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2178508" y="1740889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735051" y="1750703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0.21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0.20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0.37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5253038" y="5811086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2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608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17002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</a:t>
                </a:r>
                <a:r>
                  <a:rPr lang="en-US" u="sng" dirty="0" smtClean="0"/>
                  <a:t>categorical</a:t>
                </a:r>
                <a:r>
                  <a:rPr lang="en-US" dirty="0" smtClean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58267" y="1615421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/>
                <a:t>vector </a:t>
              </a:r>
              <a:r>
                <a:rPr lang="en-US" sz="2000" i="1" dirty="0" smtClean="0"/>
                <a:t>space representation</a:t>
              </a:r>
              <a:endParaRPr lang="en-US" sz="2000" i="1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064" y="5077547"/>
            <a:ext cx="332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question: how to find such a mapping?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smtClean="0"/>
                  <a:t>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96" y="2517053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581</TotalTime>
  <Words>2403</Words>
  <Application>Microsoft Office PowerPoint</Application>
  <PresentationFormat>On-screen Show (4:3)</PresentationFormat>
  <Paragraphs>724</Paragraphs>
  <Slides>59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Gill Sans MT</vt:lpstr>
      <vt:lpstr>ＭＳ Ｐゴシック</vt:lpstr>
      <vt:lpstr>宋体</vt:lpstr>
      <vt:lpstr>Arial</vt:lpstr>
      <vt:lpstr>Calibri</vt:lpstr>
      <vt:lpstr>Cambria Math</vt:lpstr>
      <vt:lpstr>Symbol</vt:lpstr>
      <vt:lpstr>Times New Roman</vt:lpstr>
      <vt:lpstr>simple slides template</vt:lpstr>
      <vt:lpstr>Text Categorization</vt:lpstr>
      <vt:lpstr>Today’s lecture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Bayes risk</vt:lpstr>
      <vt:lpstr>Loss function</vt:lpstr>
      <vt:lpstr>Supervised text categorization</vt:lpstr>
      <vt:lpstr>Type of classification methods</vt:lpstr>
      <vt:lpstr>Type of classification methods</vt:lpstr>
      <vt:lpstr>Generative V.S. discriminative models</vt:lpstr>
      <vt:lpstr>General steps for text categorization</vt:lpstr>
      <vt:lpstr>General steps for text categorization</vt:lpstr>
      <vt:lpstr>Feature construction for text categorization</vt:lpstr>
      <vt:lpstr>Recall MP1</vt:lpstr>
      <vt:lpstr>Feature selection for text categorization</vt:lpstr>
      <vt:lpstr>Feature selection methods</vt:lpstr>
      <vt:lpstr>Feature selection methods</vt:lpstr>
      <vt:lpstr>Feature selection methods</vt:lpstr>
      <vt:lpstr>Feature selection methods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A graphical analysis of feature selection</vt:lpstr>
      <vt:lpstr>A graphical analysis of feature selection</vt:lpstr>
      <vt:lpstr>Effectiveness of feature selection methods</vt:lpstr>
      <vt:lpstr>Effectiveness of feature selection methods</vt:lpstr>
      <vt:lpstr>Empirical analysis of feature selection methods</vt:lpstr>
      <vt:lpstr>General steps for text categorization</vt:lpstr>
      <vt:lpstr>Model specification</vt:lpstr>
      <vt:lpstr>General steps for text categorization</vt:lpstr>
      <vt:lpstr>Model estimation and selection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Classification evaluation</vt:lpstr>
      <vt:lpstr>Evaluation of binary classification</vt:lpstr>
      <vt:lpstr>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Multi-class categorization</vt:lpstr>
      <vt:lpstr>Statistical significance tests</vt:lpstr>
      <vt:lpstr>Background knowledge</vt:lpstr>
      <vt:lpstr>Paired t-test</vt:lpstr>
      <vt:lpstr>Statistical significance testing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60</cp:revision>
  <dcterms:created xsi:type="dcterms:W3CDTF">2015-01-23T03:15:03Z</dcterms:created>
  <dcterms:modified xsi:type="dcterms:W3CDTF">2015-03-03T04:10:05Z</dcterms:modified>
</cp:coreProperties>
</file>