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9" r:id="rId13"/>
    <p:sldId id="271" r:id="rId14"/>
    <p:sldId id="268" r:id="rId15"/>
    <p:sldId id="272" r:id="rId16"/>
    <p:sldId id="273" r:id="rId17"/>
    <p:sldId id="274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79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2216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ECBAA-B5CB-D146-990D-7BB7A2583F63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25B3A-DAA0-DC45-8DE1-7A63719C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1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91F10-B84A-4E46-A67C-1A2CDE4A1FC7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8FABF-1241-F84A-9E43-BE7B5A19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1EC1-DB32-B046-8E8F-119E9EECDD55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3FE6-6C39-8946-84D9-E2ADAE3996FF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3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DD6B-79EB-CE48-84AF-2382CFAADEF9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1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8963-83A4-4C44-B833-37175123CDF4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6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67B4-CD77-9147-A26F-EA7A42B05F81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95E6-CF4F-3B4D-ACFA-CB20DCC7D0E4}" type="datetime1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54C0-01E4-B74A-9F9E-0C49B148195A}" type="datetime1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0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BC33-1717-F249-A80B-B132BF906BC0}" type="datetime1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71DE-A469-E046-81D1-72E0EEE56235}" type="datetime1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BB1-B32D-F040-87FB-4BF36DD520B6}" type="datetime1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9CD9-D4C2-1449-A77F-9F3AD71C23CD}" type="datetime1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9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7973-69D3-7D49-9792-54145CAC6E2E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B6D15-BD1F-4740-93DC-F6728983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leiss'_kappa" TargetMode="External"/><Relationship Id="rId3" Type="http://schemas.openxmlformats.org/officeDocument/2006/relationships/hyperlink" Target="http://en.wikipedia.org/wiki/Cohen's_kapp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leott.com/op_spa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reviewskeptic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hyperlink" Target="https://www.mturk.com/mturk/welc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949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tx2">
                    <a:lumMod val="75000"/>
                  </a:schemeClr>
                </a:solidFill>
              </a:rPr>
              <a:t>Finding Deceptive Opinion Spam by Any Stretch of the Imagination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56662"/>
            <a:ext cx="6400800" cy="1752600"/>
          </a:xfrm>
        </p:spPr>
        <p:txBody>
          <a:bodyPr/>
          <a:lstStyle/>
          <a:p>
            <a:r>
              <a:rPr lang="en-US" dirty="0" err="1" smtClean="0"/>
              <a:t>Myle</a:t>
            </a:r>
            <a:r>
              <a:rPr lang="en-US" dirty="0" smtClean="0"/>
              <a:t> </a:t>
            </a:r>
            <a:r>
              <a:rPr lang="en-US" dirty="0" err="1" smtClean="0"/>
              <a:t>Ott</a:t>
            </a:r>
            <a:r>
              <a:rPr lang="en-US" dirty="0" smtClean="0"/>
              <a:t>, </a:t>
            </a:r>
            <a:r>
              <a:rPr lang="en-US" altLang="zh-CN" dirty="0" err="1" smtClean="0"/>
              <a:t>Yejin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Choi,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Claire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Cardie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Jeffrey</a:t>
            </a:r>
            <a:r>
              <a:rPr lang="zh-CN" altLang="en-US" dirty="0" smtClean="0"/>
              <a:t> </a:t>
            </a:r>
            <a:r>
              <a:rPr lang="en-US" altLang="zh-CN" dirty="0" smtClean="0"/>
              <a:t>T.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Hancock</a:t>
            </a:r>
          </a:p>
          <a:p>
            <a:r>
              <a:rPr lang="en-US" dirty="0" smtClean="0"/>
              <a:t>Cornell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8330" y="5174320"/>
            <a:ext cx="1769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17375E"/>
                </a:solidFill>
              </a:rPr>
              <a:t>Yu</a:t>
            </a:r>
            <a:r>
              <a:rPr lang="zh-CN" altLang="en-US" sz="3200" dirty="0" smtClean="0">
                <a:solidFill>
                  <a:srgbClr val="17375E"/>
                </a:solidFill>
              </a:rPr>
              <a:t> </a:t>
            </a:r>
            <a:r>
              <a:rPr lang="en-US" altLang="zh-CN" sz="3200" dirty="0" smtClean="0">
                <a:solidFill>
                  <a:srgbClr val="17375E"/>
                </a:solidFill>
              </a:rPr>
              <a:t>Huang</a:t>
            </a:r>
            <a:endParaRPr lang="en-US" sz="3200" dirty="0">
              <a:solidFill>
                <a:srgbClr val="17375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Human</a:t>
            </a:r>
            <a:r>
              <a:rPr lang="en-US" b="1" dirty="0" smtClean="0">
                <a:solidFill>
                  <a:srgbClr val="17375E"/>
                </a:solidFill>
              </a:rPr>
              <a:t> Performance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dirty="0" smtClean="0"/>
              <a:t> bother?</a:t>
            </a:r>
          </a:p>
          <a:p>
            <a:pPr lvl="1"/>
            <a:r>
              <a:rPr lang="en-US" dirty="0" smtClean="0"/>
              <a:t>Baseline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approaches</a:t>
            </a:r>
            <a:endParaRPr lang="en-US" dirty="0" smtClean="0"/>
          </a:p>
          <a:p>
            <a:pPr lvl="1"/>
            <a:r>
              <a:rPr lang="en-US" dirty="0" smtClean="0"/>
              <a:t>Validate deceptive opinions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201" y="3769898"/>
            <a:ext cx="7566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Question: Are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human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beings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reliable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detecting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deceptive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opinion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spams?</a:t>
            </a:r>
            <a:endParaRPr lang="en-US" sz="28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4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Which</a:t>
            </a:r>
            <a:r>
              <a:rPr lang="zh-CN" altLang="en-US" b="1" dirty="0" smtClean="0">
                <a:solidFill>
                  <a:srgbClr val="17375E"/>
                </a:solidFill>
              </a:rPr>
              <a:t> </a:t>
            </a:r>
            <a:r>
              <a:rPr lang="en-US" altLang="zh-CN" b="1" dirty="0" smtClean="0">
                <a:solidFill>
                  <a:srgbClr val="17375E"/>
                </a:solidFill>
              </a:rPr>
              <a:t>of</a:t>
            </a:r>
            <a:r>
              <a:rPr lang="zh-CN" altLang="en-US" b="1" dirty="0" smtClean="0">
                <a:solidFill>
                  <a:srgbClr val="17375E"/>
                </a:solidFill>
              </a:rPr>
              <a:t> </a:t>
            </a:r>
            <a:r>
              <a:rPr lang="en-US" altLang="zh-CN" b="1" dirty="0" smtClean="0">
                <a:solidFill>
                  <a:srgbClr val="17375E"/>
                </a:solidFill>
              </a:rPr>
              <a:t>them</a:t>
            </a:r>
            <a:r>
              <a:rPr lang="zh-CN" altLang="en-US" b="1" dirty="0" smtClean="0">
                <a:solidFill>
                  <a:srgbClr val="17375E"/>
                </a:solidFill>
              </a:rPr>
              <a:t> </a:t>
            </a:r>
            <a:r>
              <a:rPr lang="en-US" altLang="zh-CN" b="1" dirty="0" smtClean="0">
                <a:solidFill>
                  <a:srgbClr val="17375E"/>
                </a:solidFill>
              </a:rPr>
              <a:t>is</a:t>
            </a:r>
            <a:r>
              <a:rPr lang="zh-CN" altLang="en-US" b="1" dirty="0" smtClean="0">
                <a:solidFill>
                  <a:srgbClr val="17375E"/>
                </a:solidFill>
              </a:rPr>
              <a:t> </a:t>
            </a:r>
            <a:r>
              <a:rPr lang="en-US" altLang="zh-CN" b="1" dirty="0" smtClean="0">
                <a:solidFill>
                  <a:srgbClr val="17375E"/>
                </a:solidFill>
              </a:rPr>
              <a:t>fake?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stayed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hotels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travelling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pleasure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honestly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James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tops.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hotel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comfortable</a:t>
            </a:r>
            <a:r>
              <a:rPr lang="zh-CN" altLang="en-US" dirty="0" smtClean="0"/>
              <a:t>.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walking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great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sights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restaurants</a:t>
            </a:r>
            <a:r>
              <a:rPr lang="zh-CN" altLang="en-US" dirty="0" smtClean="0"/>
              <a:t>.</a:t>
            </a:r>
            <a:r>
              <a:rPr lang="en-US" altLang="zh-CN" dirty="0" smtClean="0"/>
              <a:t>Highly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travellers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couple.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husband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stayed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James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Chicago</a:t>
            </a:r>
            <a:r>
              <a:rPr lang="zh-CN" altLang="en-US" dirty="0" smtClean="0"/>
              <a:t> </a:t>
            </a:r>
            <a:r>
              <a:rPr lang="en-US" altLang="zh-CN" dirty="0" smtClean="0"/>
              <a:t>Hotel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anniversary</a:t>
            </a:r>
            <a:r>
              <a:rPr lang="zh-CN" altLang="en-US" dirty="0" smtClean="0"/>
              <a:t>.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fantastic!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knew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soon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arrived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choice!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BEAUTIFUL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staff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attentive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wonderful!!!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hotel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great</a:t>
            </a:r>
            <a:r>
              <a:rPr lang="zh-CN" altLang="en-US" dirty="0" smtClean="0"/>
              <a:t>,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love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shop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more!!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definitely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Chicago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James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Chicago.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5294" y="1600200"/>
            <a:ext cx="3681506" cy="452596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4-16 at 1.55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9" y="3958423"/>
            <a:ext cx="8488296" cy="2777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Human</a:t>
            </a:r>
            <a:r>
              <a:rPr lang="en-US" b="1" dirty="0" smtClean="0">
                <a:solidFill>
                  <a:srgbClr val="17375E"/>
                </a:solidFill>
              </a:rPr>
              <a:t> performance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 truthful and 80 deceptive reviews</a:t>
            </a:r>
          </a:p>
          <a:p>
            <a:r>
              <a:rPr lang="en-US" dirty="0" smtClean="0"/>
              <a:t>3 undergraduate students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meta-judges</a:t>
            </a:r>
          </a:p>
          <a:p>
            <a:pPr lvl="1"/>
            <a:r>
              <a:rPr lang="en-US" dirty="0" smtClean="0"/>
              <a:t>Majority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≥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human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judges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  </a:t>
            </a:r>
            <a:endParaRPr lang="en-US" dirty="0" smtClean="0"/>
          </a:p>
          <a:p>
            <a:pPr lvl="1"/>
            <a:r>
              <a:rPr lang="en-US" dirty="0" smtClean="0"/>
              <a:t>Skeptic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≥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human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judge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votes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false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1931" y="5214850"/>
            <a:ext cx="1337652" cy="55390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2" idx="2"/>
          </p:cNvCxnSpPr>
          <p:nvPr/>
        </p:nvCxnSpPr>
        <p:spPr>
          <a:xfrm flipH="1" flipV="1">
            <a:off x="1344409" y="4881753"/>
            <a:ext cx="317523" cy="3330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0769" y="3958423"/>
            <a:ext cx="2067279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Ho:</a:t>
            </a:r>
            <a:r>
              <a:rPr lang="zh-CN" altLang="en-US" dirty="0" smtClean="0"/>
              <a:t> </a:t>
            </a:r>
            <a:r>
              <a:rPr lang="en-US" altLang="zh-CN" dirty="0" smtClean="0"/>
              <a:t>J2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J3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at-chance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61931" y="4881753"/>
            <a:ext cx="1337652" cy="88700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67419" y="4120542"/>
            <a:ext cx="143223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Truth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bias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060525" y="4489874"/>
            <a:ext cx="317523" cy="3330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66586" y="5214850"/>
            <a:ext cx="716117" cy="28370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782703" y="3296433"/>
            <a:ext cx="445884" cy="19184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671427" y="2377755"/>
            <a:ext cx="2472573" cy="7700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Classified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fewer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than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12%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of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opinions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as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deceptive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4" grpId="0" animBg="1"/>
      <p:bldP spid="15" grpId="0" animBg="1"/>
      <p:bldP spid="17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Human</a:t>
            </a:r>
            <a:r>
              <a:rPr lang="en-US" b="1" dirty="0" smtClean="0">
                <a:solidFill>
                  <a:srgbClr val="17375E"/>
                </a:solidFill>
              </a:rPr>
              <a:t> performance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</a:t>
            </a:r>
            <a:r>
              <a:rPr lang="en-US" altLang="zh-CN" dirty="0" smtClean="0"/>
              <a:t>-annotator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agreement</a:t>
            </a:r>
          </a:p>
          <a:p>
            <a:pPr lvl="1"/>
            <a:r>
              <a:rPr lang="en-US" dirty="0" smtClean="0"/>
              <a:t>Fleiss’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kappa</a:t>
            </a:r>
          </a:p>
          <a:p>
            <a:pPr lvl="2"/>
            <a:r>
              <a:rPr lang="en-US" altLang="zh-CN" dirty="0" smtClean="0"/>
              <a:t>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raters</a:t>
            </a:r>
          </a:p>
          <a:p>
            <a:pPr lvl="1"/>
            <a:r>
              <a:rPr lang="en-US" dirty="0" smtClean="0"/>
              <a:t>Cohen’s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kappa</a:t>
            </a:r>
          </a:p>
          <a:p>
            <a:pPr lvl="2"/>
            <a:r>
              <a:rPr lang="en-US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4745" y="5561361"/>
            <a:ext cx="4703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http://en.wikipedia.org/wiki/Fleiss%27_kappa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http://en.wikipedia.org/wiki/Cohen%27s_kappa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7419" y="4228622"/>
            <a:ext cx="6985516" cy="12573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51094" y="4312946"/>
            <a:ext cx="54894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6600"/>
                </a:solidFill>
              </a:rPr>
              <a:t>Both kappa values are low!</a:t>
            </a:r>
          </a:p>
          <a:p>
            <a:r>
              <a:rPr lang="en-US" sz="3200" b="1" dirty="0" smtClean="0">
                <a:solidFill>
                  <a:srgbClr val="FF6600"/>
                </a:solidFill>
              </a:rPr>
              <a:t>Humans</a:t>
            </a:r>
            <a:r>
              <a:rPr lang="zh-CN" altLang="en-US" sz="3200" b="1" dirty="0" smtClean="0">
                <a:solidFill>
                  <a:srgbClr val="FF66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6600"/>
                </a:solidFill>
              </a:rPr>
              <a:t>are</a:t>
            </a:r>
            <a:r>
              <a:rPr lang="zh-CN" altLang="en-US" sz="3200" b="1" dirty="0" smtClean="0">
                <a:solidFill>
                  <a:srgbClr val="FF66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6600"/>
                </a:solidFill>
              </a:rPr>
              <a:t>not</a:t>
            </a:r>
            <a:r>
              <a:rPr lang="zh-CN" altLang="en-US" sz="3200" b="1" dirty="0" smtClean="0">
                <a:solidFill>
                  <a:srgbClr val="FF66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6600"/>
                </a:solidFill>
              </a:rPr>
              <a:t>reliable</a:t>
            </a:r>
            <a:r>
              <a:rPr lang="zh-CN" altLang="en-US" sz="3200" b="1" dirty="0" smtClean="0">
                <a:solidFill>
                  <a:srgbClr val="FF66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6600"/>
                </a:solidFill>
              </a:rPr>
              <a:t>at</a:t>
            </a:r>
            <a:r>
              <a:rPr lang="zh-CN" altLang="en-US" sz="3200" b="1" dirty="0" smtClean="0">
                <a:solidFill>
                  <a:srgbClr val="FF66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6600"/>
                </a:solidFill>
              </a:rPr>
              <a:t>all!</a:t>
            </a:r>
            <a:endParaRPr lang="en-US" sz="32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9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Overview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Research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Challenges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construction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Human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zh-CN" altLang="zh-CN" b="1" dirty="0" smtClean="0">
                <a:latin typeface="American Typewriter"/>
                <a:cs typeface="American Typewriter"/>
              </a:rPr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automated approaches: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</a:p>
          <a:p>
            <a:r>
              <a:rPr lang="en-US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</a:p>
          <a:p>
            <a:r>
              <a:rPr lang="en-US" dirty="0" smtClean="0"/>
              <a:t>Conclusion</a:t>
            </a:r>
            <a:r>
              <a:rPr lang="zh-CN" alt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9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17375E"/>
                </a:solidFill>
              </a:rPr>
              <a:t>C</a:t>
            </a:r>
            <a:r>
              <a:rPr lang="en-US" altLang="zh-CN" b="1" dirty="0" smtClean="0">
                <a:solidFill>
                  <a:srgbClr val="17375E"/>
                </a:solidFill>
              </a:rPr>
              <a:t>lassifier</a:t>
            </a:r>
            <a:r>
              <a:rPr lang="en-US" altLang="zh-CN" b="1" dirty="0" smtClean="0">
                <a:solidFill>
                  <a:srgbClr val="17375E"/>
                </a:solidFill>
              </a:rPr>
              <a:t>: feature selection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</a:p>
          <a:p>
            <a:pPr lvl="1"/>
            <a:r>
              <a:rPr lang="en-US" dirty="0" smtClean="0"/>
              <a:t>Genre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identification</a:t>
            </a:r>
          </a:p>
          <a:p>
            <a:pPr lvl="1"/>
            <a:r>
              <a:rPr lang="en-US" dirty="0" smtClean="0"/>
              <a:t>Psycholinguistic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deception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</a:p>
          <a:p>
            <a:pPr lvl="1"/>
            <a:r>
              <a:rPr lang="en-US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categorization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sz="3200" dirty="0"/>
              <a:t>Naïve Bayes, </a:t>
            </a:r>
            <a:r>
              <a:rPr lang="en-US" altLang="zh-CN" sz="3200" dirty="0" smtClean="0"/>
              <a:t>linear SVM</a:t>
            </a:r>
            <a:endParaRPr lang="en-US" altLang="zh-C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17375E"/>
                </a:solidFill>
              </a:rPr>
              <a:t>C</a:t>
            </a:r>
            <a:r>
              <a:rPr lang="en-US" altLang="zh-CN" b="1" dirty="0" smtClean="0">
                <a:solidFill>
                  <a:srgbClr val="17375E"/>
                </a:solidFill>
              </a:rPr>
              <a:t>lassifier</a:t>
            </a:r>
            <a:r>
              <a:rPr lang="en-US" altLang="zh-CN" b="1" dirty="0" smtClean="0">
                <a:solidFill>
                  <a:srgbClr val="17375E"/>
                </a:solidFill>
              </a:rPr>
              <a:t>: Genre identification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Genre</a:t>
            </a:r>
            <a:r>
              <a:rPr lang="zh-CN" altLang="en-US" sz="3200" dirty="0"/>
              <a:t> </a:t>
            </a:r>
            <a:r>
              <a:rPr lang="en-US" altLang="zh-CN" sz="3200" dirty="0"/>
              <a:t>identification</a:t>
            </a:r>
          </a:p>
          <a:p>
            <a:pPr lvl="1"/>
            <a:r>
              <a:rPr lang="en-US" altLang="zh-CN" dirty="0" smtClean="0"/>
              <a:t>48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 smtClean="0"/>
              <a:t>Baseline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automated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approaches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sz="3200" dirty="0" smtClean="0"/>
              <a:t>Expectations</a:t>
            </a:r>
          </a:p>
          <a:p>
            <a:pPr marL="742950" lvl="2" indent="-342900"/>
            <a:r>
              <a:rPr lang="en-US" altLang="zh-CN" dirty="0" smtClean="0"/>
              <a:t>Truth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writing</a:t>
            </a:r>
          </a:p>
          <a:p>
            <a:pPr marL="742950" lvl="2" indent="-342900"/>
            <a:r>
              <a:rPr lang="en-US" altLang="zh-CN" dirty="0" smtClean="0"/>
              <a:t>Deception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imaginative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writing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553200" y="3851428"/>
            <a:ext cx="189107" cy="716029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42307" y="3851428"/>
            <a:ext cx="259080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Relationship</a:t>
            </a:r>
            <a:r>
              <a:rPr lang="zh-CN" altLang="en-US" sz="3200" dirty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7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17375E"/>
                </a:solidFill>
              </a:rPr>
              <a:t>C</a:t>
            </a:r>
            <a:r>
              <a:rPr lang="en-US" altLang="zh-CN" b="1" dirty="0" smtClean="0">
                <a:solidFill>
                  <a:srgbClr val="17375E"/>
                </a:solidFill>
              </a:rPr>
              <a:t>lassifier: Genre identification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2451"/>
            <a:ext cx="8229600" cy="4525963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Genre</a:t>
            </a:r>
            <a:r>
              <a:rPr lang="zh-CN" altLang="en-US" sz="3200" dirty="0"/>
              <a:t> </a:t>
            </a:r>
            <a:r>
              <a:rPr lang="en-US" altLang="zh-CN" sz="3200" dirty="0"/>
              <a:t>identification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Screen Shot 2015-04-16 at 2.49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7" y="1746079"/>
            <a:ext cx="7863773" cy="3326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199" y="5132569"/>
            <a:ext cx="9027969" cy="21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 err="1"/>
              <a:t>Rayson</a:t>
            </a:r>
            <a:r>
              <a:rPr lang="zh-CN" altLang="en-US" sz="3200" dirty="0"/>
              <a:t> </a:t>
            </a:r>
            <a:r>
              <a:rPr lang="en-US" altLang="zh-CN" sz="3200" dirty="0"/>
              <a:t>et.</a:t>
            </a:r>
            <a:r>
              <a:rPr lang="zh-CN" altLang="en-US" sz="3200" dirty="0"/>
              <a:t> </a:t>
            </a:r>
            <a:r>
              <a:rPr lang="en-US" altLang="zh-CN" sz="3200" dirty="0"/>
              <a:t>al. </a:t>
            </a:r>
            <a:r>
              <a:rPr lang="en-US" altLang="zh-CN" sz="3200" dirty="0"/>
              <a:t>(2001</a:t>
            </a:r>
            <a:r>
              <a:rPr lang="en-US" altLang="zh-CN" sz="3200" dirty="0" smtClean="0"/>
              <a:t>)</a:t>
            </a:r>
          </a:p>
          <a:p>
            <a:pPr marL="800100" lvl="2" indent="-342900">
              <a:spcBef>
                <a:spcPct val="20000"/>
              </a:spcBef>
              <a:buFont typeface="Arial"/>
              <a:buChar char="•"/>
            </a:pPr>
            <a:r>
              <a:rPr lang="en-US" altLang="zh-CN" dirty="0" smtClean="0"/>
              <a:t>Informative on left (&gt;0), imaginative on right(&lt;0)</a:t>
            </a:r>
          </a:p>
          <a:p>
            <a:pPr marL="800100" lvl="2" indent="-342900">
              <a:spcBef>
                <a:spcPct val="20000"/>
              </a:spcBef>
              <a:buFont typeface="Arial"/>
              <a:buChar char="•"/>
            </a:pPr>
            <a:r>
              <a:rPr lang="en-US" altLang="zh-CN" dirty="0" smtClean="0"/>
              <a:t>exceptions</a:t>
            </a:r>
          </a:p>
          <a:p>
            <a:pPr marL="342900" lvl="1" indent="-342900">
              <a:spcBef>
                <a:spcPct val="20000"/>
              </a:spcBef>
              <a:buFont typeface="Arial"/>
              <a:buChar char="•"/>
            </a:pPr>
            <a:endParaRPr lang="en-US" altLang="zh-CN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8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 smtClean="0">
                <a:solidFill>
                  <a:srgbClr val="17375E"/>
                </a:solidFill>
              </a:rPr>
              <a:t>C</a:t>
            </a:r>
            <a:r>
              <a:rPr lang="en-US" altLang="zh-CN" b="1" dirty="0" err="1" smtClean="0">
                <a:solidFill>
                  <a:srgbClr val="17375E"/>
                </a:solidFill>
              </a:rPr>
              <a:t>lassifier</a:t>
            </a:r>
            <a:r>
              <a:rPr lang="en-US" altLang="zh-CN" b="1" dirty="0" err="1" smtClean="0">
                <a:solidFill>
                  <a:srgbClr val="17375E"/>
                </a:solidFill>
              </a:rPr>
              <a:t>:Psycholinguistic</a:t>
            </a:r>
            <a:r>
              <a:rPr lang="en-US" altLang="zh-CN" b="1" dirty="0" smtClean="0">
                <a:solidFill>
                  <a:srgbClr val="17375E"/>
                </a:solidFill>
              </a:rPr>
              <a:t> deception detection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altLang="zh-CN" sz="3200" dirty="0" smtClean="0"/>
              <a:t>Psycholinguistic deception detection</a:t>
            </a:r>
          </a:p>
          <a:p>
            <a:pPr lvl="1"/>
            <a:r>
              <a:rPr lang="en-US" sz="3600" b="1" dirty="0" smtClean="0"/>
              <a:t>L</a:t>
            </a:r>
            <a:r>
              <a:rPr lang="en-US" dirty="0" smtClean="0"/>
              <a:t>inguistic </a:t>
            </a:r>
            <a:r>
              <a:rPr lang="en-US" sz="3600" b="1" dirty="0" smtClean="0"/>
              <a:t>I</a:t>
            </a:r>
            <a:r>
              <a:rPr lang="en-US" dirty="0" smtClean="0"/>
              <a:t>nquire and </a:t>
            </a:r>
            <a:r>
              <a:rPr lang="en-US" sz="3600" b="1" dirty="0" smtClean="0"/>
              <a:t>W</a:t>
            </a:r>
            <a:r>
              <a:rPr lang="en-US" dirty="0" smtClean="0"/>
              <a:t>ord </a:t>
            </a:r>
            <a:r>
              <a:rPr lang="en-US" sz="3600" b="1" dirty="0" smtClean="0"/>
              <a:t>C</a:t>
            </a:r>
            <a:r>
              <a:rPr lang="en-US" dirty="0" smtClean="0"/>
              <a:t>ount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Pennebaker</a:t>
            </a:r>
            <a:r>
              <a:rPr lang="en-US" altLang="zh-CN" dirty="0" smtClean="0"/>
              <a:t> et. </a:t>
            </a:r>
            <a:r>
              <a:rPr lang="en-US" altLang="zh-CN" dirty="0"/>
              <a:t>a</a:t>
            </a:r>
            <a:r>
              <a:rPr lang="en-US" altLang="zh-CN" dirty="0" smtClean="0"/>
              <a:t>l., 2007)</a:t>
            </a:r>
          </a:p>
          <a:p>
            <a:pPr lvl="1"/>
            <a:r>
              <a:rPr lang="en-US" dirty="0" smtClean="0"/>
              <a:t>Counts instances of ~4500 keywords</a:t>
            </a:r>
            <a:endParaRPr lang="en-US" altLang="zh-CN" dirty="0" smtClean="0"/>
          </a:p>
          <a:p>
            <a:pPr lvl="1"/>
            <a:r>
              <a:rPr lang="en-US" dirty="0" smtClean="0"/>
              <a:t>Keywords are divided into 80 </a:t>
            </a:r>
            <a:r>
              <a:rPr lang="en-US" dirty="0" err="1" smtClean="0"/>
              <a:t>psycholinguistically</a:t>
            </a:r>
            <a:r>
              <a:rPr lang="en-US" dirty="0" smtClean="0"/>
              <a:t> meaningful dimensions across 4 broad groups</a:t>
            </a:r>
          </a:p>
          <a:p>
            <a:pPr lvl="1"/>
            <a:r>
              <a:rPr lang="en-US" dirty="0" smtClean="0"/>
              <a:t>Create a feature for each of the 80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17375E"/>
                </a:solidFill>
              </a:rPr>
              <a:t>C</a:t>
            </a:r>
            <a:r>
              <a:rPr lang="en-US" altLang="zh-CN" b="1" dirty="0" smtClean="0">
                <a:solidFill>
                  <a:srgbClr val="17375E"/>
                </a:solidFill>
              </a:rPr>
              <a:t>lassifier</a:t>
            </a:r>
            <a:r>
              <a:rPr lang="en-US" altLang="zh-CN" b="1" dirty="0" smtClean="0">
                <a:solidFill>
                  <a:srgbClr val="17375E"/>
                </a:solidFill>
              </a:rPr>
              <a:t>: Psycholinguistic deception detection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zh-CN" sz="3200" dirty="0" smtClean="0"/>
              <a:t>Psycholinguistic deception detection</a:t>
            </a:r>
          </a:p>
          <a:p>
            <a:pPr lvl="1"/>
            <a:r>
              <a:rPr lang="en-US" dirty="0" smtClean="0"/>
              <a:t>Keywords are divided into 80 </a:t>
            </a:r>
            <a:r>
              <a:rPr lang="en-US" dirty="0" err="1" smtClean="0"/>
              <a:t>psycholinguistically</a:t>
            </a:r>
            <a:r>
              <a:rPr lang="en-US" dirty="0" smtClean="0"/>
              <a:t> meaningful dimensions across 4 broad groups</a:t>
            </a:r>
          </a:p>
          <a:p>
            <a:pPr lvl="2"/>
            <a:r>
              <a:rPr lang="en-US" dirty="0" smtClean="0"/>
              <a:t>Linguistic processes</a:t>
            </a:r>
          </a:p>
          <a:p>
            <a:pPr lvl="3"/>
            <a:r>
              <a:rPr lang="en-US" dirty="0" smtClean="0"/>
              <a:t>e.g., average number of words per sentence </a:t>
            </a:r>
            <a:endParaRPr lang="en-US" dirty="0" smtClean="0"/>
          </a:p>
          <a:p>
            <a:pPr lvl="2"/>
            <a:r>
              <a:rPr lang="en-US" dirty="0" smtClean="0"/>
              <a:t>Psychological processes</a:t>
            </a:r>
          </a:p>
          <a:p>
            <a:pPr lvl="3"/>
            <a:r>
              <a:rPr lang="en-US" dirty="0" smtClean="0"/>
              <a:t>e.g., happy, feeling, eat, feeling</a:t>
            </a:r>
          </a:p>
          <a:p>
            <a:pPr lvl="2"/>
            <a:r>
              <a:rPr lang="en-US" dirty="0" smtClean="0"/>
              <a:t>Personal concerns</a:t>
            </a:r>
          </a:p>
          <a:p>
            <a:pPr lvl="3"/>
            <a:r>
              <a:rPr lang="en-US" dirty="0" smtClean="0"/>
              <a:t>e.g., job, cook, family </a:t>
            </a:r>
          </a:p>
          <a:p>
            <a:pPr lvl="2"/>
            <a:r>
              <a:rPr lang="en-US" dirty="0" smtClean="0"/>
              <a:t>Spoken categories</a:t>
            </a:r>
          </a:p>
          <a:p>
            <a:pPr lvl="3"/>
            <a:r>
              <a:rPr lang="en-US" dirty="0"/>
              <a:t>e</a:t>
            </a:r>
            <a:r>
              <a:rPr lang="en-US" dirty="0" smtClean="0"/>
              <a:t>.g. umm, blah, yes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2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1" y="625587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What Does It Mean?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6730" y="251826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“Finding </a:t>
            </a:r>
            <a:r>
              <a:rPr lang="en-US" altLang="zh-CN" sz="4900" b="1" u="sng" dirty="0" smtClean="0">
                <a:solidFill>
                  <a:srgbClr val="FF0000"/>
                </a:solidFill>
              </a:rPr>
              <a:t>Deceptive Opinion Spam</a:t>
            </a:r>
            <a:r>
              <a:rPr lang="en-US" altLang="zh-CN" b="1" u="sng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by Any </a:t>
            </a:r>
            <a:r>
              <a:rPr lang="en-US" altLang="zh-CN" sz="4900" b="1" u="sng" dirty="0" smtClean="0">
                <a:solidFill>
                  <a:srgbClr val="FF0000"/>
                </a:solidFill>
              </a:rPr>
              <a:t>Stretch of the Imagination</a:t>
            </a:r>
            <a:r>
              <a:rPr lang="en-US" altLang="zh-CN" sz="4900" b="1" dirty="0" smtClean="0">
                <a:solidFill>
                  <a:srgbClr val="17375E"/>
                </a:solidFill>
              </a:rPr>
              <a:t>”</a:t>
            </a:r>
            <a:endParaRPr lang="en-US" sz="4900" b="1" dirty="0">
              <a:solidFill>
                <a:srgbClr val="17375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7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17375E"/>
                </a:solidFill>
              </a:rPr>
              <a:t>C</a:t>
            </a:r>
            <a:r>
              <a:rPr lang="en-US" altLang="zh-CN" b="1" dirty="0" smtClean="0">
                <a:solidFill>
                  <a:srgbClr val="17375E"/>
                </a:solidFill>
              </a:rPr>
              <a:t>lassifier</a:t>
            </a:r>
            <a:r>
              <a:rPr lang="en-US" altLang="zh-CN" b="1" dirty="0" smtClean="0">
                <a:solidFill>
                  <a:srgbClr val="17375E"/>
                </a:solidFill>
              </a:rPr>
              <a:t>: Text categorization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altLang="zh-CN" sz="3200" dirty="0" smtClean="0"/>
              <a:t>Text categorization (n-grams)</a:t>
            </a:r>
          </a:p>
          <a:p>
            <a:pPr lvl="1"/>
            <a:r>
              <a:rPr lang="en-US" dirty="0" smtClean="0"/>
              <a:t>Unigrams</a:t>
            </a:r>
          </a:p>
          <a:p>
            <a:pPr lvl="1"/>
            <a:r>
              <a:rPr lang="en-US" altLang="zh-CN" dirty="0" smtClean="0"/>
              <a:t>Bigrams</a:t>
            </a:r>
            <a:r>
              <a:rPr lang="en-US" altLang="zh-CN" baseline="30000" dirty="0" smtClean="0"/>
              <a:t>+</a:t>
            </a:r>
          </a:p>
          <a:p>
            <a:pPr lvl="2"/>
            <a:r>
              <a:rPr lang="en-US" altLang="zh-CN" dirty="0" smtClean="0"/>
              <a:t>Includes unigrams</a:t>
            </a:r>
          </a:p>
          <a:p>
            <a:pPr lvl="1"/>
            <a:r>
              <a:rPr lang="en-US" dirty="0" smtClean="0"/>
              <a:t>Trigrams</a:t>
            </a:r>
            <a:r>
              <a:rPr lang="en-US" baseline="30000" dirty="0" smtClean="0"/>
              <a:t>+</a:t>
            </a:r>
          </a:p>
          <a:p>
            <a:pPr lvl="2"/>
            <a:r>
              <a:rPr lang="en-US" dirty="0" smtClean="0"/>
              <a:t>Includes unigrams and bigrams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17375E"/>
                </a:solidFill>
              </a:rPr>
              <a:t>C</a:t>
            </a:r>
            <a:r>
              <a:rPr lang="en-US" altLang="zh-CN" b="1" dirty="0" smtClean="0">
                <a:solidFill>
                  <a:srgbClr val="17375E"/>
                </a:solidFill>
              </a:rPr>
              <a:t>lassifier</a:t>
            </a:r>
            <a:r>
              <a:rPr lang="zh-CN" altLang="en-US" b="1" dirty="0" smtClean="0">
                <a:solidFill>
                  <a:srgbClr val="17375E"/>
                </a:solidFill>
              </a:rPr>
              <a:t> </a:t>
            </a:r>
            <a:r>
              <a:rPr lang="en-US" altLang="zh-CN" b="1" dirty="0" smtClean="0">
                <a:solidFill>
                  <a:srgbClr val="17375E"/>
                </a:solidFill>
              </a:rPr>
              <a:t>evaluation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62451"/>
            <a:ext cx="8229600" cy="4525963"/>
          </a:xfrm>
        </p:spPr>
        <p:txBody>
          <a:bodyPr/>
          <a:lstStyle/>
          <a:p>
            <a:r>
              <a:rPr lang="en-US" dirty="0" smtClean="0"/>
              <a:t>5-fold nested cross-validation</a:t>
            </a:r>
          </a:p>
          <a:p>
            <a:pPr lvl="1"/>
            <a:r>
              <a:rPr lang="en-US" dirty="0" smtClean="0"/>
              <a:t>Inner loop: fitting parameters</a:t>
            </a:r>
          </a:p>
          <a:p>
            <a:pPr lvl="1"/>
            <a:r>
              <a:rPr lang="en-US" dirty="0" smtClean="0"/>
              <a:t>Outer loop: performance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 descr="Screen Shot 2015-04-16 at 3.2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" y="2787622"/>
            <a:ext cx="8111357" cy="34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66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17375E"/>
                </a:solidFill>
              </a:rPr>
              <a:t>C</a:t>
            </a:r>
            <a:r>
              <a:rPr lang="en-US" altLang="zh-CN" b="1" dirty="0" smtClean="0">
                <a:solidFill>
                  <a:srgbClr val="17375E"/>
                </a:solidFill>
              </a:rPr>
              <a:t>lassifier</a:t>
            </a:r>
            <a:r>
              <a:rPr lang="zh-CN" altLang="en-US" b="1" dirty="0" smtClean="0">
                <a:solidFill>
                  <a:srgbClr val="17375E"/>
                </a:solidFill>
              </a:rPr>
              <a:t> </a:t>
            </a:r>
            <a:r>
              <a:rPr lang="en-US" altLang="zh-CN" b="1" dirty="0" smtClean="0">
                <a:solidFill>
                  <a:srgbClr val="17375E"/>
                </a:solidFill>
              </a:rPr>
              <a:t>performance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62451"/>
            <a:ext cx="8229600" cy="4525963"/>
          </a:xfrm>
        </p:spPr>
        <p:txBody>
          <a:bodyPr/>
          <a:lstStyle/>
          <a:p>
            <a:r>
              <a:rPr lang="en-US" dirty="0" smtClean="0"/>
              <a:t>Automated approaches outperform human judges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 descr="Screen Shot 2015-04-16 at 3.2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" y="2422853"/>
            <a:ext cx="8111357" cy="34945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75304" y="2958684"/>
            <a:ext cx="1688955" cy="221563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50539" y="5417499"/>
            <a:ext cx="581000" cy="2026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5201980" y="5518824"/>
            <a:ext cx="648559" cy="6011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7009" y="6241608"/>
            <a:ext cx="642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Recap: Judges 2 classified fewer than 12% of opinions as deceptive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17375E"/>
                </a:solidFill>
              </a:rPr>
              <a:t>C</a:t>
            </a:r>
            <a:r>
              <a:rPr lang="en-US" altLang="zh-CN" b="1" dirty="0" smtClean="0">
                <a:solidFill>
                  <a:srgbClr val="17375E"/>
                </a:solidFill>
              </a:rPr>
              <a:t>lassifier</a:t>
            </a:r>
            <a:r>
              <a:rPr lang="zh-CN" altLang="en-US" b="1" dirty="0" smtClean="0">
                <a:solidFill>
                  <a:srgbClr val="17375E"/>
                </a:solidFill>
              </a:rPr>
              <a:t> </a:t>
            </a:r>
            <a:r>
              <a:rPr lang="en-US" altLang="zh-CN" b="1" dirty="0" smtClean="0">
                <a:solidFill>
                  <a:srgbClr val="17375E"/>
                </a:solidFill>
              </a:rPr>
              <a:t>performance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62451"/>
            <a:ext cx="8229600" cy="4525963"/>
          </a:xfrm>
        </p:spPr>
        <p:txBody>
          <a:bodyPr/>
          <a:lstStyle/>
          <a:p>
            <a:r>
              <a:rPr lang="en-US" dirty="0" smtClean="0"/>
              <a:t>All the rest of automated approaches outperforms the simple genre identification baseline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 descr="Screen Shot 2015-04-16 at 3.2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" y="2861835"/>
            <a:ext cx="8111357" cy="34945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5444" y="3350473"/>
            <a:ext cx="8111356" cy="25669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5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4-16 at 3.2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" y="2861835"/>
            <a:ext cx="8111357" cy="349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17375E"/>
                </a:solidFill>
              </a:rPr>
              <a:t>C</a:t>
            </a:r>
            <a:r>
              <a:rPr lang="en-US" altLang="zh-CN" b="1" dirty="0" smtClean="0">
                <a:solidFill>
                  <a:srgbClr val="17375E"/>
                </a:solidFill>
              </a:rPr>
              <a:t>lassifier</a:t>
            </a:r>
            <a:r>
              <a:rPr lang="zh-CN" altLang="en-US" b="1" dirty="0" smtClean="0">
                <a:solidFill>
                  <a:srgbClr val="17375E"/>
                </a:solidFill>
              </a:rPr>
              <a:t> </a:t>
            </a:r>
            <a:r>
              <a:rPr lang="en-US" altLang="zh-CN" b="1" dirty="0" smtClean="0">
                <a:solidFill>
                  <a:srgbClr val="17375E"/>
                </a:solidFill>
              </a:rPr>
              <a:t>performance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87491"/>
            <a:ext cx="8229600" cy="4525963"/>
          </a:xfrm>
        </p:spPr>
        <p:txBody>
          <a:bodyPr/>
          <a:lstStyle/>
          <a:p>
            <a:r>
              <a:rPr lang="en-US" dirty="0" smtClean="0"/>
              <a:t>Unigram-based model (simplest) outperforms all non-text-categorization approaches</a:t>
            </a:r>
          </a:p>
          <a:p>
            <a:pPr lvl="1"/>
            <a:r>
              <a:rPr lang="en-US" sz="2400" dirty="0" smtClean="0"/>
              <a:t>A context-sensitive approach might be necessary, while keywords-based model (LIWC) is not the best.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5444" y="3958422"/>
            <a:ext cx="8111356" cy="16550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7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4-16 at 3.2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2652"/>
            <a:ext cx="8111357" cy="349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17375E"/>
                </a:solidFill>
              </a:rPr>
              <a:t>C</a:t>
            </a:r>
            <a:r>
              <a:rPr lang="en-US" altLang="zh-CN" dirty="0" smtClean="0">
                <a:solidFill>
                  <a:srgbClr val="17375E"/>
                </a:solidFill>
              </a:rPr>
              <a:t>lassifier</a:t>
            </a:r>
            <a:r>
              <a:rPr lang="zh-CN" altLang="en-US" dirty="0" smtClean="0">
                <a:solidFill>
                  <a:srgbClr val="17375E"/>
                </a:solidFill>
              </a:rPr>
              <a:t> </a:t>
            </a:r>
            <a:r>
              <a:rPr lang="en-US" altLang="zh-CN" dirty="0" smtClean="0">
                <a:solidFill>
                  <a:srgbClr val="17375E"/>
                </a:solidFill>
              </a:rPr>
              <a:t>performance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99633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best approach: LIWC+BIGRAMS</a:t>
            </a:r>
            <a:r>
              <a:rPr lang="en-US" sz="2800" baseline="30000" dirty="0" smtClean="0"/>
              <a:t>+</a:t>
            </a:r>
            <a:endParaRPr lang="en-US" sz="28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67211" y="3762615"/>
            <a:ext cx="6001346" cy="27020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8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Results analysis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29198" y="1607685"/>
            <a:ext cx="46480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Features of deceptive opinions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Spatial difficulties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(</a:t>
            </a:r>
            <a:r>
              <a:rPr lang="en-US" sz="2800" dirty="0" err="1" smtClean="0"/>
              <a:t>Vrij</a:t>
            </a:r>
            <a:r>
              <a:rPr lang="en-US" sz="2800" dirty="0" smtClean="0"/>
              <a:t> </a:t>
            </a:r>
            <a:r>
              <a:rPr lang="en-US" sz="2800" dirty="0" err="1" smtClean="0"/>
              <a:t>et.al</a:t>
            </a:r>
            <a:r>
              <a:rPr lang="en-US" sz="2800" dirty="0" smtClean="0"/>
              <a:t>., 2009)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Psychological </a:t>
            </a:r>
            <a:r>
              <a:rPr lang="en-US" sz="2800" dirty="0"/>
              <a:t>distancing</a:t>
            </a:r>
          </a:p>
          <a:p>
            <a:pPr lvl="1"/>
            <a:r>
              <a:rPr lang="en-US" sz="2800" dirty="0" smtClean="0"/>
              <a:t>   (</a:t>
            </a:r>
            <a:r>
              <a:rPr lang="en-US" sz="2800" dirty="0"/>
              <a:t>Newman </a:t>
            </a:r>
            <a:r>
              <a:rPr lang="en-US" sz="2800" dirty="0" err="1"/>
              <a:t>et.al</a:t>
            </a:r>
            <a:r>
              <a:rPr lang="en-US" sz="2800" dirty="0"/>
              <a:t>., 2003)</a:t>
            </a:r>
          </a:p>
        </p:txBody>
      </p:sp>
      <p:pic>
        <p:nvPicPr>
          <p:cNvPr id="13" name="Picture 12" descr="Screen Shot 2015-04-16 at 3.51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8" y="1337132"/>
            <a:ext cx="2962345" cy="5019218"/>
          </a:xfrm>
          <a:prstGeom prst="rect">
            <a:avLst/>
          </a:prstGeom>
        </p:spPr>
      </p:pic>
      <p:sp>
        <p:nvSpPr>
          <p:cNvPr id="14" name="5-Point Star 13"/>
          <p:cNvSpPr/>
          <p:nvPr/>
        </p:nvSpPr>
        <p:spPr>
          <a:xfrm>
            <a:off x="686898" y="2634445"/>
            <a:ext cx="164335" cy="1621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686898" y="2884989"/>
            <a:ext cx="164335" cy="1621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674963" y="3749271"/>
            <a:ext cx="164335" cy="1621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674963" y="4631970"/>
            <a:ext cx="164335" cy="1621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672494" y="4923709"/>
            <a:ext cx="164335" cy="1621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2128836" y="4047075"/>
            <a:ext cx="164335" cy="162119"/>
          </a:xfrm>
          <a:prstGeom prst="star5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128836" y="4342056"/>
            <a:ext cx="164335" cy="162119"/>
          </a:xfrm>
          <a:prstGeom prst="star5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2128836" y="5772321"/>
            <a:ext cx="164335" cy="162119"/>
          </a:xfrm>
          <a:prstGeom prst="star5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2128836" y="6045859"/>
            <a:ext cx="164335" cy="162119"/>
          </a:xfrm>
          <a:prstGeom prst="star5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35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Conclusion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 large-scale gold-standard deception dataset</a:t>
            </a:r>
          </a:p>
          <a:p>
            <a:pPr lvl="1"/>
            <a:r>
              <a:rPr lang="en-US" dirty="0" smtClean="0">
                <a:hlinkClick r:id="rId2"/>
              </a:rPr>
              <a:t>http://myleott.com/op_spam/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Evaluated human </a:t>
            </a:r>
            <a:r>
              <a:rPr lang="en-US" sz="3200" dirty="0" smtClean="0"/>
              <a:t>performance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Developed automated classifiers capable of nearly of 90% accuracy</a:t>
            </a:r>
          </a:p>
          <a:p>
            <a:pPr lvl="1"/>
            <a:r>
              <a:rPr lang="en-US" dirty="0"/>
              <a:t>Relationship between deceptive and imaginative text</a:t>
            </a:r>
          </a:p>
          <a:p>
            <a:pPr lvl="1"/>
            <a:r>
              <a:rPr lang="en-US" dirty="0"/>
              <a:t>Importance of moving beyond universal deception cues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29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Demo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Screen Shot 2015-04-16 at 4.0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06" y="1296848"/>
            <a:ext cx="5410200" cy="5424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02901"/>
            <a:ext cx="38651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hlinkClick r:id="rId3"/>
              </a:rPr>
              <a:t>http://reviewskeptic.com/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Only apply to hotel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49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7" y="1439769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Questions?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77" y="2750671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17375E"/>
                </a:solidFill>
              </a:rPr>
              <a:t>Thanks.</a:t>
            </a:r>
            <a:endParaRPr lang="en-US" sz="4000" b="1" dirty="0">
              <a:solidFill>
                <a:srgbClr val="17375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52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rgbClr val="17375E"/>
                </a:solidFill>
              </a:rPr>
              <a:t>What Does It Mean</a:t>
            </a:r>
            <a:r>
              <a:rPr lang="zh-CN" altLang="en-US" b="1" dirty="0" smtClean="0">
                <a:solidFill>
                  <a:srgbClr val="17375E"/>
                </a:solidFill>
              </a:rPr>
              <a:t>：</a:t>
            </a:r>
            <a:r>
              <a:rPr lang="en-US" b="1" dirty="0" smtClean="0">
                <a:solidFill>
                  <a:srgbClr val="17375E"/>
                </a:solidFill>
              </a:rPr>
              <a:t>Deceptive Opinion Spam</a:t>
            </a:r>
            <a:r>
              <a:rPr lang="en-US" b="1" dirty="0" smtClean="0">
                <a:solidFill>
                  <a:srgbClr val="17375E"/>
                </a:solidFill>
              </a:rPr>
              <a:t>?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5512"/>
            <a:ext cx="8229600" cy="4525963"/>
          </a:xfrm>
        </p:spPr>
        <p:txBody>
          <a:bodyPr/>
          <a:lstStyle/>
          <a:p>
            <a:r>
              <a:rPr lang="en-US" b="1" dirty="0" smtClean="0"/>
              <a:t>Disruptive Opinion Spam</a:t>
            </a:r>
            <a:r>
              <a:rPr lang="en-US" dirty="0" smtClean="0"/>
              <a:t>: uncontroversial </a:t>
            </a:r>
          </a:p>
          <a:p>
            <a:r>
              <a:rPr lang="en-US" b="1" dirty="0" smtClean="0"/>
              <a:t>Deceptive Opinion Spam</a:t>
            </a:r>
            <a:r>
              <a:rPr lang="en-US" dirty="0" smtClean="0"/>
              <a:t>: hard to tell from truthful reviews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ade by human beings</a:t>
            </a:r>
          </a:p>
          <a:p>
            <a:pPr lvl="1"/>
            <a:r>
              <a:rPr lang="en-US" dirty="0" smtClean="0"/>
              <a:t>Deliberately written to sound authentic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7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12" y="687387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rgbClr val="17375E"/>
                </a:solidFill>
              </a:rPr>
              <a:t>What Does It Mean</a:t>
            </a:r>
            <a:r>
              <a:rPr lang="zh-CN" altLang="en-US" b="1" dirty="0" smtClean="0">
                <a:solidFill>
                  <a:srgbClr val="17375E"/>
                </a:solidFill>
              </a:rPr>
              <a:t>: </a:t>
            </a:r>
            <a:r>
              <a:rPr lang="en-US" altLang="zh-CN" b="1" dirty="0" smtClean="0">
                <a:solidFill>
                  <a:srgbClr val="17375E"/>
                </a:solidFill>
              </a:rPr>
              <a:t>Stretch</a:t>
            </a:r>
            <a:r>
              <a:rPr lang="zh-CN" altLang="en-US" b="1" dirty="0" smtClean="0">
                <a:solidFill>
                  <a:srgbClr val="17375E"/>
                </a:solidFill>
              </a:rPr>
              <a:t> </a:t>
            </a:r>
            <a:r>
              <a:rPr lang="en-US" altLang="zh-CN" b="1" dirty="0" smtClean="0">
                <a:solidFill>
                  <a:srgbClr val="17375E"/>
                </a:solidFill>
              </a:rPr>
              <a:t>of</a:t>
            </a:r>
            <a:r>
              <a:rPr lang="zh-CN" altLang="en-US" b="1" dirty="0" smtClean="0">
                <a:solidFill>
                  <a:srgbClr val="17375E"/>
                </a:solidFill>
              </a:rPr>
              <a:t> </a:t>
            </a:r>
            <a:r>
              <a:rPr lang="en-US" altLang="zh-CN" b="1" dirty="0" smtClean="0">
                <a:solidFill>
                  <a:srgbClr val="17375E"/>
                </a:solidFill>
              </a:rPr>
              <a:t>Imagination?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551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Informative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imaginative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writing</a:t>
            </a:r>
          </a:p>
          <a:p>
            <a:r>
              <a:rPr lang="en-US" altLang="zh-CN" dirty="0" smtClean="0"/>
              <a:t>Describe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something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b="1" u="sng" dirty="0" smtClean="0"/>
              <a:t>imagination</a:t>
            </a:r>
            <a:r>
              <a:rPr lang="zh-CN" altLang="en-US" dirty="0" smtClean="0"/>
              <a:t>: </a:t>
            </a:r>
            <a:r>
              <a:rPr lang="en-US" altLang="zh-CN" dirty="0" smtClean="0"/>
              <a:t>not real experience!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6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Motivation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428565" cy="4525963"/>
          </a:xfrm>
        </p:spPr>
        <p:txBody>
          <a:bodyPr/>
          <a:lstStyle/>
          <a:p>
            <a:r>
              <a:rPr lang="en-US" altLang="zh-CN" dirty="0" smtClean="0"/>
              <a:t>Consumers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increasingly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rate, review and research products online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Related work mostly focused on manually identifiable instances of opinion spam: </a:t>
            </a:r>
          </a:p>
          <a:p>
            <a:pPr lvl="1"/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Disruptive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opinion spam</a:t>
            </a:r>
          </a:p>
          <a:p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6778" r="6778"/>
          <a:stretch>
            <a:fillRect/>
          </a:stretch>
        </p:blipFill>
        <p:spPr>
          <a:xfrm>
            <a:off x="5006839" y="1600200"/>
            <a:ext cx="3679961" cy="412404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2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Motivation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9D9D9"/>
                </a:solidFill>
              </a:rPr>
              <a:t>Consumers</a:t>
            </a:r>
            <a:r>
              <a:rPr lang="zh-CN" altLang="en-US" dirty="0" smtClean="0">
                <a:solidFill>
                  <a:srgbClr val="D9D9D9"/>
                </a:solidFill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</a:rPr>
              <a:t>increasingly</a:t>
            </a:r>
            <a:r>
              <a:rPr lang="zh-CN" altLang="en-US" dirty="0" smtClean="0">
                <a:solidFill>
                  <a:srgbClr val="D9D9D9"/>
                </a:solidFill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</a:rPr>
              <a:t>rate, review and research products online</a:t>
            </a:r>
          </a:p>
          <a:p>
            <a:r>
              <a:rPr lang="en-US" altLang="zh-CN" dirty="0" smtClean="0"/>
              <a:t>Related work mostly focused on manually identifiable instances of opinion spam: Disruptive opinion spam</a:t>
            </a:r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 descr="Screen Shot 2015-04-16 at 12.43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757" y="2472325"/>
            <a:ext cx="4918243" cy="26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3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Challenges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58153"/>
          </a:xfrm>
        </p:spPr>
        <p:txBody>
          <a:bodyPr/>
          <a:lstStyle/>
          <a:p>
            <a:r>
              <a:rPr lang="en-US" dirty="0" smtClean="0"/>
              <a:t>Few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r>
              <a:rPr lang="en-US" dirty="0" smtClean="0"/>
              <a:t>Hard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613" y="3570941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Solution: Constructing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the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first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large-scale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publicly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available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dataset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for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deceptive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opinion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spam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research </a:t>
            </a:r>
            <a:r>
              <a:rPr lang="en-US" altLang="zh-CN" sz="2800" b="1" dirty="0" smtClean="0">
                <a:sym typeface="Wingdings"/>
              </a:rPr>
              <a:t> gold standard deceptive opinion spam corpus </a:t>
            </a:r>
            <a:endParaRPr lang="en-US" sz="2800" b="1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670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Gathering Data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Truthful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Reviews: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True</a:t>
            </a:r>
          </a:p>
          <a:p>
            <a:pPr lvl="1"/>
            <a:r>
              <a:rPr lang="en-US" altLang="zh-CN" dirty="0" smtClean="0"/>
              <a:t>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truthful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</a:t>
            </a:r>
          </a:p>
          <a:p>
            <a:pPr lvl="1"/>
            <a:r>
              <a:rPr lang="en-US" altLang="zh-CN" dirty="0" err="1" smtClean="0"/>
              <a:t>TripAdvisor.com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 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hotels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Chicago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area</a:t>
            </a:r>
          </a:p>
          <a:p>
            <a:pPr lvl="1"/>
            <a:r>
              <a:rPr lang="en-US" dirty="0" smtClean="0"/>
              <a:t>All 5-star truthful reviews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5384" r="5384"/>
          <a:stretch>
            <a:fillRect/>
          </a:stretch>
        </p:blipFill>
        <p:spPr>
          <a:xfrm>
            <a:off x="5134619" y="1600200"/>
            <a:ext cx="3026409" cy="33916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Gathering Data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Deceptive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Reviews:</a:t>
            </a:r>
            <a:r>
              <a:rPr lang="zh-CN" altLang="en-US" dirty="0" smtClean="0"/>
              <a:t> </a:t>
            </a:r>
            <a:r>
              <a:rPr lang="en-US" altLang="zh-CN" dirty="0" smtClean="0"/>
              <a:t>False</a:t>
            </a:r>
          </a:p>
          <a:p>
            <a:pPr lvl="1"/>
            <a:r>
              <a:rPr lang="en-US" dirty="0" smtClean="0"/>
              <a:t>Mechanical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Turk</a:t>
            </a:r>
          </a:p>
          <a:p>
            <a:pPr lvl="1"/>
            <a:r>
              <a:rPr lang="en-US" altLang="zh-CN" dirty="0" smtClean="0"/>
              <a:t>20 hotels</a:t>
            </a:r>
          </a:p>
          <a:p>
            <a:pPr lvl="1"/>
            <a:r>
              <a:rPr lang="en-US" altLang="zh-CN" dirty="0" smtClean="0"/>
              <a:t>20 reviews / hotel</a:t>
            </a:r>
          </a:p>
          <a:p>
            <a:pPr lvl="1"/>
            <a:r>
              <a:rPr lang="en-US" dirty="0" smtClean="0"/>
              <a:t>Offer $1 / review</a:t>
            </a:r>
          </a:p>
          <a:p>
            <a:pPr lvl="1"/>
            <a:r>
              <a:rPr lang="en-US" dirty="0" smtClean="0"/>
              <a:t>400 reviews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6D15-BD1F-4740-93DC-F67289838A8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creen Shot 2015-04-16 at 4.09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87" y="1807882"/>
            <a:ext cx="4951691" cy="33495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68588" y="5423647"/>
            <a:ext cx="4085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https://www.mturk.com/mturk/welcome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1221</TotalTime>
  <Words>920</Words>
  <Application>Microsoft Macintosh PowerPoint</Application>
  <PresentationFormat>On-screen Show (4:3)</PresentationFormat>
  <Paragraphs>179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Finding Deceptive Opinion Spam by Any Stretch of the Imagination</vt:lpstr>
      <vt:lpstr>What Does It Mean?</vt:lpstr>
      <vt:lpstr>What Does It Mean：Deceptive Opinion Spam?</vt:lpstr>
      <vt:lpstr>What Does It Mean: Stretch of Imagination?</vt:lpstr>
      <vt:lpstr>Motivation</vt:lpstr>
      <vt:lpstr>Motivation</vt:lpstr>
      <vt:lpstr>Challenges</vt:lpstr>
      <vt:lpstr>Gathering Data</vt:lpstr>
      <vt:lpstr>Gathering Data</vt:lpstr>
      <vt:lpstr>Human Performance</vt:lpstr>
      <vt:lpstr>Which of them is fake?</vt:lpstr>
      <vt:lpstr>Human performance</vt:lpstr>
      <vt:lpstr>Human performance</vt:lpstr>
      <vt:lpstr>Overview</vt:lpstr>
      <vt:lpstr>Classifier: feature selection</vt:lpstr>
      <vt:lpstr>Classifier: Genre identification</vt:lpstr>
      <vt:lpstr>Classifier: Genre identification</vt:lpstr>
      <vt:lpstr>Classifier:Psycholinguistic deception detection</vt:lpstr>
      <vt:lpstr>Classifier: Psycholinguistic deception detection</vt:lpstr>
      <vt:lpstr>Classifier: Text categorization</vt:lpstr>
      <vt:lpstr>Classifier evaluation</vt:lpstr>
      <vt:lpstr>Classifier performance</vt:lpstr>
      <vt:lpstr>Classifier performance</vt:lpstr>
      <vt:lpstr>Classifier performance</vt:lpstr>
      <vt:lpstr>Classifier performance</vt:lpstr>
      <vt:lpstr>Results analysis</vt:lpstr>
      <vt:lpstr>Conclusion</vt:lpstr>
      <vt:lpstr>Demo</vt:lpstr>
      <vt:lpstr>Questions?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Deceptive Opinion Spam by Any Stretch of the Imagination</dc:title>
  <dc:creator>Yu Huang</dc:creator>
  <cp:lastModifiedBy>Yu Huang</cp:lastModifiedBy>
  <cp:revision>52</cp:revision>
  <dcterms:created xsi:type="dcterms:W3CDTF">2015-04-16T03:41:47Z</dcterms:created>
  <dcterms:modified xsi:type="dcterms:W3CDTF">2015-04-17T00:03:24Z</dcterms:modified>
</cp:coreProperties>
</file>