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8" r:id="rId6"/>
    <p:sldId id="260" r:id="rId7"/>
    <p:sldId id="261" r:id="rId8"/>
    <p:sldId id="262" r:id="rId9"/>
    <p:sldId id="267" r:id="rId10"/>
    <p:sldId id="263" r:id="rId11"/>
    <p:sldId id="264" r:id="rId12"/>
    <p:sldId id="265" r:id="rId13"/>
    <p:sldId id="269" r:id="rId14"/>
    <p:sldId id="270" r:id="rId15"/>
    <p:sldId id="271" r:id="rId16"/>
    <p:sldId id="275" r:id="rId17"/>
    <p:sldId id="266" r:id="rId18"/>
    <p:sldId id="276" r:id="rId19"/>
    <p:sldId id="272" r:id="rId20"/>
    <p:sldId id="278" r:id="rId21"/>
    <p:sldId id="279" r:id="rId22"/>
    <p:sldId id="283" r:id="rId23"/>
    <p:sldId id="284" r:id="rId24"/>
    <p:sldId id="285" r:id="rId25"/>
    <p:sldId id="286" r:id="rId26"/>
    <p:sldId id="277" r:id="rId27"/>
    <p:sldId id="287" r:id="rId28"/>
    <p:sldId id="280" r:id="rId29"/>
    <p:sldId id="290" r:id="rId30"/>
    <p:sldId id="288" r:id="rId31"/>
    <p:sldId id="281" r:id="rId32"/>
    <p:sldId id="282" r:id="rId33"/>
    <p:sldId id="291" r:id="rId34"/>
    <p:sldId id="292" r:id="rId35"/>
    <p:sldId id="293" r:id="rId36"/>
    <p:sldId id="294" r:id="rId37"/>
    <p:sldId id="295" r:id="rId38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45" d="100"/>
          <a:sy n="45" d="100"/>
        </p:scale>
        <p:origin x="-184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printerSettings" Target="printerSettings/printerSettings1.bin"/><Relationship Id="rId40" Type="http://schemas.openxmlformats.org/officeDocument/2006/relationships/presProps" Target="presProps.xml"/><Relationship Id="rId41" Type="http://schemas.openxmlformats.org/officeDocument/2006/relationships/viewProps" Target="viewProps.xml"/><Relationship Id="rId42" Type="http://schemas.openxmlformats.org/officeDocument/2006/relationships/theme" Target="theme/theme1.xml"/><Relationship Id="rId43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8123D-2D54-4940-A086-853012C70EA7}" type="datetimeFigureOut">
              <a:rPr kumimoji="1" lang="zh-CN" altLang="en-US" smtClean="0"/>
              <a:t>4/24/15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AF1F0-41E0-4348-912F-083D0957771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72154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8123D-2D54-4940-A086-853012C70EA7}" type="datetimeFigureOut">
              <a:rPr kumimoji="1" lang="zh-CN" altLang="en-US" smtClean="0"/>
              <a:t>4/24/15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AF1F0-41E0-4348-912F-083D0957771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31162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8123D-2D54-4940-A086-853012C70EA7}" type="datetimeFigureOut">
              <a:rPr kumimoji="1" lang="zh-CN" altLang="en-US" smtClean="0"/>
              <a:t>4/24/15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AF1F0-41E0-4348-912F-083D0957771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78044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8123D-2D54-4940-A086-853012C70EA7}" type="datetimeFigureOut">
              <a:rPr kumimoji="1" lang="zh-CN" altLang="en-US" smtClean="0"/>
              <a:t>4/24/15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AF1F0-41E0-4348-912F-083D0957771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82433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8123D-2D54-4940-A086-853012C70EA7}" type="datetimeFigureOut">
              <a:rPr kumimoji="1" lang="zh-CN" altLang="en-US" smtClean="0"/>
              <a:t>4/24/15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AF1F0-41E0-4348-912F-083D0957771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01298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8123D-2D54-4940-A086-853012C70EA7}" type="datetimeFigureOut">
              <a:rPr kumimoji="1" lang="zh-CN" altLang="en-US" smtClean="0"/>
              <a:t>4/24/15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AF1F0-41E0-4348-912F-083D0957771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26479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8123D-2D54-4940-A086-853012C70EA7}" type="datetimeFigureOut">
              <a:rPr kumimoji="1" lang="zh-CN" altLang="en-US" smtClean="0"/>
              <a:t>4/24/15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AF1F0-41E0-4348-912F-083D0957771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0610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8123D-2D54-4940-A086-853012C70EA7}" type="datetimeFigureOut">
              <a:rPr kumimoji="1" lang="zh-CN" altLang="en-US" smtClean="0"/>
              <a:t>4/24/15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AF1F0-41E0-4348-912F-083D0957771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21532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8123D-2D54-4940-A086-853012C70EA7}" type="datetimeFigureOut">
              <a:rPr kumimoji="1" lang="zh-CN" altLang="en-US" smtClean="0"/>
              <a:t>4/24/15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AF1F0-41E0-4348-912F-083D0957771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85878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8123D-2D54-4940-A086-853012C70EA7}" type="datetimeFigureOut">
              <a:rPr kumimoji="1" lang="zh-CN" altLang="en-US" smtClean="0"/>
              <a:t>4/24/15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AF1F0-41E0-4348-912F-083D0957771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50055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8123D-2D54-4940-A086-853012C70EA7}" type="datetimeFigureOut">
              <a:rPr kumimoji="1" lang="zh-CN" altLang="en-US" smtClean="0"/>
              <a:t>4/24/15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AF1F0-41E0-4348-912F-083D0957771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05705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88123D-2D54-4940-A086-853012C70EA7}" type="datetimeFigureOut">
              <a:rPr kumimoji="1" lang="zh-CN" altLang="en-US" smtClean="0"/>
              <a:t>4/24/15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9AF1F0-41E0-4348-912F-083D0957771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44268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 smtClean="0"/>
              <a:t>Text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Mining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Project:</a:t>
            </a:r>
            <a:br>
              <a:rPr kumimoji="1" lang="en-US" altLang="zh-CN" dirty="0" smtClean="0"/>
            </a:br>
            <a:r>
              <a:rPr kumimoji="1" lang="en-US" altLang="zh-CN" dirty="0" smtClean="0"/>
              <a:t>Using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Textual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Content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from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Twitter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for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Next-Place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Prediction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 smtClean="0"/>
              <a:t>Mingjun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Wang</a:t>
            </a:r>
          </a:p>
          <a:p>
            <a:r>
              <a:rPr kumimoji="1" lang="en-US" altLang="zh-CN" dirty="0" smtClean="0"/>
              <a:t>Apr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30</a:t>
            </a:r>
            <a:r>
              <a:rPr kumimoji="1" lang="en-US" altLang="zh-CN" baseline="30000" dirty="0" smtClean="0"/>
              <a:t>th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2015</a:t>
            </a:r>
          </a:p>
        </p:txBody>
      </p:sp>
    </p:spTree>
    <p:extLst>
      <p:ext uri="{BB962C8B-B14F-4D97-AF65-F5344CB8AC3E}">
        <p14:creationId xmlns:p14="http://schemas.microsoft.com/office/powerpoint/2010/main" val="14207230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Hypothesis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To incorporate textual content to next-place prediction, we </a:t>
            </a:r>
            <a:r>
              <a:rPr lang="en-US" altLang="zh-CN" dirty="0" smtClean="0"/>
              <a:t>propose</a:t>
            </a:r>
            <a:r>
              <a:rPr lang="en-US" altLang="en-US" dirty="0" smtClean="0"/>
              <a:t>,</a:t>
            </a:r>
          </a:p>
          <a:p>
            <a:pPr lvl="1"/>
            <a:r>
              <a:rPr lang="en-US" altLang="zh-CN" dirty="0" smtClean="0"/>
              <a:t>A </a:t>
            </a:r>
            <a:r>
              <a:rPr lang="en-US" altLang="zh-CN" dirty="0"/>
              <a:t>user’s historical textual contents correlate with his/her future venue trajectory. </a:t>
            </a:r>
            <a:endParaRPr lang="en-US" altLang="zh-CN" dirty="0" smtClean="0">
              <a:effectLst/>
            </a:endParaRP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967854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Data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zh-CN" dirty="0" smtClean="0"/>
              <a:t>Twitter</a:t>
            </a:r>
          </a:p>
          <a:p>
            <a:r>
              <a:rPr lang="en-US" altLang="zh-CN" dirty="0" err="1" smtClean="0"/>
              <a:t>Geotagged</a:t>
            </a:r>
            <a:r>
              <a:rPr lang="en-US" altLang="zh-CN" dirty="0" smtClean="0"/>
              <a:t> </a:t>
            </a:r>
            <a:r>
              <a:rPr lang="en-US" altLang="zh-CN" dirty="0"/>
              <a:t>tweets with textual contents from Twitter’s public </a:t>
            </a:r>
            <a:r>
              <a:rPr lang="en-US" altLang="zh-CN" dirty="0" smtClean="0"/>
              <a:t>API </a:t>
            </a:r>
            <a:r>
              <a:rPr lang="en-US" altLang="zh-CN" dirty="0"/>
              <a:t>[15]</a:t>
            </a:r>
            <a:r>
              <a:rPr lang="en-US" altLang="zh-CN" dirty="0" smtClean="0"/>
              <a:t>.</a:t>
            </a:r>
          </a:p>
          <a:p>
            <a:pPr lvl="1"/>
            <a:r>
              <a:rPr lang="en-US" altLang="zh-CN" dirty="0" smtClean="0"/>
              <a:t>User </a:t>
            </a:r>
            <a:r>
              <a:rPr lang="en-US" altLang="zh-CN" dirty="0"/>
              <a:t>”63011649”; 2014-01-05 00:25:15; ”@</a:t>
            </a:r>
            <a:r>
              <a:rPr lang="en-US" altLang="zh-CN" dirty="0" err="1"/>
              <a:t>LauraRoppo</a:t>
            </a:r>
            <a:r>
              <a:rPr lang="en-US" altLang="zh-CN" dirty="0"/>
              <a:t> eat clean train mean”; (-87.79786403, 41.93277408) </a:t>
            </a:r>
            <a:endParaRPr lang="en-US" altLang="zh-CN" dirty="0" smtClean="0">
              <a:effectLst/>
            </a:endParaRPr>
          </a:p>
          <a:p>
            <a:r>
              <a:rPr lang="en-US" altLang="zh-CN" dirty="0" smtClean="0"/>
              <a:t>Foursquare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Provide </a:t>
            </a:r>
            <a:r>
              <a:rPr lang="en-US" altLang="zh-CN" dirty="0"/>
              <a:t>check-in and real-time location sharing [17]. </a:t>
            </a:r>
          </a:p>
          <a:p>
            <a:pPr lvl="1"/>
            <a:r>
              <a:rPr lang="en-US" altLang="zh-CN" dirty="0" smtClean="0"/>
              <a:t>Users</a:t>
            </a:r>
            <a:r>
              <a:rPr lang="en-US" altLang="zh-CN" dirty="0"/>
              <a:t>’ historical check-ins ,which are type of venues, show the physical environment around them. </a:t>
            </a:r>
            <a:endParaRPr lang="en-US" altLang="zh-CN" dirty="0" smtClean="0">
              <a:effectLst/>
            </a:endParaRPr>
          </a:p>
          <a:p>
            <a:r>
              <a:rPr lang="en-US" altLang="zh-CN" b="1" dirty="0"/>
              <a:t>There is no overt connection between type of venues and textual contents. </a:t>
            </a:r>
            <a:endParaRPr lang="en-US" altLang="zh-CN" b="1" dirty="0" smtClean="0">
              <a:effectLst/>
            </a:endParaRP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13925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Data Preparation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Apply Part-of-Speech ( POS ) tagging and remove meaningless parts </a:t>
            </a:r>
            <a:endParaRPr lang="en-US" altLang="zh-CN" dirty="0" smtClean="0">
              <a:effectLst/>
            </a:endParaRPr>
          </a:p>
          <a:p>
            <a:r>
              <a:rPr lang="en-US" altLang="zh-CN" dirty="0" smtClean="0"/>
              <a:t>Calculate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distance</a:t>
            </a:r>
            <a:r>
              <a:rPr lang="zh-CN" altLang="en-US" dirty="0" smtClean="0"/>
              <a:t> </a:t>
            </a:r>
            <a:r>
              <a:rPr lang="en-US" altLang="zh-CN" dirty="0" smtClean="0"/>
              <a:t>between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geotagged</a:t>
            </a:r>
            <a:r>
              <a:rPr lang="zh-CN" altLang="en-US" dirty="0" smtClean="0"/>
              <a:t> </a:t>
            </a:r>
            <a:r>
              <a:rPr lang="en-US" altLang="zh-CN" dirty="0" smtClean="0"/>
              <a:t>tweets</a:t>
            </a:r>
            <a:r>
              <a:rPr lang="zh-CN" altLang="en-US" dirty="0" smtClean="0"/>
              <a:t> </a:t>
            </a:r>
            <a:r>
              <a:rPr lang="en-US" altLang="zh-CN" dirty="0" smtClean="0"/>
              <a:t>with</a:t>
            </a:r>
            <a:r>
              <a:rPr lang="zh-CN" altLang="en-US" dirty="0" smtClean="0"/>
              <a:t> </a:t>
            </a:r>
            <a:r>
              <a:rPr lang="en-US" altLang="zh-CN" dirty="0" smtClean="0"/>
              <a:t>venues</a:t>
            </a:r>
            <a:endParaRPr lang="en-US" altLang="zh-CN" dirty="0" smtClean="0">
              <a:effectLst/>
            </a:endParaRP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096162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Data Preparation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Remove meaningless </a:t>
            </a:r>
            <a:r>
              <a:rPr lang="en-US" altLang="zh-CN" dirty="0" smtClean="0"/>
              <a:t>part</a:t>
            </a:r>
          </a:p>
          <a:p>
            <a:pPr lvl="1"/>
            <a:r>
              <a:rPr lang="en-US" altLang="zh-CN" dirty="0" smtClean="0"/>
              <a:t>Using </a:t>
            </a:r>
            <a:r>
              <a:rPr lang="en-US" altLang="zh-CN" dirty="0"/>
              <a:t>Twitter POS model with the coarse 25-tag tag set from </a:t>
            </a:r>
            <a:r>
              <a:rPr lang="en-US" altLang="zh-CN" dirty="0" err="1"/>
              <a:t>TweetNLP</a:t>
            </a:r>
            <a:r>
              <a:rPr lang="en-US" altLang="zh-CN" dirty="0"/>
              <a:t> [9]. </a:t>
            </a:r>
            <a:endParaRPr lang="en-US" altLang="zh-CN" dirty="0" smtClean="0">
              <a:effectLst/>
            </a:endParaRPr>
          </a:p>
          <a:p>
            <a:endParaRPr kumimoji="1" lang="zh-CN" altLang="en-US" dirty="0"/>
          </a:p>
        </p:txBody>
      </p:sp>
      <p:sp>
        <p:nvSpPr>
          <p:cNvPr id="14" name="TextBox 7"/>
          <p:cNvSpPr txBox="1"/>
          <p:nvPr/>
        </p:nvSpPr>
        <p:spPr>
          <a:xfrm>
            <a:off x="228600" y="364399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Tweet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1066800" y="3333356"/>
            <a:ext cx="1955800" cy="9906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Hard to remember when to take school shuttle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200400" y="3333356"/>
            <a:ext cx="1905000" cy="9906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I was stuck in loyola on the way to buy gifts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257800" y="3333356"/>
            <a:ext cx="1905000" cy="9906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@</a:t>
            </a:r>
            <a:r>
              <a:rPr lang="en-US" altLang="zh-CN" dirty="0" smtClean="0">
                <a:solidFill>
                  <a:schemeClr val="tx1"/>
                </a:solidFill>
              </a:rPr>
              <a:t>Bmfayy I admit I am hungry after travelling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7416800" y="3333356"/>
            <a:ext cx="1524000" cy="9906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I always like the food here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" name="TextBox 12"/>
          <p:cNvSpPr txBox="1"/>
          <p:nvPr/>
        </p:nvSpPr>
        <p:spPr>
          <a:xfrm>
            <a:off x="189357" y="5085956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Words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1117600" y="4857356"/>
            <a:ext cx="1905000" cy="9906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h</a:t>
            </a:r>
            <a:r>
              <a:rPr lang="en-US" altLang="zh-CN" dirty="0" smtClean="0">
                <a:solidFill>
                  <a:schemeClr val="tx1"/>
                </a:solidFill>
              </a:rPr>
              <a:t>ard, remember, take, school, shuttle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251200" y="4857356"/>
            <a:ext cx="1905000" cy="9906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</a:t>
            </a:r>
            <a:r>
              <a:rPr lang="en-US" altLang="zh-CN" dirty="0" smtClean="0">
                <a:solidFill>
                  <a:schemeClr val="tx1"/>
                </a:solidFill>
              </a:rPr>
              <a:t>tuck, loyola, way, buy, gifts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308600" y="4857356"/>
            <a:ext cx="1905000" cy="9906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a</a:t>
            </a:r>
            <a:r>
              <a:rPr lang="en-US" altLang="zh-CN" dirty="0" smtClean="0">
                <a:solidFill>
                  <a:schemeClr val="tx1"/>
                </a:solidFill>
              </a:rPr>
              <a:t>dmit, hungry travelling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7467600" y="4857356"/>
            <a:ext cx="1524000" cy="9906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l</a:t>
            </a:r>
            <a:r>
              <a:rPr lang="en-US" altLang="zh-CN" dirty="0" smtClean="0">
                <a:solidFill>
                  <a:schemeClr val="tx1"/>
                </a:solidFill>
              </a:rPr>
              <a:t>ike, food, here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65196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5716"/>
            <a:ext cx="8229600" cy="1143000"/>
          </a:xfrm>
        </p:spPr>
        <p:txBody>
          <a:bodyPr/>
          <a:lstStyle/>
          <a:p>
            <a:r>
              <a:rPr kumimoji="1" lang="en-US" altLang="zh-CN" dirty="0" smtClean="0"/>
              <a:t>Data Preparation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8893" y="839394"/>
            <a:ext cx="8229600" cy="4525963"/>
          </a:xfrm>
        </p:spPr>
        <p:txBody>
          <a:bodyPr/>
          <a:lstStyle/>
          <a:p>
            <a:r>
              <a:rPr lang="en-US" altLang="zh-CN" dirty="0" smtClean="0"/>
              <a:t>Calculate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distance</a:t>
            </a:r>
            <a:r>
              <a:rPr lang="zh-CN" altLang="en-US" dirty="0" smtClean="0"/>
              <a:t> </a:t>
            </a:r>
            <a:r>
              <a:rPr lang="en-US" altLang="zh-CN" dirty="0" smtClean="0"/>
              <a:t>between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geotagged</a:t>
            </a:r>
            <a:r>
              <a:rPr lang="zh-CN" altLang="en-US" dirty="0" smtClean="0"/>
              <a:t> </a:t>
            </a:r>
            <a:r>
              <a:rPr lang="en-US" altLang="zh-CN" dirty="0" smtClean="0"/>
              <a:t>tweets</a:t>
            </a:r>
            <a:r>
              <a:rPr lang="zh-CN" altLang="en-US" dirty="0" smtClean="0"/>
              <a:t> </a:t>
            </a:r>
            <a:r>
              <a:rPr lang="en-US" altLang="zh-CN" dirty="0" smtClean="0"/>
              <a:t>with</a:t>
            </a:r>
            <a:r>
              <a:rPr lang="zh-CN" altLang="en-US" dirty="0" smtClean="0"/>
              <a:t> </a:t>
            </a:r>
            <a:r>
              <a:rPr lang="en-US" altLang="zh-CN" dirty="0" smtClean="0"/>
              <a:t>venues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Match </a:t>
            </a:r>
            <a:r>
              <a:rPr lang="en-US" altLang="zh-CN" dirty="0"/>
              <a:t>tweet with type of venues to stand for physical environment </a:t>
            </a:r>
            <a:endParaRPr lang="en-US" altLang="zh-CN" dirty="0" smtClean="0">
              <a:effectLst/>
            </a:endParaRPr>
          </a:p>
          <a:p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264408" y="3873450"/>
            <a:ext cx="1828800" cy="838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I always like the food here</a:t>
            </a:r>
            <a:endParaRPr lang="zh-CN" altLang="en-US" dirty="0">
              <a:solidFill>
                <a:schemeClr val="tx1"/>
              </a:solidFill>
            </a:endParaRPr>
          </a:p>
          <a:p>
            <a:pPr algn="ctr"/>
            <a:endParaRPr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1394106" y="3705629"/>
            <a:ext cx="1804307" cy="11811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Pizza Place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椭圆 5"/>
          <p:cNvSpPr/>
          <p:nvPr/>
        </p:nvSpPr>
        <p:spPr>
          <a:xfrm>
            <a:off x="7729365" y="2509105"/>
            <a:ext cx="1066800" cy="59327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Office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椭圆 6"/>
          <p:cNvSpPr/>
          <p:nvPr/>
        </p:nvSpPr>
        <p:spPr>
          <a:xfrm>
            <a:off x="5112258" y="6159450"/>
            <a:ext cx="1371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Medical Center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>
            <a:off x="5798058" y="2586213"/>
            <a:ext cx="9525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Strip Club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0" name="直接箭头连接符 12"/>
          <p:cNvCxnSpPr>
            <a:stCxn id="5" idx="4"/>
          </p:cNvCxnSpPr>
          <p:nvPr/>
        </p:nvCxnSpPr>
        <p:spPr>
          <a:xfrm flipH="1">
            <a:off x="2296259" y="4886729"/>
            <a:ext cx="1" cy="2937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3"/>
          <p:cNvSpPr txBox="1"/>
          <p:nvPr/>
        </p:nvSpPr>
        <p:spPr>
          <a:xfrm>
            <a:off x="2045208" y="5180518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effectLst/>
              </a:rPr>
              <a:t>Food</a:t>
            </a:r>
            <a:endParaRPr lang="en-US" altLang="zh-CN" dirty="0" smtClean="0"/>
          </a:p>
        </p:txBody>
      </p:sp>
      <p:cxnSp>
        <p:nvCxnSpPr>
          <p:cNvPr id="12" name="直接连接符 15"/>
          <p:cNvCxnSpPr/>
          <p:nvPr/>
        </p:nvCxnSpPr>
        <p:spPr>
          <a:xfrm>
            <a:off x="102108" y="3187650"/>
            <a:ext cx="8915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7"/>
          <p:cNvCxnSpPr/>
          <p:nvPr/>
        </p:nvCxnSpPr>
        <p:spPr>
          <a:xfrm>
            <a:off x="102108" y="3644850"/>
            <a:ext cx="8915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9"/>
          <p:cNvSpPr txBox="1"/>
          <p:nvPr/>
        </p:nvSpPr>
        <p:spPr>
          <a:xfrm>
            <a:off x="3302508" y="3187650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Street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8039167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Data Preparation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There are two ways to describe the physical environment</a:t>
            </a:r>
          </a:p>
          <a:p>
            <a:pPr lvl="1"/>
            <a:r>
              <a:rPr kumimoji="1" lang="en-US" altLang="zh-CN" dirty="0" smtClean="0"/>
              <a:t>Nearest venue type</a:t>
            </a:r>
          </a:p>
          <a:p>
            <a:pPr lvl="1"/>
            <a:r>
              <a:rPr kumimoji="1" lang="en-US" altLang="zh-CN" dirty="0" smtClean="0"/>
              <a:t>Distance to each nearest venue type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039167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Data</a:t>
            </a:r>
            <a:r>
              <a:rPr kumimoji="1" lang="en-US" altLang="zh-CN" dirty="0" smtClean="0"/>
              <a:t> Preparation</a:t>
            </a:r>
            <a:endParaRPr kumimoji="1" lang="zh-CN" altLang="en-US" dirty="0"/>
          </a:p>
        </p:txBody>
      </p:sp>
      <p:pic>
        <p:nvPicPr>
          <p:cNvPr id="5" name="图片 4" descr="boxplo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72445"/>
            <a:ext cx="9144000" cy="5243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3729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Data</a:t>
            </a:r>
            <a:r>
              <a:rPr kumimoji="1" lang="en-US" altLang="zh-CN" dirty="0" smtClean="0"/>
              <a:t> Preparation</a:t>
            </a:r>
            <a:endParaRPr kumimoji="1" lang="zh-CN" altLang="en-US" dirty="0"/>
          </a:p>
        </p:txBody>
      </p:sp>
      <p:pic>
        <p:nvPicPr>
          <p:cNvPr id="5" name="图片 4" descr="hist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600199"/>
            <a:ext cx="7590118" cy="5012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8627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Models</a:t>
            </a:r>
            <a:r>
              <a:rPr kumimoji="1" lang="en-US" altLang="zh-CN" dirty="0" smtClean="0"/>
              <a:t> and Experiments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Classification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Model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Identify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nearest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venue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type</a:t>
            </a:r>
          </a:p>
          <a:p>
            <a:endParaRPr kumimoji="1" lang="en-US" altLang="zh-CN" dirty="0"/>
          </a:p>
          <a:p>
            <a:r>
              <a:rPr kumimoji="1" lang="en-US" altLang="zh-CN" dirty="0" smtClean="0"/>
              <a:t>Regression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Model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for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distance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each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nearest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venue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type</a:t>
            </a:r>
          </a:p>
          <a:p>
            <a:endParaRPr kumimoji="1" lang="en-US" altLang="zh-CN" dirty="0"/>
          </a:p>
          <a:p>
            <a:r>
              <a:rPr kumimoji="1" lang="en-US" altLang="zh-CN" dirty="0" smtClean="0"/>
              <a:t>Text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Retrieval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Model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identify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location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from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textual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content</a:t>
            </a:r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39922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Classification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Model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(General)</a:t>
            </a:r>
            <a:endParaRPr kumimoji="1" lang="zh-CN" altLang="en-US" dirty="0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457200" y="1391026"/>
            <a:ext cx="8229600" cy="5153209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dirty="0"/>
              <a:t>First Step: Classify whether the individual will visit a new place or not. </a:t>
            </a:r>
            <a:endParaRPr lang="en-US" altLang="zh-CN" dirty="0" smtClean="0"/>
          </a:p>
          <a:p>
            <a:endParaRPr lang="en-US" altLang="zh-CN" dirty="0" smtClean="0">
              <a:effectLst/>
            </a:endParaRPr>
          </a:p>
          <a:p>
            <a:endParaRPr lang="en-US" altLang="zh-CN" dirty="0" smtClean="0">
              <a:effectLst/>
            </a:endParaRPr>
          </a:p>
          <a:p>
            <a:r>
              <a:rPr lang="en-US" altLang="zh-CN" dirty="0" smtClean="0"/>
              <a:t>Second </a:t>
            </a:r>
            <a:r>
              <a:rPr lang="en-US" altLang="zh-CN" dirty="0"/>
              <a:t>Step : Classify which new place the individual will go in the subset of tweets classified as go to new place in first step. 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s</a:t>
            </a:r>
          </a:p>
          <a:p>
            <a:endParaRPr lang="en-US" altLang="zh-CN" dirty="0" smtClean="0">
              <a:effectLst/>
            </a:endParaRPr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23" y="4824506"/>
            <a:ext cx="9144000" cy="1911927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500" y="2232212"/>
            <a:ext cx="8496300" cy="6604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795" y="4025153"/>
            <a:ext cx="8559800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3729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Content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Introduction</a:t>
            </a:r>
          </a:p>
          <a:p>
            <a:r>
              <a:rPr kumimoji="1" lang="en-US" altLang="zh-CN" dirty="0" smtClean="0"/>
              <a:t>Previous</a:t>
            </a:r>
            <a:r>
              <a:rPr kumimoji="1" lang="en-US" altLang="zh-CN" dirty="0" smtClean="0"/>
              <a:t> Work</a:t>
            </a:r>
            <a:endParaRPr kumimoji="1" lang="en-US" altLang="zh-CN" dirty="0" smtClean="0"/>
          </a:p>
          <a:p>
            <a:r>
              <a:rPr kumimoji="1" lang="en-US" altLang="zh-CN" dirty="0" smtClean="0"/>
              <a:t>Methodology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and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Preliminary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Work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Hypothesis</a:t>
            </a:r>
          </a:p>
          <a:p>
            <a:pPr lvl="1"/>
            <a:r>
              <a:rPr kumimoji="1" lang="en-US" altLang="zh-CN" dirty="0" smtClean="0"/>
              <a:t>Models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and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Experiments</a:t>
            </a:r>
            <a:endParaRPr kumimoji="1" lang="en-US" altLang="zh-CN" dirty="0" smtClean="0"/>
          </a:p>
          <a:p>
            <a:r>
              <a:rPr kumimoji="1" lang="en-US" altLang="zh-CN" dirty="0" smtClean="0"/>
              <a:t>Future Works </a:t>
            </a:r>
          </a:p>
          <a:p>
            <a:r>
              <a:rPr kumimoji="1" lang="en-US" altLang="zh-CN" dirty="0" smtClean="0"/>
              <a:t>Conclusion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5204886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Text</a:t>
            </a:r>
            <a:r>
              <a:rPr kumimoji="1" lang="en-US" altLang="zh-CN" dirty="0" smtClean="0"/>
              <a:t> Enriched Model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/>
              <a:t>Hypothesis : Textual content in a user’s current tweet correlates with his/her future venue trajectory. </a:t>
            </a:r>
            <a:endParaRPr lang="en-US" altLang="zh-CN" sz="2400" dirty="0" smtClean="0">
              <a:effectLst/>
            </a:endParaRPr>
          </a:p>
          <a:p>
            <a:pPr lvl="1"/>
            <a:r>
              <a:rPr lang="en-US" altLang="zh-CN" sz="2400" dirty="0"/>
              <a:t>Assumption : Features extracted from textual content as term frequency inverted document frequency (TF-IDF) could stand for textual content of current tweet. </a:t>
            </a:r>
            <a:endParaRPr lang="en-US" altLang="zh-CN" sz="2400" dirty="0" smtClean="0"/>
          </a:p>
          <a:p>
            <a:pPr lvl="1"/>
            <a:endParaRPr lang="en-US" altLang="zh-CN" dirty="0">
              <a:effectLst/>
            </a:endParaRPr>
          </a:p>
          <a:p>
            <a:pPr lvl="1"/>
            <a:endParaRPr lang="en-US" altLang="zh-CN" dirty="0" smtClean="0">
              <a:effectLst/>
            </a:endParaRPr>
          </a:p>
          <a:p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300" y="3759191"/>
            <a:ext cx="7378700" cy="8509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610091"/>
            <a:ext cx="9144000" cy="1917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599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Text</a:t>
            </a:r>
            <a:r>
              <a:rPr kumimoji="1" lang="en-US" altLang="zh-CN" dirty="0" smtClean="0"/>
              <a:t> Enriched Model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Hypothesis : TF-IDF features from textual content in a user’s current tweet correlates with his/her future venue trajectory. </a:t>
            </a:r>
            <a:endParaRPr lang="en-US" altLang="zh-CN" dirty="0" smtClean="0">
              <a:effectLst/>
            </a:endParaRPr>
          </a:p>
          <a:p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36470"/>
            <a:ext cx="9144000" cy="2278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0812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Text</a:t>
            </a:r>
            <a:r>
              <a:rPr kumimoji="1" lang="en-US" altLang="zh-CN" dirty="0" smtClean="0"/>
              <a:t> Enriched with @-link Model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/>
              <a:t>We hypothesize the venue type and textual content of the tweet most recently mention current user correlates with the user’s own venue trajectory. </a:t>
            </a:r>
            <a:endParaRPr lang="en-US" altLang="zh-CN" sz="2400" dirty="0" smtClean="0">
              <a:effectLst/>
            </a:endParaRPr>
          </a:p>
          <a:p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0049" y="2835338"/>
            <a:ext cx="5164351" cy="3676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2640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Text Enriched with @-link Model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Thus, the Text-Enriched with @-link Model will be the extension of Text-Enriched Model </a:t>
            </a:r>
            <a:endParaRPr lang="en-US" altLang="zh-CN" dirty="0" smtClean="0">
              <a:effectLst/>
            </a:endParaRPr>
          </a:p>
          <a:p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44807"/>
            <a:ext cx="9144000" cy="3723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7440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Baseline</a:t>
            </a:r>
            <a:r>
              <a:rPr kumimoji="1" lang="en-US" altLang="zh-CN" dirty="0" smtClean="0"/>
              <a:t> Models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Most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Frequent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Check-in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Model</a:t>
            </a:r>
          </a:p>
          <a:p>
            <a:r>
              <a:rPr kumimoji="1" lang="en-US" altLang="zh-CN" dirty="0" smtClean="0"/>
              <a:t>Order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  </a:t>
            </a:r>
            <a:r>
              <a:rPr kumimoji="1" lang="en-US" altLang="zh-CN" dirty="0" smtClean="0"/>
              <a:t>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Markov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Model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[4]</a:t>
            </a:r>
          </a:p>
          <a:p>
            <a:r>
              <a:rPr kumimoji="1" lang="en-US" altLang="zh-CN" dirty="0" smtClean="0"/>
              <a:t>Historical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Model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[6]</a:t>
            </a:r>
          </a:p>
          <a:p>
            <a:r>
              <a:rPr kumimoji="1" lang="en-US" altLang="zh-CN" dirty="0" smtClean="0"/>
              <a:t>Classification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Model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with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historical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visiting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Information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619505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Results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1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7638"/>
            <a:ext cx="9144000" cy="5366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2032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Regression</a:t>
            </a:r>
            <a:r>
              <a:rPr kumimoji="1" lang="en-US" altLang="zh-CN" dirty="0" smtClean="0"/>
              <a:t> Model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Regression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Model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for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distance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each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nearest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venue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type</a:t>
            </a:r>
          </a:p>
          <a:p>
            <a:pPr lvl="1"/>
            <a:r>
              <a:rPr kumimoji="1" lang="en-US" altLang="zh-CN" dirty="0" smtClean="0"/>
              <a:t>Using</a:t>
            </a:r>
            <a:r>
              <a:rPr kumimoji="1" lang="en-US" altLang="zh-CN" dirty="0" smtClean="0"/>
              <a:t> the same features as described in the classification model</a:t>
            </a:r>
          </a:p>
          <a:p>
            <a:pPr lvl="1"/>
            <a:endParaRPr kumimoji="1" lang="en-US" altLang="zh-CN" dirty="0"/>
          </a:p>
          <a:p>
            <a:r>
              <a:rPr kumimoji="1" lang="en-US" altLang="zh-CN" dirty="0" smtClean="0"/>
              <a:t>Baseline</a:t>
            </a:r>
          </a:p>
          <a:p>
            <a:pPr lvl="1"/>
            <a:r>
              <a:rPr kumimoji="1" lang="en-US" altLang="zh-CN" dirty="0" smtClean="0"/>
              <a:t>Average distance to each venue type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088117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Results</a:t>
            </a:r>
            <a:r>
              <a:rPr kumimoji="1" lang="en-US" altLang="zh-CN" dirty="0" smtClean="0"/>
              <a:t> 2</a:t>
            </a:r>
            <a:endParaRPr kumimoji="1"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849545"/>
              </p:ext>
            </p:extLst>
          </p:nvPr>
        </p:nvGraphicFramePr>
        <p:xfrm>
          <a:off x="702235" y="1822829"/>
          <a:ext cx="7984565" cy="4325846"/>
        </p:xfrm>
        <a:graphic>
          <a:graphicData uri="http://schemas.openxmlformats.org/drawingml/2006/table">
            <a:tbl>
              <a:tblPr/>
              <a:tblGrid>
                <a:gridCol w="2262293"/>
                <a:gridCol w="2351011"/>
                <a:gridCol w="1463837"/>
                <a:gridCol w="1907424"/>
              </a:tblGrid>
              <a:tr h="369454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(km)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Mean Distance of Test Set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MSE (Raw Model)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MSE(two-stage Model)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6945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Travel&amp;Transport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271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0.015252829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0.018597382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6945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Food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125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0.014529229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b="0" i="0" u="none" strike="noStrike">
                          <a:solidFill>
                            <a:srgbClr val="FF0000"/>
                          </a:solidFill>
                          <a:effectLst/>
                          <a:latin typeface="宋体"/>
                        </a:rPr>
                        <a:t>0.013495641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6945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Residence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301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0.012723374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0.019364779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6945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Outdoors&amp;Recreation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255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0.01434006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0.01628372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6945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Professional&amp;OtherPlaces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62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0.011052592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b="0" i="0" u="none" strike="noStrike">
                          <a:solidFill>
                            <a:srgbClr val="FF0000"/>
                          </a:solidFill>
                          <a:effectLst/>
                          <a:latin typeface="宋体"/>
                        </a:rPr>
                        <a:t>0.009840732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6945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Arts&amp;Entertainment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283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0.026257121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0.026432174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6945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NightlifeSpot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172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0.018325964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0.018896978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6945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College&amp;University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421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0.035374125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0.060547641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6945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Shop&amp;Service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126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0.013573609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b="0" i="0" u="none" strike="noStrike">
                          <a:solidFill>
                            <a:srgbClr val="FF0000"/>
                          </a:solidFill>
                          <a:effectLst/>
                          <a:latin typeface="宋体"/>
                        </a:rPr>
                        <a:t>0.011224759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6945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Event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6748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0.309573899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0.332126214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22808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Text</a:t>
            </a:r>
            <a:r>
              <a:rPr kumimoji="1" lang="en-US" altLang="zh-CN" dirty="0" smtClean="0"/>
              <a:t> Retrieval Model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Query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Geotagged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Tweets</a:t>
            </a:r>
          </a:p>
          <a:p>
            <a:r>
              <a:rPr kumimoji="1" lang="en-US" altLang="zh-CN" dirty="0" smtClean="0"/>
              <a:t>Document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collection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of</a:t>
            </a:r>
            <a:r>
              <a:rPr kumimoji="1" lang="zh-CN" altLang="en-US" dirty="0" smtClean="0"/>
              <a:t> </a:t>
            </a:r>
            <a:r>
              <a:rPr kumimoji="1" lang="en-US" altLang="zh-CN" dirty="0"/>
              <a:t>h</a:t>
            </a:r>
            <a:r>
              <a:rPr kumimoji="1" lang="en-US" altLang="zh-CN" dirty="0" smtClean="0"/>
              <a:t>istorical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tweets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matched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with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each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venue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type</a:t>
            </a:r>
          </a:p>
          <a:p>
            <a:endParaRPr kumimoji="1" lang="en-US" altLang="zh-CN" dirty="0"/>
          </a:p>
          <a:p>
            <a:r>
              <a:rPr kumimoji="1" lang="en-US" altLang="zh-CN" dirty="0" smtClean="0"/>
              <a:t>Rank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documents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based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query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terms</a:t>
            </a:r>
            <a:r>
              <a:rPr kumimoji="1" lang="zh-CN" altLang="en-US" dirty="0" smtClean="0"/>
              <a:t>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295237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Text</a:t>
            </a:r>
            <a:r>
              <a:rPr kumimoji="1" lang="en-US" altLang="zh-CN" dirty="0" smtClean="0"/>
              <a:t> Retrieval Model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BM</a:t>
            </a:r>
            <a:r>
              <a:rPr kumimoji="1" lang="en-US" altLang="zh-CN" dirty="0" smtClean="0"/>
              <a:t>25</a:t>
            </a:r>
          </a:p>
          <a:p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8400" y="2616200"/>
            <a:ext cx="6807200" cy="8128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8600" y="4377765"/>
            <a:ext cx="36068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2763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Introduction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Motivation</a:t>
            </a:r>
          </a:p>
          <a:p>
            <a:pPr lvl="1"/>
            <a:r>
              <a:rPr kumimoji="1" lang="en-US" altLang="zh-CN" dirty="0" smtClean="0"/>
              <a:t>Crimes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correlated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with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people’s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daily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movement [13]</a:t>
            </a:r>
          </a:p>
          <a:p>
            <a:pPr lvl="1"/>
            <a:r>
              <a:rPr kumimoji="1" lang="en-US" altLang="zh-CN" dirty="0" smtClean="0"/>
              <a:t>People’s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movement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difficult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model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and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predict</a:t>
            </a:r>
          </a:p>
          <a:p>
            <a:r>
              <a:rPr kumimoji="1" lang="en-US" altLang="zh-CN" dirty="0" smtClean="0"/>
              <a:t>Objective</a:t>
            </a:r>
          </a:p>
          <a:p>
            <a:pPr lvl="1"/>
            <a:r>
              <a:rPr kumimoji="1" lang="en-US" altLang="zh-CN" dirty="0" smtClean="0"/>
              <a:t>Apply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next-place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prediction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model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individuals’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daily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movement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for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predicting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crimes</a:t>
            </a:r>
          </a:p>
        </p:txBody>
      </p:sp>
    </p:spTree>
    <p:extLst>
      <p:ext uri="{BB962C8B-B14F-4D97-AF65-F5344CB8AC3E}">
        <p14:creationId xmlns:p14="http://schemas.microsoft.com/office/powerpoint/2010/main" val="21708730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Result</a:t>
            </a:r>
            <a:r>
              <a:rPr kumimoji="1" lang="en-US" altLang="zh-CN" dirty="0" smtClean="0"/>
              <a:t> 3</a:t>
            </a:r>
            <a:endParaRPr kumimoji="1" lang="zh-CN" alt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7868585"/>
              </p:ext>
            </p:extLst>
          </p:nvPr>
        </p:nvGraphicFramePr>
        <p:xfrm>
          <a:off x="307788" y="4842435"/>
          <a:ext cx="82296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Current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Venue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Next</a:t>
                      </a:r>
                      <a:r>
                        <a:rPr lang="zh-CN" altLang="en-US" dirty="0" smtClean="0"/>
                        <a:t> 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Prediction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Accuracy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0.181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0.2016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内容占位符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 smtClean="0"/>
              <a:t>In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this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model,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only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consider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textual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content</a:t>
            </a:r>
            <a:r>
              <a:rPr kumimoji="1" lang="zh-CN" altLang="zh-CN" dirty="0" smtClean="0"/>
              <a:t> </a:t>
            </a:r>
            <a:r>
              <a:rPr kumimoji="1" lang="zh-CN" altLang="en-US" dirty="0" smtClean="0">
                <a:sym typeface="Wingdings"/>
              </a:rPr>
              <a:t> </a:t>
            </a:r>
            <a:r>
              <a:rPr kumimoji="1" lang="en-US" altLang="zh-CN" dirty="0" smtClean="0">
                <a:sym typeface="Wingdings"/>
              </a:rPr>
              <a:t>inter</a:t>
            </a:r>
            <a:r>
              <a:rPr kumimoji="1" lang="zh-CN" altLang="en-US" dirty="0" smtClean="0">
                <a:sym typeface="Wingdings"/>
              </a:rPr>
              <a:t> </a:t>
            </a:r>
            <a:r>
              <a:rPr kumimoji="1" lang="en-US" altLang="zh-CN" dirty="0" smtClean="0">
                <a:sym typeface="Wingdings"/>
              </a:rPr>
              <a:t>–</a:t>
            </a:r>
            <a:r>
              <a:rPr kumimoji="1" lang="zh-CN" altLang="en-US" dirty="0" smtClean="0">
                <a:sym typeface="Wingdings"/>
              </a:rPr>
              <a:t> </a:t>
            </a:r>
            <a:r>
              <a:rPr kumimoji="1" lang="en-US" altLang="zh-CN" dirty="0" smtClean="0">
                <a:sym typeface="Wingdings"/>
              </a:rPr>
              <a:t>relation</a:t>
            </a:r>
            <a:r>
              <a:rPr kumimoji="1" lang="zh-CN" altLang="en-US" dirty="0" smtClean="0">
                <a:sym typeface="Wingdings"/>
              </a:rPr>
              <a:t> </a:t>
            </a:r>
            <a:r>
              <a:rPr kumimoji="1" lang="en-US" altLang="zh-CN" dirty="0" smtClean="0">
                <a:sym typeface="Wingdings"/>
              </a:rPr>
              <a:t>between</a:t>
            </a:r>
            <a:r>
              <a:rPr kumimoji="1" lang="zh-CN" altLang="en-US" dirty="0" smtClean="0">
                <a:sym typeface="Wingdings"/>
              </a:rPr>
              <a:t> </a:t>
            </a:r>
            <a:r>
              <a:rPr kumimoji="1" lang="en-US" altLang="zh-CN" dirty="0" smtClean="0">
                <a:sym typeface="Wingdings"/>
              </a:rPr>
              <a:t>each</a:t>
            </a:r>
            <a:r>
              <a:rPr kumimoji="1" lang="zh-CN" altLang="en-US" dirty="0" smtClean="0">
                <a:sym typeface="Wingdings"/>
              </a:rPr>
              <a:t> </a:t>
            </a:r>
            <a:r>
              <a:rPr kumimoji="1" lang="en-US" altLang="zh-CN" dirty="0" smtClean="0">
                <a:sym typeface="Wingdings"/>
              </a:rPr>
              <a:t>tweet</a:t>
            </a:r>
            <a:r>
              <a:rPr kumimoji="1" lang="zh-CN" altLang="en-US" dirty="0" smtClean="0">
                <a:sym typeface="Wingdings"/>
              </a:rPr>
              <a:t> </a:t>
            </a:r>
            <a:r>
              <a:rPr kumimoji="1" lang="en-US" altLang="zh-CN" dirty="0" smtClean="0">
                <a:sym typeface="Wingdings"/>
              </a:rPr>
              <a:t>with</a:t>
            </a:r>
            <a:r>
              <a:rPr kumimoji="1" lang="zh-CN" altLang="en-US" dirty="0" smtClean="0">
                <a:sym typeface="Wingdings"/>
              </a:rPr>
              <a:t> </a:t>
            </a:r>
            <a:r>
              <a:rPr kumimoji="1" lang="en-US" altLang="zh-CN" dirty="0" smtClean="0">
                <a:sym typeface="Wingdings"/>
              </a:rPr>
              <a:t>the</a:t>
            </a:r>
            <a:r>
              <a:rPr kumimoji="1" lang="zh-CN" altLang="en-US" dirty="0" smtClean="0">
                <a:sym typeface="Wingdings"/>
              </a:rPr>
              <a:t> </a:t>
            </a:r>
            <a:r>
              <a:rPr kumimoji="1" lang="en-US" altLang="zh-CN" dirty="0" smtClean="0">
                <a:sym typeface="Wingdings"/>
              </a:rPr>
              <a:t>document</a:t>
            </a:r>
            <a:r>
              <a:rPr kumimoji="1" lang="zh-CN" altLang="en-US" dirty="0" smtClean="0">
                <a:sym typeface="Wingdings"/>
              </a:rPr>
              <a:t> </a:t>
            </a:r>
            <a:r>
              <a:rPr kumimoji="1" lang="en-US" altLang="zh-CN" dirty="0" smtClean="0">
                <a:sym typeface="Wingdings"/>
              </a:rPr>
              <a:t>(collections</a:t>
            </a:r>
            <a:r>
              <a:rPr kumimoji="1" lang="zh-CN" altLang="en-US" dirty="0" smtClean="0">
                <a:sym typeface="Wingdings"/>
              </a:rPr>
              <a:t> </a:t>
            </a:r>
            <a:r>
              <a:rPr kumimoji="1" lang="en-US" altLang="zh-CN" dirty="0" smtClean="0">
                <a:sym typeface="Wingdings"/>
              </a:rPr>
              <a:t>of</a:t>
            </a:r>
            <a:r>
              <a:rPr kumimoji="1" lang="zh-CN" altLang="en-US" dirty="0" smtClean="0">
                <a:sym typeface="Wingdings"/>
              </a:rPr>
              <a:t> </a:t>
            </a:r>
            <a:r>
              <a:rPr kumimoji="1" lang="en-US" altLang="zh-CN" dirty="0" smtClean="0">
                <a:sym typeface="Wingdings"/>
              </a:rPr>
              <a:t>historical</a:t>
            </a:r>
            <a:r>
              <a:rPr kumimoji="1" lang="zh-CN" altLang="en-US" dirty="0" smtClean="0">
                <a:sym typeface="Wingdings"/>
              </a:rPr>
              <a:t> </a:t>
            </a:r>
            <a:r>
              <a:rPr kumimoji="1" lang="en-US" altLang="zh-CN" dirty="0" smtClean="0">
                <a:sym typeface="Wingdings"/>
              </a:rPr>
              <a:t>tweets</a:t>
            </a:r>
            <a:r>
              <a:rPr kumimoji="1" lang="zh-CN" altLang="en-US" dirty="0" smtClean="0">
                <a:sym typeface="Wingdings"/>
              </a:rPr>
              <a:t> </a:t>
            </a:r>
            <a:r>
              <a:rPr kumimoji="1" lang="en-US" altLang="zh-CN" dirty="0" smtClean="0">
                <a:sym typeface="Wingdings"/>
              </a:rPr>
              <a:t>in</a:t>
            </a:r>
            <a:r>
              <a:rPr kumimoji="1" lang="zh-CN" altLang="en-US" dirty="0" smtClean="0">
                <a:sym typeface="Wingdings"/>
              </a:rPr>
              <a:t> </a:t>
            </a:r>
            <a:r>
              <a:rPr kumimoji="1" lang="en-US" altLang="zh-CN" dirty="0" smtClean="0">
                <a:sym typeface="Wingdings"/>
              </a:rPr>
              <a:t>one</a:t>
            </a:r>
            <a:r>
              <a:rPr kumimoji="1" lang="zh-CN" altLang="en-US" dirty="0" smtClean="0">
                <a:sym typeface="Wingdings"/>
              </a:rPr>
              <a:t> </a:t>
            </a:r>
            <a:r>
              <a:rPr kumimoji="1" lang="en-US" altLang="zh-CN" dirty="0" smtClean="0">
                <a:sym typeface="Wingdings"/>
              </a:rPr>
              <a:t>venue</a:t>
            </a:r>
            <a:r>
              <a:rPr kumimoji="1" lang="zh-CN" altLang="en-US" dirty="0" smtClean="0">
                <a:sym typeface="Wingdings"/>
              </a:rPr>
              <a:t> </a:t>
            </a:r>
            <a:r>
              <a:rPr kumimoji="1" lang="en-US" altLang="zh-CN" dirty="0" smtClean="0">
                <a:sym typeface="Wingdings"/>
              </a:rPr>
              <a:t>)</a:t>
            </a:r>
          </a:p>
          <a:p>
            <a:r>
              <a:rPr kumimoji="1" lang="en-US" altLang="zh-CN" dirty="0" smtClean="0">
                <a:sym typeface="Wingdings"/>
              </a:rPr>
              <a:t>Therefore,</a:t>
            </a:r>
            <a:r>
              <a:rPr kumimoji="1" lang="zh-CN" altLang="en-US" dirty="0" smtClean="0">
                <a:sym typeface="Wingdings"/>
              </a:rPr>
              <a:t> </a:t>
            </a:r>
            <a:r>
              <a:rPr kumimoji="1" lang="en-US" altLang="zh-CN" dirty="0" smtClean="0">
                <a:sym typeface="Wingdings"/>
              </a:rPr>
              <a:t>we</a:t>
            </a:r>
            <a:r>
              <a:rPr kumimoji="1" lang="zh-CN" altLang="en-US" dirty="0" smtClean="0">
                <a:sym typeface="Wingdings"/>
              </a:rPr>
              <a:t> </a:t>
            </a:r>
            <a:r>
              <a:rPr kumimoji="1" lang="en-US" altLang="zh-CN" dirty="0" smtClean="0">
                <a:sym typeface="Wingdings"/>
              </a:rPr>
              <a:t>both</a:t>
            </a:r>
            <a:r>
              <a:rPr kumimoji="1" lang="zh-CN" altLang="en-US" dirty="0" smtClean="0">
                <a:sym typeface="Wingdings"/>
              </a:rPr>
              <a:t> </a:t>
            </a:r>
            <a:r>
              <a:rPr kumimoji="1" lang="en-US" altLang="zh-CN" dirty="0" smtClean="0">
                <a:sym typeface="Wingdings"/>
              </a:rPr>
              <a:t>use</a:t>
            </a:r>
            <a:r>
              <a:rPr kumimoji="1" lang="zh-CN" altLang="en-US" dirty="0" smtClean="0">
                <a:sym typeface="Wingdings"/>
              </a:rPr>
              <a:t> </a:t>
            </a:r>
            <a:r>
              <a:rPr kumimoji="1" lang="en-US" altLang="zh-CN" dirty="0" smtClean="0">
                <a:sym typeface="Wingdings"/>
              </a:rPr>
              <a:t>the</a:t>
            </a:r>
            <a:r>
              <a:rPr kumimoji="1" lang="zh-CN" altLang="en-US" dirty="0" smtClean="0">
                <a:sym typeface="Wingdings"/>
              </a:rPr>
              <a:t> </a:t>
            </a:r>
            <a:r>
              <a:rPr kumimoji="1" lang="en-US" altLang="zh-CN" dirty="0" smtClean="0">
                <a:sym typeface="Wingdings"/>
              </a:rPr>
              <a:t>textual</a:t>
            </a:r>
            <a:r>
              <a:rPr kumimoji="1" lang="zh-CN" altLang="en-US" dirty="0" smtClean="0">
                <a:sym typeface="Wingdings"/>
              </a:rPr>
              <a:t> </a:t>
            </a:r>
            <a:r>
              <a:rPr kumimoji="1" lang="en-US" altLang="zh-CN" dirty="0" smtClean="0">
                <a:sym typeface="Wingdings"/>
              </a:rPr>
              <a:t>content</a:t>
            </a:r>
            <a:r>
              <a:rPr kumimoji="1" lang="zh-CN" altLang="en-US" dirty="0" smtClean="0">
                <a:sym typeface="Wingdings"/>
              </a:rPr>
              <a:t> </a:t>
            </a:r>
            <a:r>
              <a:rPr kumimoji="1" lang="en-US" altLang="zh-CN" dirty="0" smtClean="0">
                <a:sym typeface="Wingdings"/>
              </a:rPr>
              <a:t>to</a:t>
            </a:r>
            <a:r>
              <a:rPr kumimoji="1" lang="zh-CN" altLang="en-US" dirty="0" smtClean="0">
                <a:sym typeface="Wingdings"/>
              </a:rPr>
              <a:t> </a:t>
            </a:r>
            <a:r>
              <a:rPr kumimoji="1" lang="en-US" altLang="zh-CN" dirty="0" smtClean="0">
                <a:sym typeface="Wingdings"/>
              </a:rPr>
              <a:t>predict</a:t>
            </a:r>
            <a:r>
              <a:rPr kumimoji="1" lang="zh-CN" altLang="en-US" dirty="0" smtClean="0">
                <a:sym typeface="Wingdings"/>
              </a:rPr>
              <a:t> </a:t>
            </a:r>
            <a:r>
              <a:rPr kumimoji="1" lang="en-US" altLang="zh-CN" dirty="0" smtClean="0">
                <a:sym typeface="Wingdings"/>
              </a:rPr>
              <a:t>the</a:t>
            </a:r>
            <a:r>
              <a:rPr kumimoji="1" lang="zh-CN" altLang="en-US" dirty="0" smtClean="0">
                <a:sym typeface="Wingdings"/>
              </a:rPr>
              <a:t> </a:t>
            </a:r>
            <a:r>
              <a:rPr kumimoji="1" lang="en-US" altLang="zh-CN" dirty="0" smtClean="0">
                <a:sym typeface="Wingdings"/>
              </a:rPr>
              <a:t>current</a:t>
            </a:r>
            <a:r>
              <a:rPr kumimoji="1" lang="zh-CN" altLang="en-US" dirty="0" smtClean="0">
                <a:sym typeface="Wingdings"/>
              </a:rPr>
              <a:t> </a:t>
            </a:r>
            <a:r>
              <a:rPr kumimoji="1" lang="en-US" altLang="zh-CN" dirty="0" smtClean="0">
                <a:sym typeface="Wingdings"/>
              </a:rPr>
              <a:t>venue</a:t>
            </a:r>
            <a:r>
              <a:rPr kumimoji="1" lang="zh-CN" altLang="en-US" dirty="0" smtClean="0">
                <a:sym typeface="Wingdings"/>
              </a:rPr>
              <a:t> </a:t>
            </a:r>
            <a:r>
              <a:rPr kumimoji="1" lang="en-US" altLang="zh-CN" dirty="0" smtClean="0">
                <a:sym typeface="Wingdings"/>
              </a:rPr>
              <a:t>and</a:t>
            </a:r>
            <a:r>
              <a:rPr kumimoji="1" lang="zh-CN" altLang="en-US" dirty="0" smtClean="0">
                <a:sym typeface="Wingdings"/>
              </a:rPr>
              <a:t> </a:t>
            </a:r>
            <a:r>
              <a:rPr kumimoji="1" lang="en-US" altLang="zh-CN" dirty="0" smtClean="0">
                <a:sym typeface="Wingdings"/>
              </a:rPr>
              <a:t>next</a:t>
            </a:r>
            <a:r>
              <a:rPr kumimoji="1" lang="zh-CN" altLang="en-US" dirty="0" smtClean="0">
                <a:sym typeface="Wingdings"/>
              </a:rPr>
              <a:t> </a:t>
            </a:r>
            <a:r>
              <a:rPr kumimoji="1" lang="en-US" altLang="zh-CN" dirty="0" smtClean="0">
                <a:sym typeface="Wingdings"/>
              </a:rPr>
              <a:t>venue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022324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Future</a:t>
            </a:r>
            <a:r>
              <a:rPr kumimoji="1" lang="en-US" altLang="zh-CN" dirty="0" smtClean="0"/>
              <a:t> Work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CN" dirty="0" smtClean="0"/>
              <a:t>Finish</a:t>
            </a:r>
            <a:r>
              <a:rPr kumimoji="1" lang="en-US" altLang="zh-CN" dirty="0" smtClean="0"/>
              <a:t> the Text Retrieval Model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en-US" altLang="zh-CN" dirty="0" smtClean="0"/>
              <a:t>Improve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next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place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prediction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further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investigate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social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relation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between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different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users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en-US" altLang="zh-CN" dirty="0" smtClean="0"/>
              <a:t>Apply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result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from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above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models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understand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individuals’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movement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pattern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and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crime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prediction</a:t>
            </a:r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70948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Summary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To incorporate textual content in next-place prediction, </a:t>
            </a:r>
            <a:endParaRPr lang="en-US" altLang="zh-CN" dirty="0" smtClean="0"/>
          </a:p>
          <a:p>
            <a:endParaRPr lang="en-US" altLang="zh-CN" dirty="0" smtClean="0">
              <a:effectLst/>
            </a:endParaRPr>
          </a:p>
          <a:p>
            <a:r>
              <a:rPr lang="en-US" altLang="zh-CN" dirty="0"/>
              <a:t>To understand how online social relationships correlate with individuals’ movement </a:t>
            </a:r>
            <a:r>
              <a:rPr lang="en-US" altLang="zh-CN" dirty="0" smtClean="0"/>
              <a:t>patterns</a:t>
            </a:r>
            <a:r>
              <a:rPr lang="en-US" altLang="zh-CN" dirty="0" smtClean="0"/>
              <a:t>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104994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Reference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altLang="zh-CN" dirty="0"/>
              <a:t>[1]  Lars </a:t>
            </a:r>
            <a:r>
              <a:rPr lang="en-US" altLang="zh-CN" dirty="0" err="1"/>
              <a:t>Backstrom</a:t>
            </a:r>
            <a:r>
              <a:rPr lang="en-US" altLang="zh-CN" dirty="0"/>
              <a:t>, Eric Sun, and Cameron Marlow. Find me if you can: improving geographical prediction with social and spatial proximity. In Proceedings of the 19th international conference on World wide web, pages 61–70. ACM, 2010. </a:t>
            </a:r>
            <a:endParaRPr lang="en-US" altLang="zh-CN" dirty="0" smtClean="0">
              <a:effectLst/>
            </a:endParaRPr>
          </a:p>
          <a:p>
            <a:r>
              <a:rPr lang="en-US" altLang="zh-CN" dirty="0"/>
              <a:t>[2]  </a:t>
            </a:r>
            <a:r>
              <a:rPr lang="en-US" altLang="zh-CN" dirty="0" err="1"/>
              <a:t>Zhiyuan</a:t>
            </a:r>
            <a:r>
              <a:rPr lang="en-US" altLang="zh-CN" dirty="0"/>
              <a:t> Cheng, James </a:t>
            </a:r>
            <a:r>
              <a:rPr lang="en-US" altLang="zh-CN" dirty="0" err="1"/>
              <a:t>Caverlee</a:t>
            </a:r>
            <a:r>
              <a:rPr lang="en-US" altLang="zh-CN" dirty="0"/>
              <a:t>, and </a:t>
            </a:r>
            <a:r>
              <a:rPr lang="en-US" altLang="zh-CN" dirty="0" err="1"/>
              <a:t>Kyumin</a:t>
            </a:r>
            <a:r>
              <a:rPr lang="en-US" altLang="zh-CN" dirty="0"/>
              <a:t> Lee. You are where you tweet: a content-based approach to geo-locating twitter users. In Proceedings of the 19th ACM international conference on Information and knowledge management, pages 759–768. ACM, 2010. </a:t>
            </a:r>
            <a:endParaRPr lang="en-US" altLang="zh-CN" dirty="0" smtClean="0">
              <a:effectLst/>
            </a:endParaRPr>
          </a:p>
          <a:p>
            <a:r>
              <a:rPr lang="en-US" altLang="zh-CN" dirty="0"/>
              <a:t>[3]  </a:t>
            </a:r>
            <a:r>
              <a:rPr lang="en-US" altLang="zh-CN" dirty="0" err="1"/>
              <a:t>Manoranjan</a:t>
            </a:r>
            <a:r>
              <a:rPr lang="en-US" altLang="zh-CN" dirty="0"/>
              <a:t> Dash, </a:t>
            </a:r>
            <a:r>
              <a:rPr lang="en-US" altLang="zh-CN" dirty="0" err="1"/>
              <a:t>Hai</a:t>
            </a:r>
            <a:r>
              <a:rPr lang="en-US" altLang="zh-CN" dirty="0"/>
              <a:t> Long Nguyen, Cao Hong, </a:t>
            </a:r>
            <a:r>
              <a:rPr lang="en-US" altLang="zh-CN" dirty="0" err="1"/>
              <a:t>Ghim</a:t>
            </a:r>
            <a:r>
              <a:rPr lang="en-US" altLang="zh-CN" dirty="0"/>
              <a:t> </a:t>
            </a:r>
            <a:r>
              <a:rPr lang="en-US" altLang="zh-CN" dirty="0" err="1"/>
              <a:t>Eng</a:t>
            </a:r>
            <a:r>
              <a:rPr lang="en-US" altLang="zh-CN" dirty="0"/>
              <a:t> Yap, Minh </a:t>
            </a:r>
            <a:r>
              <a:rPr lang="en-US" altLang="zh-CN" dirty="0" err="1"/>
              <a:t>Nhut</a:t>
            </a:r>
            <a:r>
              <a:rPr lang="en-US" altLang="zh-CN" dirty="0"/>
              <a:t> Nguyen, </a:t>
            </a:r>
            <a:r>
              <a:rPr lang="en-US" altLang="zh-CN" dirty="0" err="1"/>
              <a:t>Xiaoli</a:t>
            </a:r>
            <a:r>
              <a:rPr lang="en-US" altLang="zh-CN" dirty="0"/>
              <a:t> Li, </a:t>
            </a:r>
            <a:r>
              <a:rPr lang="en-US" altLang="zh-CN" dirty="0" err="1"/>
              <a:t>Shonali</a:t>
            </a:r>
            <a:r>
              <a:rPr lang="en-US" altLang="zh-CN" dirty="0"/>
              <a:t> </a:t>
            </a:r>
            <a:r>
              <a:rPr lang="en-US" altLang="zh-CN" dirty="0" err="1"/>
              <a:t>Priyadarsini</a:t>
            </a:r>
            <a:r>
              <a:rPr lang="en-US" altLang="zh-CN" dirty="0"/>
              <a:t> </a:t>
            </a:r>
            <a:r>
              <a:rPr lang="en-US" altLang="zh-CN" dirty="0" err="1"/>
              <a:t>Krishnaswamy</a:t>
            </a:r>
            <a:r>
              <a:rPr lang="en-US" altLang="zh-CN" dirty="0"/>
              <a:t>, James </a:t>
            </a:r>
            <a:r>
              <a:rPr lang="en-US" altLang="zh-CN" dirty="0" err="1"/>
              <a:t>Decraene</a:t>
            </a:r>
            <a:r>
              <a:rPr lang="en-US" altLang="zh-CN" dirty="0"/>
              <a:t>, </a:t>
            </a:r>
            <a:r>
              <a:rPr lang="en-US" altLang="zh-CN" dirty="0" err="1"/>
              <a:t>Spiros</a:t>
            </a:r>
            <a:r>
              <a:rPr lang="en-US" altLang="zh-CN" dirty="0"/>
              <a:t> </a:t>
            </a:r>
            <a:r>
              <a:rPr lang="en-US" altLang="zh-CN" dirty="0" err="1"/>
              <a:t>Antonatos</a:t>
            </a:r>
            <a:r>
              <a:rPr lang="en-US" altLang="zh-CN" dirty="0"/>
              <a:t>, </a:t>
            </a:r>
            <a:r>
              <a:rPr lang="en-US" altLang="zh-CN" dirty="0" err="1"/>
              <a:t>Yue</a:t>
            </a:r>
            <a:r>
              <a:rPr lang="en-US" altLang="zh-CN" dirty="0"/>
              <a:t> Wang, et al. Home and work place prediction for urban planning using mobile network data. In Mobile Data Management (MDM), 2014 IEEE 15th International Conference on, volume 2, pages 37–42. IEEE, 2014. </a:t>
            </a:r>
            <a:endParaRPr lang="en-US" altLang="zh-CN" dirty="0" smtClean="0">
              <a:effectLst/>
            </a:endParaRPr>
          </a:p>
          <a:p>
            <a:r>
              <a:rPr lang="en-US" altLang="zh-CN" dirty="0"/>
              <a:t>[4] Trinh Minh Tri Do and Daniel </a:t>
            </a:r>
            <a:r>
              <a:rPr lang="en-US" altLang="zh-CN" dirty="0" err="1"/>
              <a:t>Gatica</a:t>
            </a:r>
            <a:r>
              <a:rPr lang="en-US" altLang="zh-CN" dirty="0"/>
              <a:t>-Perez. Contextual conditional models for smartphone-based human mobility prediction. In Proceedings of the 2012 ACM Conference on Ubiquitous Computing, pages 163–172. ACM, 2012. </a:t>
            </a:r>
            <a:endParaRPr lang="en-US" altLang="zh-CN" dirty="0" smtClean="0">
              <a:effectLst/>
            </a:endParaRPr>
          </a:p>
          <a:p>
            <a:r>
              <a:rPr lang="en-US" altLang="zh-CN" dirty="0"/>
              <a:t>[5]  Trinh Minh Tri Do and Daniel </a:t>
            </a:r>
            <a:r>
              <a:rPr lang="en-US" altLang="zh-CN" dirty="0" err="1"/>
              <a:t>Gatica</a:t>
            </a:r>
            <a:r>
              <a:rPr lang="en-US" altLang="zh-CN" dirty="0"/>
              <a:t>-Perez. Where and what: Using smartphones to predict next locations and applications in daily life. Pervasive and Mobile Computing, 12:79–91, 2014. </a:t>
            </a:r>
            <a:endParaRPr lang="en-US" altLang="zh-CN" dirty="0" smtClean="0">
              <a:effectLst/>
            </a:endParaRPr>
          </a:p>
          <a:p>
            <a:endParaRPr lang="en-US" altLang="zh-CN" dirty="0" smtClean="0">
              <a:effectLst/>
            </a:endParaRP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24852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altLang="zh-CN" dirty="0"/>
              <a:t>[6]  </a:t>
            </a:r>
            <a:r>
              <a:rPr lang="en-US" altLang="zh-CN" dirty="0" err="1"/>
              <a:t>Huiji</a:t>
            </a:r>
            <a:r>
              <a:rPr lang="en-US" altLang="zh-CN" dirty="0"/>
              <a:t> </a:t>
            </a:r>
            <a:r>
              <a:rPr lang="en-US" altLang="zh-CN" dirty="0" err="1"/>
              <a:t>Gao</a:t>
            </a:r>
            <a:r>
              <a:rPr lang="en-US" altLang="zh-CN" dirty="0"/>
              <a:t>, </a:t>
            </a:r>
            <a:r>
              <a:rPr lang="en-US" altLang="zh-CN" dirty="0" err="1"/>
              <a:t>Jiliang</a:t>
            </a:r>
            <a:r>
              <a:rPr lang="en-US" altLang="zh-CN" dirty="0"/>
              <a:t> Tang, and </a:t>
            </a:r>
            <a:r>
              <a:rPr lang="en-US" altLang="zh-CN" dirty="0" err="1"/>
              <a:t>Huan</a:t>
            </a:r>
            <a:r>
              <a:rPr lang="en-US" altLang="zh-CN" dirty="0"/>
              <a:t> Liu. Exploring social-historical ties on location-based social networks. In ICWSM, 2012. </a:t>
            </a:r>
            <a:endParaRPr lang="en-US" altLang="zh-CN" dirty="0" smtClean="0">
              <a:effectLst/>
            </a:endParaRPr>
          </a:p>
          <a:p>
            <a:r>
              <a:rPr lang="en-US" altLang="zh-CN" dirty="0"/>
              <a:t>[7]  </a:t>
            </a:r>
            <a:r>
              <a:rPr lang="en-US" altLang="zh-CN" dirty="0" err="1"/>
              <a:t>Huiji</a:t>
            </a:r>
            <a:r>
              <a:rPr lang="en-US" altLang="zh-CN" dirty="0"/>
              <a:t> </a:t>
            </a:r>
            <a:r>
              <a:rPr lang="en-US" altLang="zh-CN" dirty="0" err="1"/>
              <a:t>Gao</a:t>
            </a:r>
            <a:r>
              <a:rPr lang="en-US" altLang="zh-CN" dirty="0"/>
              <a:t>, </a:t>
            </a:r>
            <a:r>
              <a:rPr lang="en-US" altLang="zh-CN" dirty="0" err="1"/>
              <a:t>Jiliang</a:t>
            </a:r>
            <a:r>
              <a:rPr lang="en-US" altLang="zh-CN" dirty="0"/>
              <a:t> Tang, and </a:t>
            </a:r>
            <a:r>
              <a:rPr lang="en-US" altLang="zh-CN" dirty="0" err="1"/>
              <a:t>Huan</a:t>
            </a:r>
            <a:r>
              <a:rPr lang="en-US" altLang="zh-CN" dirty="0"/>
              <a:t> Liu. Mobile location prediction in </a:t>
            </a:r>
            <a:r>
              <a:rPr lang="en-US" altLang="zh-CN" dirty="0" err="1"/>
              <a:t>spatio</a:t>
            </a:r>
            <a:r>
              <a:rPr lang="en-US" altLang="zh-CN" dirty="0"/>
              <a:t>-temporal context. In Nokia mobile data challenge workshop. </a:t>
            </a:r>
            <a:r>
              <a:rPr lang="en-US" altLang="zh-CN" dirty="0" err="1"/>
              <a:t>Citeseer</a:t>
            </a:r>
            <a:r>
              <a:rPr lang="en-US" altLang="zh-CN" dirty="0"/>
              <a:t>, 2012. </a:t>
            </a:r>
            <a:endParaRPr lang="en-US" altLang="zh-CN" dirty="0" smtClean="0">
              <a:effectLst/>
            </a:endParaRPr>
          </a:p>
          <a:p>
            <a:r>
              <a:rPr lang="en-US" altLang="zh-CN" dirty="0"/>
              <a:t>[8]  Matthew S Gerber. Predicting crime using twitter and kernel density estimation. Decision Support Systems, 61:115–125, 2014. </a:t>
            </a:r>
            <a:endParaRPr lang="en-US" altLang="zh-CN" dirty="0" smtClean="0"/>
          </a:p>
          <a:p>
            <a:r>
              <a:rPr lang="en-US" altLang="zh-CN" dirty="0"/>
              <a:t>[9]  Kevin </a:t>
            </a:r>
            <a:r>
              <a:rPr lang="en-US" altLang="zh-CN" dirty="0" err="1"/>
              <a:t>Gimpel</a:t>
            </a:r>
            <a:r>
              <a:rPr lang="en-US" altLang="zh-CN" dirty="0"/>
              <a:t>, Nathan Schneider, Brendan O’Connor, </a:t>
            </a:r>
            <a:r>
              <a:rPr lang="en-US" altLang="zh-CN" dirty="0" err="1"/>
              <a:t>Dipanjan</a:t>
            </a:r>
            <a:r>
              <a:rPr lang="en-US" altLang="zh-CN" dirty="0"/>
              <a:t> Das, Daniel Mills, Jacob Eisenstein, Michael </a:t>
            </a:r>
            <a:r>
              <a:rPr lang="en-US" altLang="zh-CN" dirty="0" err="1"/>
              <a:t>Heilman</a:t>
            </a:r>
            <a:r>
              <a:rPr lang="en-US" altLang="zh-CN" dirty="0"/>
              <a:t>, </a:t>
            </a:r>
            <a:r>
              <a:rPr lang="en-US" altLang="zh-CN" dirty="0" err="1"/>
              <a:t>Dani</a:t>
            </a:r>
            <a:r>
              <a:rPr lang="en-US" altLang="zh-CN" dirty="0"/>
              <a:t> </a:t>
            </a:r>
            <a:r>
              <a:rPr lang="en-US" altLang="zh-CN" dirty="0" err="1"/>
              <a:t>Yogatama</a:t>
            </a:r>
            <a:r>
              <a:rPr lang="en-US" altLang="zh-CN" dirty="0"/>
              <a:t>, Jeffrey </a:t>
            </a:r>
            <a:r>
              <a:rPr lang="en-US" altLang="zh-CN" dirty="0" err="1"/>
              <a:t>Flanigan</a:t>
            </a:r>
            <a:r>
              <a:rPr lang="en-US" altLang="zh-CN" dirty="0"/>
              <a:t>, and Noah A Smith. Part-of-speech tagging for twitter: Annotation, features, and experiments. In Proceedings of the 49th Annual Meeting of the Association for Computational Linguistics: Human Language Technologies: short papers-Volume 2, pages 42–47. Association for Computational Linguistics, 2011. </a:t>
            </a:r>
            <a:endParaRPr lang="en-US" altLang="zh-CN" dirty="0" smtClean="0">
              <a:effectLst/>
            </a:endParaRPr>
          </a:p>
          <a:p>
            <a:r>
              <a:rPr lang="en-US" altLang="zh-CN" dirty="0"/>
              <a:t>[10]  Brent Hecht, </a:t>
            </a:r>
            <a:r>
              <a:rPr lang="en-US" altLang="zh-CN" dirty="0" err="1"/>
              <a:t>Lichan</a:t>
            </a:r>
            <a:r>
              <a:rPr lang="en-US" altLang="zh-CN" dirty="0"/>
              <a:t> Hong, </a:t>
            </a:r>
            <a:r>
              <a:rPr lang="en-US" altLang="zh-CN" dirty="0" err="1"/>
              <a:t>Bongwon</a:t>
            </a:r>
            <a:r>
              <a:rPr lang="en-US" altLang="zh-CN" dirty="0"/>
              <a:t> </a:t>
            </a:r>
            <a:r>
              <a:rPr lang="en-US" altLang="zh-CN" dirty="0" err="1"/>
              <a:t>Suh</a:t>
            </a:r>
            <a:r>
              <a:rPr lang="en-US" altLang="zh-CN" dirty="0"/>
              <a:t>, and Ed H Chi. Tweets from </a:t>
            </a:r>
            <a:r>
              <a:rPr lang="en-US" altLang="zh-CN" dirty="0" err="1"/>
              <a:t>justin</a:t>
            </a:r>
            <a:r>
              <a:rPr lang="en-US" altLang="zh-CN" dirty="0"/>
              <a:t> </a:t>
            </a:r>
            <a:r>
              <a:rPr lang="en-US" altLang="zh-CN" dirty="0" err="1"/>
              <a:t>bieber’s</a:t>
            </a:r>
            <a:r>
              <a:rPr lang="en-US" altLang="zh-CN" dirty="0"/>
              <a:t> heart: the dynamics of the location field in user profiles. In Proceedings of the SIGCHI Conference on Human Factors in Computing Systems, pages 237–246. ACM, 2011. </a:t>
            </a:r>
            <a:endParaRPr lang="en-US" altLang="zh-CN" dirty="0" smtClean="0">
              <a:effectLst/>
            </a:endParaRP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132521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zh-CN" dirty="0"/>
              <a:t>[11]  </a:t>
            </a:r>
            <a:r>
              <a:rPr lang="en-US" altLang="zh-CN" dirty="0" err="1"/>
              <a:t>Defu</a:t>
            </a:r>
            <a:r>
              <a:rPr lang="en-US" altLang="zh-CN" dirty="0"/>
              <a:t> </a:t>
            </a:r>
            <a:r>
              <a:rPr lang="en-US" altLang="zh-CN" dirty="0" err="1"/>
              <a:t>Lian</a:t>
            </a:r>
            <a:r>
              <a:rPr lang="en-US" altLang="zh-CN" dirty="0"/>
              <a:t>, Vincent W </a:t>
            </a:r>
            <a:r>
              <a:rPr lang="en-US" altLang="zh-CN" dirty="0" err="1"/>
              <a:t>Zheng</a:t>
            </a:r>
            <a:r>
              <a:rPr lang="en-US" altLang="zh-CN" dirty="0"/>
              <a:t>, and Xing </a:t>
            </a:r>
            <a:r>
              <a:rPr lang="en-US" altLang="zh-CN" dirty="0" err="1"/>
              <a:t>Xie</a:t>
            </a:r>
            <a:r>
              <a:rPr lang="en-US" altLang="zh-CN" dirty="0"/>
              <a:t>. Collaborative filtering meets next check-in location prediction. In Proceedings of the 22nd international conference on World Wide Web companion, pages 231–232. International World Wide Web Conferences Steering Committee, 2013. </a:t>
            </a:r>
            <a:endParaRPr lang="en-US" altLang="zh-CN" dirty="0" smtClean="0">
              <a:effectLst/>
            </a:endParaRPr>
          </a:p>
          <a:p>
            <a:r>
              <a:rPr lang="en-US" altLang="zh-CN" dirty="0"/>
              <a:t>[12]  </a:t>
            </a:r>
            <a:r>
              <a:rPr lang="en-US" altLang="zh-CN" dirty="0" err="1"/>
              <a:t>Zhongqi</a:t>
            </a:r>
            <a:r>
              <a:rPr lang="en-US" altLang="zh-CN" dirty="0"/>
              <a:t> Lu, Yin Zhu, Vincent W </a:t>
            </a:r>
            <a:r>
              <a:rPr lang="en-US" altLang="zh-CN" dirty="0" err="1"/>
              <a:t>Zheng</a:t>
            </a:r>
            <a:r>
              <a:rPr lang="en-US" altLang="zh-CN" dirty="0"/>
              <a:t>, and </a:t>
            </a:r>
            <a:r>
              <a:rPr lang="en-US" altLang="zh-CN" dirty="0" err="1"/>
              <a:t>Qiang</a:t>
            </a:r>
            <a:r>
              <a:rPr lang="en-US" altLang="zh-CN" dirty="0"/>
              <a:t> Yang. Next place prediction by learning with multiple models. </a:t>
            </a:r>
            <a:endParaRPr lang="en-US" altLang="zh-CN" dirty="0" smtClean="0">
              <a:effectLst/>
            </a:endParaRPr>
          </a:p>
          <a:p>
            <a:r>
              <a:rPr lang="en-US" altLang="zh-CN" dirty="0"/>
              <a:t>[13]  Fernando Mir ́o. Routine activity theory. The Encyclopedia of Theoretical Criminology, 2014. </a:t>
            </a:r>
            <a:endParaRPr lang="en-US" altLang="zh-CN" dirty="0" smtClean="0">
              <a:effectLst/>
            </a:endParaRPr>
          </a:p>
          <a:p>
            <a:r>
              <a:rPr lang="en-US" altLang="zh-CN" dirty="0"/>
              <a:t>[14]  Anna </a:t>
            </a:r>
            <a:r>
              <a:rPr lang="en-US" altLang="zh-CN" dirty="0" err="1"/>
              <a:t>Monreale</a:t>
            </a:r>
            <a:r>
              <a:rPr lang="en-US" altLang="zh-CN" dirty="0"/>
              <a:t>, Fabio </a:t>
            </a:r>
            <a:r>
              <a:rPr lang="en-US" altLang="zh-CN" dirty="0" err="1"/>
              <a:t>Pinelli</a:t>
            </a:r>
            <a:r>
              <a:rPr lang="en-US" altLang="zh-CN" dirty="0"/>
              <a:t>, Roberto </a:t>
            </a:r>
            <a:r>
              <a:rPr lang="en-US" altLang="zh-CN" dirty="0" err="1"/>
              <a:t>Trasarti</a:t>
            </a:r>
            <a:r>
              <a:rPr lang="en-US" altLang="zh-CN" dirty="0"/>
              <a:t>, and </a:t>
            </a:r>
            <a:r>
              <a:rPr lang="en-US" altLang="zh-CN" dirty="0" err="1"/>
              <a:t>Fosca</a:t>
            </a:r>
            <a:r>
              <a:rPr lang="en-US" altLang="zh-CN" dirty="0"/>
              <a:t> </a:t>
            </a:r>
            <a:r>
              <a:rPr lang="en-US" altLang="zh-CN" dirty="0" err="1"/>
              <a:t>Giannotti</a:t>
            </a:r>
            <a:r>
              <a:rPr lang="en-US" altLang="zh-CN" dirty="0"/>
              <a:t>. </a:t>
            </a:r>
            <a:r>
              <a:rPr lang="en-US" altLang="zh-CN" dirty="0" err="1"/>
              <a:t>Wherenext</a:t>
            </a:r>
            <a:r>
              <a:rPr lang="en-US" altLang="zh-CN" dirty="0"/>
              <a:t>: a location predictor on trajectory pattern mining. In Proceedings of the 15th ACM SIGKDD international conference on Knowledge discovery and data mining, pages 637–646. ACM, 2009. </a:t>
            </a:r>
            <a:endParaRPr lang="en-US" altLang="zh-CN" dirty="0" smtClean="0">
              <a:effectLst/>
            </a:endParaRPr>
          </a:p>
          <a:p>
            <a:r>
              <a:rPr lang="en-US" altLang="zh-CN" dirty="0"/>
              <a:t>[15]  Fred </a:t>
            </a:r>
            <a:r>
              <a:rPr lang="en-US" altLang="zh-CN" dirty="0" err="1"/>
              <a:t>Morstatter</a:t>
            </a:r>
            <a:r>
              <a:rPr lang="en-US" altLang="zh-CN" dirty="0"/>
              <a:t>, </a:t>
            </a:r>
            <a:r>
              <a:rPr lang="en-US" altLang="zh-CN" dirty="0" err="1"/>
              <a:t>Ju</a:t>
            </a:r>
            <a:r>
              <a:rPr lang="en-US" altLang="zh-CN" dirty="0"/>
              <a:t> ̈</a:t>
            </a:r>
            <a:r>
              <a:rPr lang="en-US" altLang="zh-CN" dirty="0" err="1"/>
              <a:t>rgen</a:t>
            </a:r>
            <a:r>
              <a:rPr lang="en-US" altLang="zh-CN" dirty="0"/>
              <a:t> </a:t>
            </a:r>
            <a:r>
              <a:rPr lang="en-US" altLang="zh-CN" dirty="0" err="1"/>
              <a:t>Pfeffer</a:t>
            </a:r>
            <a:r>
              <a:rPr lang="en-US" altLang="zh-CN" dirty="0"/>
              <a:t>, </a:t>
            </a:r>
            <a:r>
              <a:rPr lang="en-US" altLang="zh-CN" dirty="0" err="1"/>
              <a:t>Huan</a:t>
            </a:r>
            <a:r>
              <a:rPr lang="en-US" altLang="zh-CN" dirty="0"/>
              <a:t> Liu, and Kathleen M </a:t>
            </a:r>
            <a:r>
              <a:rPr lang="en-US" altLang="zh-CN" dirty="0" err="1"/>
              <a:t>Carley</a:t>
            </a:r>
            <a:r>
              <a:rPr lang="en-US" altLang="zh-CN" dirty="0"/>
              <a:t>. Is the sample good enough? comparing data from twitter’s streaming </a:t>
            </a:r>
            <a:r>
              <a:rPr lang="en-US" altLang="zh-CN" dirty="0" err="1"/>
              <a:t>api</a:t>
            </a:r>
            <a:r>
              <a:rPr lang="en-US" altLang="zh-CN" dirty="0"/>
              <a:t> with twitter’s </a:t>
            </a:r>
            <a:r>
              <a:rPr lang="en-US" altLang="zh-CN" dirty="0" err="1"/>
              <a:t>firehose</a:t>
            </a:r>
            <a:r>
              <a:rPr lang="en-US" altLang="zh-CN" dirty="0"/>
              <a:t>. </a:t>
            </a:r>
            <a:r>
              <a:rPr lang="en-US" altLang="zh-CN" dirty="0" err="1"/>
              <a:t>arXiv</a:t>
            </a:r>
            <a:r>
              <a:rPr lang="en-US" altLang="zh-CN" dirty="0"/>
              <a:t> preprint arXiv:1306.5204, 2013. </a:t>
            </a:r>
            <a:endParaRPr lang="en-US" altLang="zh-CN" dirty="0" smtClean="0">
              <a:effectLst/>
            </a:endParaRPr>
          </a:p>
          <a:p>
            <a:endParaRPr lang="en-US" altLang="zh-CN" dirty="0" smtClean="0">
              <a:effectLst/>
            </a:endParaRP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5730063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zh-CN" dirty="0"/>
              <a:t>[16]  </a:t>
            </a:r>
            <a:r>
              <a:rPr lang="en-US" altLang="zh-CN" dirty="0" err="1"/>
              <a:t>Anastasios</a:t>
            </a:r>
            <a:r>
              <a:rPr lang="en-US" altLang="zh-CN" dirty="0"/>
              <a:t> </a:t>
            </a:r>
            <a:r>
              <a:rPr lang="en-US" altLang="zh-CN" dirty="0" err="1"/>
              <a:t>Noulas</a:t>
            </a:r>
            <a:r>
              <a:rPr lang="en-US" altLang="zh-CN" dirty="0"/>
              <a:t>, Salvatore </a:t>
            </a:r>
            <a:r>
              <a:rPr lang="en-US" altLang="zh-CN" dirty="0" err="1"/>
              <a:t>Scellato</a:t>
            </a:r>
            <a:r>
              <a:rPr lang="en-US" altLang="zh-CN" dirty="0"/>
              <a:t>, Neal </a:t>
            </a:r>
            <a:r>
              <a:rPr lang="en-US" altLang="zh-CN" dirty="0" err="1"/>
              <a:t>Lathia</a:t>
            </a:r>
            <a:r>
              <a:rPr lang="en-US" altLang="zh-CN" dirty="0"/>
              <a:t>, and Cecilia </a:t>
            </a:r>
            <a:r>
              <a:rPr lang="en-US" altLang="zh-CN" dirty="0" err="1"/>
              <a:t>Mascolo</a:t>
            </a:r>
            <a:r>
              <a:rPr lang="en-US" altLang="zh-CN" dirty="0"/>
              <a:t>. Mining user mobility features for next place prediction in location-based services. In ICDM, volume 12, pages 1038–1043. </a:t>
            </a:r>
            <a:r>
              <a:rPr lang="en-US" altLang="zh-CN" dirty="0" err="1"/>
              <a:t>Citeseer</a:t>
            </a:r>
            <a:r>
              <a:rPr lang="en-US" altLang="zh-CN" dirty="0"/>
              <a:t>, 2012. </a:t>
            </a:r>
            <a:endParaRPr lang="en-US" altLang="zh-CN" dirty="0" smtClean="0">
              <a:effectLst/>
            </a:endParaRPr>
          </a:p>
          <a:p>
            <a:r>
              <a:rPr lang="en-US" altLang="zh-CN" dirty="0"/>
              <a:t>[17]  </a:t>
            </a:r>
            <a:r>
              <a:rPr lang="en-US" altLang="zh-CN" dirty="0" err="1"/>
              <a:t>Anastasios</a:t>
            </a:r>
            <a:r>
              <a:rPr lang="en-US" altLang="zh-CN" dirty="0"/>
              <a:t> </a:t>
            </a:r>
            <a:r>
              <a:rPr lang="en-US" altLang="zh-CN" dirty="0" err="1"/>
              <a:t>Noulas</a:t>
            </a:r>
            <a:r>
              <a:rPr lang="en-US" altLang="zh-CN" dirty="0"/>
              <a:t>, Salvatore </a:t>
            </a:r>
            <a:r>
              <a:rPr lang="en-US" altLang="zh-CN" dirty="0" err="1"/>
              <a:t>Scellato</a:t>
            </a:r>
            <a:r>
              <a:rPr lang="en-US" altLang="zh-CN" dirty="0"/>
              <a:t>, Cecilia </a:t>
            </a:r>
            <a:r>
              <a:rPr lang="en-US" altLang="zh-CN" dirty="0" err="1"/>
              <a:t>Mascolo</a:t>
            </a:r>
            <a:r>
              <a:rPr lang="en-US" altLang="zh-CN" dirty="0"/>
              <a:t>, and </a:t>
            </a:r>
            <a:r>
              <a:rPr lang="en-US" altLang="zh-CN" dirty="0" err="1"/>
              <a:t>Massimiliano</a:t>
            </a:r>
            <a:r>
              <a:rPr lang="en-US" altLang="zh-CN" dirty="0"/>
              <a:t> </a:t>
            </a:r>
            <a:r>
              <a:rPr lang="en-US" altLang="zh-CN" dirty="0" err="1"/>
              <a:t>Pontil</a:t>
            </a:r>
            <a:r>
              <a:rPr lang="en-US" altLang="zh-CN" dirty="0"/>
              <a:t>. An empirical study of geographic user activity patterns in foursquare. </a:t>
            </a:r>
            <a:r>
              <a:rPr lang="en-US" altLang="zh-CN" dirty="0" err="1"/>
              <a:t>ICwSM</a:t>
            </a:r>
            <a:r>
              <a:rPr lang="en-US" altLang="zh-CN" dirty="0"/>
              <a:t>, 11:70–573, 2011. </a:t>
            </a:r>
            <a:endParaRPr lang="en-US" altLang="zh-CN" dirty="0" smtClean="0">
              <a:effectLst/>
            </a:endParaRPr>
          </a:p>
          <a:p>
            <a:r>
              <a:rPr lang="en-US" altLang="zh-CN" dirty="0"/>
              <a:t>[18]  Salvatore </a:t>
            </a:r>
            <a:r>
              <a:rPr lang="en-US" altLang="zh-CN" dirty="0" err="1"/>
              <a:t>Scellato</a:t>
            </a:r>
            <a:r>
              <a:rPr lang="en-US" altLang="zh-CN" dirty="0"/>
              <a:t>, </a:t>
            </a:r>
            <a:r>
              <a:rPr lang="en-US" altLang="zh-CN" dirty="0" err="1"/>
              <a:t>Mirco</a:t>
            </a:r>
            <a:r>
              <a:rPr lang="en-US" altLang="zh-CN" dirty="0"/>
              <a:t> </a:t>
            </a:r>
            <a:r>
              <a:rPr lang="en-US" altLang="zh-CN" dirty="0" err="1"/>
              <a:t>Musolesi</a:t>
            </a:r>
            <a:r>
              <a:rPr lang="en-US" altLang="zh-CN" dirty="0"/>
              <a:t>, Cecilia </a:t>
            </a:r>
            <a:r>
              <a:rPr lang="en-US" altLang="zh-CN" dirty="0" err="1"/>
              <a:t>Mascolo</a:t>
            </a:r>
            <a:r>
              <a:rPr lang="en-US" altLang="zh-CN" dirty="0"/>
              <a:t>, Vito </a:t>
            </a:r>
            <a:r>
              <a:rPr lang="en-US" altLang="zh-CN" dirty="0" err="1"/>
              <a:t>Latora</a:t>
            </a:r>
            <a:r>
              <a:rPr lang="en-US" altLang="zh-CN" dirty="0"/>
              <a:t>, and Andrew T Campbell. </a:t>
            </a:r>
            <a:r>
              <a:rPr lang="en-US" altLang="zh-CN" dirty="0" err="1"/>
              <a:t>Nextplace</a:t>
            </a:r>
            <a:r>
              <a:rPr lang="en-US" altLang="zh-CN" dirty="0"/>
              <a:t>: a </a:t>
            </a:r>
            <a:r>
              <a:rPr lang="en-US" altLang="zh-CN" dirty="0" err="1"/>
              <a:t>spatio</a:t>
            </a:r>
            <a:r>
              <a:rPr lang="en-US" altLang="zh-CN" dirty="0"/>
              <a:t>-temporal prediction framework for pervasive systems. In Pervasive Computing, pages 152–169. Springer, 2011. </a:t>
            </a:r>
            <a:endParaRPr lang="en-US" altLang="zh-CN" dirty="0" smtClean="0">
              <a:effectLst/>
            </a:endParaRPr>
          </a:p>
          <a:p>
            <a:r>
              <a:rPr lang="en-US" altLang="zh-CN" dirty="0"/>
              <a:t>[19]  Takuya </a:t>
            </a:r>
            <a:r>
              <a:rPr lang="en-US" altLang="zh-CN" dirty="0" err="1"/>
              <a:t>Shinmura</a:t>
            </a:r>
            <a:r>
              <a:rPr lang="en-US" altLang="zh-CN" dirty="0"/>
              <a:t>, </a:t>
            </a:r>
            <a:r>
              <a:rPr lang="en-US" altLang="zh-CN" dirty="0" err="1"/>
              <a:t>Dandan</a:t>
            </a:r>
            <a:r>
              <a:rPr lang="en-US" altLang="zh-CN" dirty="0"/>
              <a:t> Zhu, Jun Ota, and Yusuke Fukazawa. Destination prediction considering both tweet contents and location transition </a:t>
            </a:r>
            <a:r>
              <a:rPr lang="en-US" altLang="zh-CN" dirty="0" err="1"/>
              <a:t>hitstory</a:t>
            </a:r>
            <a:r>
              <a:rPr lang="en-US" altLang="zh-CN" dirty="0"/>
              <a:t>. In Mobile Computing and Ubiquitous Networking (ICMU), 2014 Seventh International Conference on, pages 95–96. IEEE, 2014. </a:t>
            </a:r>
            <a:endParaRPr lang="en-US" altLang="zh-CN" dirty="0" smtClean="0">
              <a:effectLst/>
            </a:endParaRPr>
          </a:p>
          <a:p>
            <a:endParaRPr lang="en-US" altLang="zh-CN" dirty="0" smtClean="0">
              <a:effectLst/>
            </a:endParaRP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723539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CN" dirty="0"/>
              <a:t>[20]  </a:t>
            </a:r>
            <a:r>
              <a:rPr lang="en-US" altLang="zh-CN" dirty="0" err="1"/>
              <a:t>Libo</a:t>
            </a:r>
            <a:r>
              <a:rPr lang="en-US" altLang="zh-CN" dirty="0"/>
              <a:t> Song, David </a:t>
            </a:r>
            <a:r>
              <a:rPr lang="en-US" altLang="zh-CN" dirty="0" err="1"/>
              <a:t>Kotz</a:t>
            </a:r>
            <a:r>
              <a:rPr lang="en-US" altLang="zh-CN" dirty="0"/>
              <a:t>, Ravi Jain, and </a:t>
            </a:r>
            <a:r>
              <a:rPr lang="en-US" altLang="zh-CN" dirty="0" err="1"/>
              <a:t>Xiaoning</a:t>
            </a:r>
            <a:r>
              <a:rPr lang="en-US" altLang="zh-CN" dirty="0"/>
              <a:t> He. Evaluating next-cell predictors with extensive </a:t>
            </a:r>
            <a:r>
              <a:rPr lang="en-US" altLang="zh-CN" dirty="0" err="1"/>
              <a:t>wi-fi</a:t>
            </a:r>
            <a:r>
              <a:rPr lang="en-US" altLang="zh-CN" dirty="0"/>
              <a:t> mobility data. Mobile Computing, IEEE Transactions on, 5(12):1633–1649, 2006. </a:t>
            </a:r>
            <a:endParaRPr lang="en-US" altLang="zh-CN" dirty="0" smtClean="0">
              <a:effectLst/>
            </a:endParaRPr>
          </a:p>
          <a:p>
            <a:r>
              <a:rPr lang="en-US" altLang="zh-CN" dirty="0"/>
              <a:t>[21] </a:t>
            </a:r>
            <a:r>
              <a:rPr lang="en-US" altLang="zh-CN" dirty="0" err="1"/>
              <a:t>Xiaofeng</a:t>
            </a:r>
            <a:r>
              <a:rPr lang="en-US" altLang="zh-CN" dirty="0"/>
              <a:t> Wang, Matthew S Gerber, and Donald E Brown. Automatic crime prediction using events extracted from twitter posts. In Social Computing, Behavioral-Cultural Modeling and Prediction, pages 231–238. Springer, 2012. </a:t>
            </a:r>
            <a:endParaRPr lang="en-US" altLang="zh-CN" dirty="0" smtClean="0">
              <a:effectLst/>
            </a:endParaRPr>
          </a:p>
          <a:p>
            <a:endParaRPr lang="en-US" altLang="zh-CN" dirty="0" smtClean="0">
              <a:effectLst/>
            </a:endParaRP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8742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Introduction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In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this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project,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focus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using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textual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contents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model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and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predict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individuals’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movement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pattern</a:t>
            </a:r>
          </a:p>
          <a:p>
            <a:r>
              <a:rPr kumimoji="1" lang="en-US" altLang="zh-CN" dirty="0" smtClean="0"/>
              <a:t>Research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Question</a:t>
            </a:r>
          </a:p>
          <a:p>
            <a:pPr lvl="1"/>
            <a:r>
              <a:rPr lang="en-US" altLang="zh-CN" dirty="0"/>
              <a:t>Will online activities in social media correlate with individuals’ movement pattern? </a:t>
            </a:r>
            <a:endParaRPr lang="en-US" altLang="zh-CN" dirty="0" smtClean="0"/>
          </a:p>
          <a:p>
            <a:endParaRPr kumimoji="1" lang="zh-CN" altLang="en-US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50931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533400"/>
            <a:ext cx="5029201" cy="5893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直接箭头连接符 2"/>
          <p:cNvCxnSpPr/>
          <p:nvPr/>
        </p:nvCxnSpPr>
        <p:spPr>
          <a:xfrm flipH="1">
            <a:off x="1371600" y="1219200"/>
            <a:ext cx="762000" cy="12954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52400" y="2514600"/>
            <a:ext cx="3581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0.75  Topic 1: flight, delay, … </a:t>
            </a:r>
          </a:p>
          <a:p>
            <a:r>
              <a:rPr lang="en-US" altLang="zh-CN" dirty="0" smtClean="0"/>
              <a:t>0.2    Topic 2: beer, party, rib, …</a:t>
            </a:r>
          </a:p>
          <a:p>
            <a:r>
              <a:rPr lang="en-US" altLang="zh-CN" dirty="0" smtClean="0"/>
              <a:t>0.05  Topic 3: church, film, …</a:t>
            </a:r>
            <a:endParaRPr lang="zh-CN" altLang="en-US" dirty="0"/>
          </a:p>
        </p:txBody>
      </p:sp>
      <p:cxnSp>
        <p:nvCxnSpPr>
          <p:cNvPr id="12" name="直接箭头连接符 11"/>
          <p:cNvCxnSpPr>
            <a:endCxn id="13" idx="2"/>
          </p:cNvCxnSpPr>
          <p:nvPr/>
        </p:nvCxnSpPr>
        <p:spPr>
          <a:xfrm flipV="1">
            <a:off x="5397500" y="2142530"/>
            <a:ext cx="1803400" cy="48810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410200" y="1219200"/>
            <a:ext cx="3581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0.05  Topic 1: flight, delay, … </a:t>
            </a:r>
          </a:p>
          <a:p>
            <a:r>
              <a:rPr lang="en-US" altLang="zh-CN" dirty="0" smtClean="0"/>
              <a:t>0.85  Topic 2: beer, party, rib, …</a:t>
            </a:r>
          </a:p>
          <a:p>
            <a:r>
              <a:rPr lang="en-US" altLang="zh-CN" dirty="0" smtClean="0"/>
              <a:t>0.1    Topic 3: church, film, 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0170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0334"/>
            <a:ext cx="8229600" cy="1143000"/>
          </a:xfrm>
        </p:spPr>
        <p:txBody>
          <a:bodyPr/>
          <a:lstStyle/>
          <a:p>
            <a:r>
              <a:rPr kumimoji="1" lang="en-US" altLang="zh-CN" dirty="0" smtClean="0"/>
              <a:t>Example</a:t>
            </a:r>
            <a:r>
              <a:rPr kumimoji="1" lang="en-US" altLang="zh-CN" dirty="0" smtClean="0"/>
              <a:t> 1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72563"/>
            <a:ext cx="8229600" cy="4525963"/>
          </a:xfrm>
        </p:spPr>
        <p:txBody>
          <a:bodyPr/>
          <a:lstStyle/>
          <a:p>
            <a:r>
              <a:rPr lang="en-US" altLang="zh-CN" dirty="0" smtClean="0"/>
              <a:t>Intuitively,</a:t>
            </a:r>
          </a:p>
          <a:p>
            <a:pPr lvl="1"/>
            <a:r>
              <a:rPr kumimoji="1" lang="en-US" altLang="zh-CN" dirty="0" smtClean="0"/>
              <a:t>Predict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next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visiting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place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based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features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extracted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from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social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media</a:t>
            </a:r>
          </a:p>
        </p:txBody>
      </p:sp>
      <p:sp>
        <p:nvSpPr>
          <p:cNvPr id="4" name="椭圆 3"/>
          <p:cNvSpPr/>
          <p:nvPr/>
        </p:nvSpPr>
        <p:spPr>
          <a:xfrm>
            <a:off x="1295400" y="2527750"/>
            <a:ext cx="1524000" cy="1447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College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3200400" y="2527750"/>
            <a:ext cx="1524000" cy="1447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Transport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椭圆 5"/>
          <p:cNvSpPr/>
          <p:nvPr/>
        </p:nvSpPr>
        <p:spPr>
          <a:xfrm>
            <a:off x="5334000" y="2527750"/>
            <a:ext cx="1524000" cy="1447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Shop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椭圆 6"/>
          <p:cNvSpPr/>
          <p:nvPr/>
        </p:nvSpPr>
        <p:spPr>
          <a:xfrm>
            <a:off x="7391400" y="2527750"/>
            <a:ext cx="1524000" cy="1447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Food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8600" y="3066984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Venue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28600" y="450895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Tweet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1066800" y="4198316"/>
            <a:ext cx="1981200" cy="990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H</a:t>
            </a:r>
            <a:r>
              <a:rPr lang="en-US" altLang="zh-CN" dirty="0" smtClean="0">
                <a:solidFill>
                  <a:schemeClr val="tx1"/>
                </a:solidFill>
              </a:rPr>
              <a:t>ard to remember when to take school shuttle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200400" y="4198316"/>
            <a:ext cx="1905000" cy="990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I was stuck in loyola on the way to buy gifts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257800" y="4198316"/>
            <a:ext cx="1905000" cy="990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@</a:t>
            </a:r>
            <a:r>
              <a:rPr lang="en-US" altLang="zh-CN" dirty="0" smtClean="0">
                <a:solidFill>
                  <a:schemeClr val="tx1"/>
                </a:solidFill>
              </a:rPr>
              <a:t>Bmfayy I admit I am hungry after travelling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416800" y="4198316"/>
            <a:ext cx="1524000" cy="990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I always like the food here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4" name="直接箭头连接符 14"/>
          <p:cNvCxnSpPr>
            <a:stCxn id="6" idx="6"/>
            <a:endCxn id="7" idx="2"/>
          </p:cNvCxnSpPr>
          <p:nvPr/>
        </p:nvCxnSpPr>
        <p:spPr>
          <a:xfrm>
            <a:off x="6858000" y="3251650"/>
            <a:ext cx="5334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6"/>
          <p:cNvCxnSpPr>
            <a:stCxn id="12" idx="3"/>
            <a:endCxn id="7" idx="2"/>
          </p:cNvCxnSpPr>
          <p:nvPr/>
        </p:nvCxnSpPr>
        <p:spPr>
          <a:xfrm flipV="1">
            <a:off x="7162800" y="3251650"/>
            <a:ext cx="228600" cy="144196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20"/>
          <p:cNvSpPr txBox="1"/>
          <p:nvPr/>
        </p:nvSpPr>
        <p:spPr>
          <a:xfrm>
            <a:off x="1447800" y="557575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(-87.57,42.01)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3380937" y="5574576"/>
            <a:ext cx="15584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(-87.55, 41.95)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5425606" y="5574576"/>
            <a:ext cx="15584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(-87.69, 41.97)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7431314" y="5575750"/>
            <a:ext cx="15584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(-87.70, 41.76)</a:t>
            </a:r>
            <a:endParaRPr lang="zh-CN" altLang="en-US" dirty="0"/>
          </a:p>
        </p:txBody>
      </p:sp>
      <p:sp>
        <p:nvSpPr>
          <p:cNvPr id="20" name="TextBox 24"/>
          <p:cNvSpPr txBox="1"/>
          <p:nvPr/>
        </p:nvSpPr>
        <p:spPr>
          <a:xfrm>
            <a:off x="228600" y="6197018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Time</a:t>
            </a:r>
            <a:endParaRPr lang="zh-CN" altLang="en-US" dirty="0"/>
          </a:p>
        </p:txBody>
      </p:sp>
      <p:sp>
        <p:nvSpPr>
          <p:cNvPr id="21" name="TextBox 25"/>
          <p:cNvSpPr txBox="1"/>
          <p:nvPr/>
        </p:nvSpPr>
        <p:spPr>
          <a:xfrm>
            <a:off x="1447800" y="6197018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5:20 PM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3669434" y="6197018"/>
            <a:ext cx="966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5:22 PM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5586084" y="6195844"/>
            <a:ext cx="10198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5: 26 PM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7695334" y="6197018"/>
            <a:ext cx="966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5:43 PM</a:t>
            </a:r>
            <a:endParaRPr lang="zh-CN" altLang="en-US" dirty="0"/>
          </a:p>
        </p:txBody>
      </p:sp>
      <p:sp>
        <p:nvSpPr>
          <p:cNvPr id="25" name="TextBox 19"/>
          <p:cNvSpPr txBox="1"/>
          <p:nvPr/>
        </p:nvSpPr>
        <p:spPr>
          <a:xfrm>
            <a:off x="0" y="5563175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Coordinates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41830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Example</a:t>
            </a:r>
            <a:r>
              <a:rPr kumimoji="1" lang="en-US" altLang="zh-CN" dirty="0" smtClean="0"/>
              <a:t> 2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25963"/>
          </a:xfrm>
        </p:spPr>
        <p:txBody>
          <a:bodyPr/>
          <a:lstStyle/>
          <a:p>
            <a:r>
              <a:rPr lang="en-US" altLang="zh-CN" dirty="0" smtClean="0"/>
              <a:t>Intuitively,</a:t>
            </a:r>
          </a:p>
          <a:p>
            <a:pPr lvl="1"/>
            <a:r>
              <a:rPr kumimoji="1" lang="en-US" altLang="zh-CN" dirty="0" smtClean="0"/>
              <a:t>Retrieve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possible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types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venues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based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textual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content</a:t>
            </a:r>
          </a:p>
          <a:p>
            <a:pPr lvl="1"/>
            <a:endParaRPr kumimoji="1" lang="en-US" altLang="zh-CN" dirty="0"/>
          </a:p>
          <a:p>
            <a:pPr lvl="1"/>
            <a:endParaRPr kumimoji="1" lang="en-US" altLang="zh-CN" dirty="0" smtClean="0"/>
          </a:p>
          <a:p>
            <a:pPr lvl="1"/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5295900" y="2920993"/>
            <a:ext cx="1524000" cy="144780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Shop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7353300" y="2920993"/>
            <a:ext cx="1524000" cy="144780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Food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5219700" y="4591559"/>
            <a:ext cx="1905000" cy="990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@</a:t>
            </a:r>
            <a:r>
              <a:rPr lang="en-US" altLang="zh-CN" dirty="0" smtClean="0">
                <a:solidFill>
                  <a:schemeClr val="tx1"/>
                </a:solidFill>
              </a:rPr>
              <a:t>Bmfayy I admit I am hungry after travelling.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7378700" y="4591559"/>
            <a:ext cx="1524000" cy="9906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I always like the food here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TextBox 19"/>
          <p:cNvSpPr txBox="1"/>
          <p:nvPr/>
        </p:nvSpPr>
        <p:spPr>
          <a:xfrm>
            <a:off x="230867" y="6031852"/>
            <a:ext cx="13716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Time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5761969" y="5652525"/>
            <a:ext cx="1019831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CN" dirty="0" smtClean="0"/>
              <a:t>5: 26 PM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7695334" y="5675861"/>
            <a:ext cx="966931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CN" dirty="0" smtClean="0"/>
              <a:t>5:43 PM</a:t>
            </a:r>
            <a:endParaRPr lang="zh-CN" altLang="en-US" dirty="0"/>
          </a:p>
        </p:txBody>
      </p:sp>
      <p:cxnSp>
        <p:nvCxnSpPr>
          <p:cNvPr id="11" name="直接箭头连接符 35"/>
          <p:cNvCxnSpPr/>
          <p:nvPr/>
        </p:nvCxnSpPr>
        <p:spPr>
          <a:xfrm>
            <a:off x="1206500" y="6185925"/>
            <a:ext cx="7696200" cy="0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"/>
          <p:cNvSpPr txBox="1"/>
          <p:nvPr/>
        </p:nvSpPr>
        <p:spPr>
          <a:xfrm>
            <a:off x="2641600" y="2920993"/>
            <a:ext cx="2654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User </a:t>
            </a:r>
            <a:r>
              <a:rPr lang="en-US" altLang="zh-CN" dirty="0"/>
              <a:t>@omgitskelcey </a:t>
            </a:r>
            <a:endParaRPr lang="zh-CN" altLang="en-US" dirty="0"/>
          </a:p>
        </p:txBody>
      </p:sp>
      <p:sp>
        <p:nvSpPr>
          <p:cNvPr id="13" name="TextBox 20"/>
          <p:cNvSpPr txBox="1"/>
          <p:nvPr/>
        </p:nvSpPr>
        <p:spPr>
          <a:xfrm>
            <a:off x="261660" y="3420272"/>
            <a:ext cx="465453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Document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as</a:t>
            </a:r>
            <a:r>
              <a:rPr lang="zh-CN" altLang="en-US" dirty="0" smtClean="0"/>
              <a:t> </a:t>
            </a:r>
            <a:r>
              <a:rPr lang="en-US" altLang="zh-CN" dirty="0" smtClean="0"/>
              <a:t>historical</a:t>
            </a:r>
            <a:r>
              <a:rPr lang="zh-CN" altLang="en-US" dirty="0" smtClean="0"/>
              <a:t> </a:t>
            </a:r>
            <a:r>
              <a:rPr lang="en-US" altLang="zh-CN" dirty="0" smtClean="0"/>
              <a:t>contents</a:t>
            </a:r>
            <a:r>
              <a:rPr lang="zh-CN" altLang="en-US" dirty="0" smtClean="0"/>
              <a:t> </a:t>
            </a:r>
            <a:r>
              <a:rPr lang="en-US" altLang="zh-CN" dirty="0" smtClean="0"/>
              <a:t>in</a:t>
            </a:r>
            <a:r>
              <a:rPr lang="zh-CN" altLang="en-US" dirty="0" smtClean="0"/>
              <a:t> </a:t>
            </a:r>
            <a:r>
              <a:rPr lang="en-US" altLang="zh-CN" dirty="0" smtClean="0"/>
              <a:t>each</a:t>
            </a:r>
            <a:r>
              <a:rPr lang="zh-CN" altLang="en-US" dirty="0" smtClean="0"/>
              <a:t> </a:t>
            </a:r>
            <a:r>
              <a:rPr lang="en-US" altLang="zh-CN" dirty="0" smtClean="0"/>
              <a:t>venue</a:t>
            </a:r>
          </a:p>
          <a:p>
            <a:r>
              <a:rPr lang="en-US" altLang="zh-CN" dirty="0" smtClean="0"/>
              <a:t>Doc</a:t>
            </a:r>
            <a:r>
              <a:rPr lang="zh-CN" altLang="en-US" dirty="0" smtClean="0"/>
              <a:t> </a:t>
            </a:r>
            <a:r>
              <a:rPr lang="en-US" altLang="zh-CN" dirty="0" smtClean="0"/>
              <a:t>1</a:t>
            </a:r>
            <a:r>
              <a:rPr lang="zh-CN" altLang="en-US" dirty="0" smtClean="0"/>
              <a:t> </a:t>
            </a:r>
            <a:r>
              <a:rPr lang="en-US" altLang="zh-CN" dirty="0" smtClean="0"/>
              <a:t>:</a:t>
            </a:r>
            <a:r>
              <a:rPr lang="zh-CN" altLang="en-US" dirty="0" smtClean="0"/>
              <a:t> </a:t>
            </a:r>
            <a:r>
              <a:rPr lang="en-US" altLang="zh-CN" dirty="0" smtClean="0"/>
              <a:t>Historical</a:t>
            </a:r>
            <a:r>
              <a:rPr lang="zh-CN" altLang="en-US" dirty="0" smtClean="0"/>
              <a:t> </a:t>
            </a:r>
            <a:r>
              <a:rPr lang="en-US" altLang="zh-CN" dirty="0" smtClean="0"/>
              <a:t>tweets</a:t>
            </a:r>
            <a:r>
              <a:rPr lang="zh-CN" altLang="en-US" dirty="0" smtClean="0"/>
              <a:t> </a:t>
            </a:r>
            <a:r>
              <a:rPr lang="en-US" altLang="zh-CN" dirty="0" smtClean="0"/>
              <a:t>matched</a:t>
            </a:r>
            <a:r>
              <a:rPr lang="zh-CN" altLang="en-US" dirty="0" smtClean="0"/>
              <a:t> </a:t>
            </a:r>
            <a:r>
              <a:rPr lang="en-US" altLang="zh-CN" dirty="0" smtClean="0"/>
              <a:t>with</a:t>
            </a:r>
            <a:r>
              <a:rPr lang="zh-CN" altLang="en-US" dirty="0" smtClean="0"/>
              <a:t> </a:t>
            </a:r>
            <a:r>
              <a:rPr lang="en-US" altLang="zh-CN" b="1" dirty="0" smtClean="0"/>
              <a:t>Shop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1</a:t>
            </a:r>
          </a:p>
          <a:p>
            <a:r>
              <a:rPr lang="en-US" altLang="zh-CN" dirty="0" smtClean="0"/>
              <a:t>Doc </a:t>
            </a:r>
            <a:r>
              <a:rPr lang="en-US" altLang="zh-CN" dirty="0" smtClean="0"/>
              <a:t>2 </a:t>
            </a:r>
            <a:r>
              <a:rPr lang="en-US" altLang="zh-CN" dirty="0" smtClean="0"/>
              <a:t>:</a:t>
            </a:r>
            <a:r>
              <a:rPr lang="zh-CN" altLang="en-US" dirty="0" smtClean="0"/>
              <a:t> </a:t>
            </a:r>
            <a:r>
              <a:rPr lang="en-US" altLang="zh-CN" dirty="0" smtClean="0"/>
              <a:t>Historical</a:t>
            </a:r>
            <a:r>
              <a:rPr lang="zh-CN" altLang="en-US" dirty="0" smtClean="0"/>
              <a:t> </a:t>
            </a:r>
            <a:r>
              <a:rPr lang="en-US" altLang="zh-CN" dirty="0" smtClean="0"/>
              <a:t>tweets</a:t>
            </a:r>
            <a:r>
              <a:rPr lang="zh-CN" altLang="en-US" dirty="0" smtClean="0"/>
              <a:t> </a:t>
            </a:r>
            <a:r>
              <a:rPr lang="en-US" altLang="zh-CN" dirty="0" smtClean="0"/>
              <a:t>matched</a:t>
            </a:r>
            <a:r>
              <a:rPr lang="zh-CN" altLang="en-US" dirty="0" smtClean="0"/>
              <a:t> </a:t>
            </a:r>
            <a:r>
              <a:rPr lang="en-US" altLang="zh-CN" dirty="0" smtClean="0"/>
              <a:t>with</a:t>
            </a:r>
            <a:r>
              <a:rPr lang="zh-CN" altLang="en-US" dirty="0" smtClean="0"/>
              <a:t> </a:t>
            </a:r>
            <a:r>
              <a:rPr lang="en-US" altLang="zh-CN" b="1" dirty="0" smtClean="0"/>
              <a:t>Event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1</a:t>
            </a:r>
          </a:p>
          <a:p>
            <a:r>
              <a:rPr lang="en-US" altLang="zh-CN" dirty="0" smtClean="0"/>
              <a:t>Doc</a:t>
            </a:r>
            <a:r>
              <a:rPr lang="zh-CN" altLang="en-US" dirty="0" smtClean="0"/>
              <a:t> </a:t>
            </a:r>
            <a:r>
              <a:rPr lang="en-US" altLang="zh-CN" dirty="0" smtClean="0"/>
              <a:t>3 </a:t>
            </a:r>
            <a:r>
              <a:rPr lang="en-US" altLang="zh-CN" dirty="0" smtClean="0"/>
              <a:t>:</a:t>
            </a:r>
            <a:r>
              <a:rPr lang="zh-CN" altLang="en-US" dirty="0" smtClean="0"/>
              <a:t> </a:t>
            </a:r>
            <a:r>
              <a:rPr lang="en-US" altLang="zh-CN" dirty="0" smtClean="0"/>
              <a:t>Historical</a:t>
            </a:r>
            <a:r>
              <a:rPr lang="zh-CN" altLang="en-US" dirty="0" smtClean="0"/>
              <a:t> </a:t>
            </a:r>
            <a:r>
              <a:rPr lang="en-US" altLang="zh-CN" dirty="0" smtClean="0"/>
              <a:t>tweets</a:t>
            </a:r>
            <a:r>
              <a:rPr lang="zh-CN" altLang="en-US" dirty="0" smtClean="0"/>
              <a:t> </a:t>
            </a:r>
            <a:r>
              <a:rPr lang="en-US" altLang="zh-CN" dirty="0" smtClean="0"/>
              <a:t>matched</a:t>
            </a:r>
            <a:r>
              <a:rPr lang="zh-CN" altLang="en-US" dirty="0" smtClean="0"/>
              <a:t> </a:t>
            </a:r>
            <a:r>
              <a:rPr lang="en-US" altLang="zh-CN" dirty="0" smtClean="0"/>
              <a:t>with</a:t>
            </a:r>
            <a:r>
              <a:rPr lang="zh-CN" altLang="en-US" dirty="0" smtClean="0"/>
              <a:t> </a:t>
            </a:r>
            <a:r>
              <a:rPr lang="en-US" altLang="zh-CN" b="1" dirty="0" smtClean="0"/>
              <a:t>Food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1</a:t>
            </a:r>
          </a:p>
          <a:p>
            <a:r>
              <a:rPr lang="en-US" altLang="zh-CN" dirty="0" smtClean="0"/>
              <a:t>Doc</a:t>
            </a:r>
            <a:r>
              <a:rPr lang="zh-CN" altLang="en-US" dirty="0" smtClean="0"/>
              <a:t> </a:t>
            </a:r>
            <a:r>
              <a:rPr lang="en-US" altLang="zh-CN" dirty="0" smtClean="0"/>
              <a:t>4 </a:t>
            </a:r>
            <a:r>
              <a:rPr lang="en-US" altLang="zh-CN" dirty="0" smtClean="0"/>
              <a:t>:</a:t>
            </a:r>
            <a:r>
              <a:rPr lang="zh-CN" altLang="en-US" dirty="0" smtClean="0"/>
              <a:t> </a:t>
            </a:r>
            <a:r>
              <a:rPr lang="en-US" altLang="zh-CN" dirty="0" smtClean="0"/>
              <a:t>Historical</a:t>
            </a:r>
            <a:r>
              <a:rPr lang="zh-CN" altLang="en-US" dirty="0" smtClean="0"/>
              <a:t> </a:t>
            </a:r>
            <a:r>
              <a:rPr lang="en-US" altLang="zh-CN" dirty="0" smtClean="0"/>
              <a:t>tweets</a:t>
            </a:r>
            <a:r>
              <a:rPr lang="zh-CN" altLang="en-US" dirty="0" smtClean="0"/>
              <a:t> </a:t>
            </a:r>
            <a:r>
              <a:rPr lang="en-US" altLang="zh-CN" dirty="0" smtClean="0"/>
              <a:t>matched</a:t>
            </a:r>
            <a:r>
              <a:rPr lang="zh-CN" altLang="en-US" dirty="0" smtClean="0"/>
              <a:t> </a:t>
            </a:r>
            <a:r>
              <a:rPr lang="en-US" altLang="zh-CN" dirty="0" smtClean="0"/>
              <a:t>with</a:t>
            </a:r>
            <a:r>
              <a:rPr lang="zh-CN" altLang="en-US" dirty="0" smtClean="0"/>
              <a:t> </a:t>
            </a:r>
            <a:r>
              <a:rPr lang="en-US" altLang="zh-CN" b="1" dirty="0" smtClean="0"/>
              <a:t>Shop</a:t>
            </a:r>
            <a:r>
              <a:rPr lang="zh-CN" altLang="en-US" b="1" dirty="0" smtClean="0"/>
              <a:t> </a:t>
            </a:r>
            <a:r>
              <a:rPr lang="en-US" altLang="zh-CN" b="1" dirty="0"/>
              <a:t>2</a:t>
            </a:r>
            <a:endParaRPr lang="en-US" altLang="zh-CN" b="1" dirty="0" smtClean="0"/>
          </a:p>
          <a:p>
            <a:r>
              <a:rPr lang="en-US" altLang="zh-CN" dirty="0" smtClean="0"/>
              <a:t>….</a:t>
            </a:r>
          </a:p>
          <a:p>
            <a:endParaRPr lang="en-US" altLang="zh-CN" dirty="0"/>
          </a:p>
        </p:txBody>
      </p:sp>
      <p:cxnSp>
        <p:nvCxnSpPr>
          <p:cNvPr id="15" name="直线箭头连接符 14"/>
          <p:cNvCxnSpPr>
            <a:stCxn id="6" idx="1"/>
          </p:cNvCxnSpPr>
          <p:nvPr/>
        </p:nvCxnSpPr>
        <p:spPr>
          <a:xfrm flipH="1" flipV="1">
            <a:off x="4916197" y="4368793"/>
            <a:ext cx="303503" cy="71806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1602467" y="5437955"/>
            <a:ext cx="39606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Using tweet as query to retrieve the Document in the right place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18706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 smtClean="0"/>
              <a:t>Previous</a:t>
            </a:r>
            <a:r>
              <a:rPr kumimoji="1" lang="en-US" altLang="zh-CN" dirty="0" smtClean="0"/>
              <a:t> Work in Next Place Prediction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zh-CN" dirty="0"/>
              <a:t>Location prediction is a traditional task in mobile computing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Home</a:t>
            </a:r>
            <a:r>
              <a:rPr lang="en-US" altLang="zh-CN" dirty="0"/>
              <a:t>/Work area Prediction [1–3, 10</a:t>
            </a:r>
            <a:r>
              <a:rPr lang="en-US" altLang="zh-CN" dirty="0" smtClean="0"/>
              <a:t>]</a:t>
            </a:r>
          </a:p>
          <a:p>
            <a:pPr lvl="1"/>
            <a:r>
              <a:rPr lang="en-US" altLang="zh-CN" dirty="0" smtClean="0"/>
              <a:t>Prediction </a:t>
            </a:r>
            <a:r>
              <a:rPr lang="en-US" altLang="zh-CN" dirty="0"/>
              <a:t>of an individual’s location at any time [6, 7, 12, 18] </a:t>
            </a:r>
            <a:endParaRPr lang="en-US" altLang="zh-CN" dirty="0" smtClean="0"/>
          </a:p>
          <a:p>
            <a:r>
              <a:rPr lang="en-US" altLang="zh-CN" dirty="0"/>
              <a:t>There are a variety of variables used in previous works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Trajectories </a:t>
            </a:r>
            <a:r>
              <a:rPr lang="en-US" altLang="zh-CN" dirty="0"/>
              <a:t>of geographical coordinates </a:t>
            </a:r>
            <a:endParaRPr lang="en-US" altLang="zh-CN" dirty="0" smtClean="0">
              <a:effectLst/>
            </a:endParaRPr>
          </a:p>
          <a:p>
            <a:pPr lvl="2"/>
            <a:r>
              <a:rPr lang="en-US" altLang="zh-CN" dirty="0"/>
              <a:t>GPS [4, 5, 12, 14</a:t>
            </a:r>
            <a:r>
              <a:rPr lang="en-US" altLang="zh-CN" dirty="0" smtClean="0"/>
              <a:t>]</a:t>
            </a:r>
          </a:p>
          <a:p>
            <a:pPr lvl="2"/>
            <a:r>
              <a:rPr lang="en-US" altLang="zh-CN" dirty="0" smtClean="0"/>
              <a:t> </a:t>
            </a:r>
            <a:r>
              <a:rPr lang="en-US" altLang="zh-CN" dirty="0"/>
              <a:t>Wi-Fi [20] </a:t>
            </a:r>
            <a:endParaRPr lang="en-US" altLang="zh-CN" dirty="0" smtClean="0">
              <a:effectLst/>
            </a:endParaRPr>
          </a:p>
          <a:p>
            <a:pPr lvl="1"/>
            <a:r>
              <a:rPr lang="en-US" altLang="zh-CN" dirty="0"/>
              <a:t>Types of </a:t>
            </a:r>
            <a:r>
              <a:rPr lang="en-US" altLang="zh-CN" dirty="0" smtClean="0"/>
              <a:t>venues</a:t>
            </a:r>
          </a:p>
          <a:p>
            <a:pPr lvl="2"/>
            <a:r>
              <a:rPr lang="en-US" altLang="zh-CN" dirty="0" smtClean="0"/>
              <a:t>Check</a:t>
            </a:r>
            <a:r>
              <a:rPr lang="en-US" altLang="zh-CN" dirty="0"/>
              <a:t>-ins from Location Based Social Network (LBSN) [11, 16, 19] </a:t>
            </a:r>
            <a:endParaRPr lang="en-US" altLang="zh-CN" dirty="0" smtClean="0">
              <a:effectLst/>
            </a:endParaRPr>
          </a:p>
          <a:p>
            <a:endParaRPr lang="en-US" altLang="zh-CN" dirty="0" smtClean="0">
              <a:effectLst/>
            </a:endParaRP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705468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 smtClean="0"/>
              <a:t>Previous</a:t>
            </a:r>
            <a:r>
              <a:rPr kumimoji="1" lang="en-US" altLang="zh-CN" dirty="0" smtClean="0"/>
              <a:t> Work in Next Place Prediction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Our work is different from previous </a:t>
            </a:r>
            <a:r>
              <a:rPr lang="en-US" altLang="zh-CN" dirty="0" smtClean="0"/>
              <a:t>studies</a:t>
            </a:r>
          </a:p>
          <a:p>
            <a:pPr lvl="1"/>
            <a:r>
              <a:rPr lang="en-US" altLang="zh-CN" b="1" dirty="0" smtClean="0"/>
              <a:t>Incorporate </a:t>
            </a:r>
            <a:r>
              <a:rPr lang="en-US" altLang="zh-CN" b="1" dirty="0"/>
              <a:t>textual content in next-place prediction </a:t>
            </a:r>
            <a:endParaRPr lang="en-US" altLang="zh-CN" b="1" dirty="0" smtClean="0"/>
          </a:p>
          <a:p>
            <a:pPr lvl="1"/>
            <a:r>
              <a:rPr lang="en-US" altLang="zh-CN" b="1" dirty="0" smtClean="0"/>
              <a:t>Match </a:t>
            </a:r>
            <a:r>
              <a:rPr lang="en-US" altLang="zh-CN" b="1" dirty="0"/>
              <a:t>geographical coordinates with type of venues </a:t>
            </a:r>
            <a:r>
              <a:rPr lang="en-US" altLang="zh-CN" b="1" dirty="0" smtClean="0"/>
              <a:t>to</a:t>
            </a:r>
            <a:r>
              <a:rPr lang="en-US" altLang="zh-CN" b="1" dirty="0" smtClean="0"/>
              <a:t> describe the physical environment</a:t>
            </a:r>
            <a:endParaRPr lang="en-US" altLang="zh-CN" b="1" dirty="0" smtClean="0">
              <a:effectLst/>
            </a:endParaRPr>
          </a:p>
          <a:p>
            <a:endParaRPr lang="en-US" altLang="zh-CN" dirty="0" smtClean="0">
              <a:effectLst/>
            </a:endParaRP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46146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8415</TotalTime>
  <Words>1274</Words>
  <Application>Microsoft Macintosh PowerPoint</Application>
  <PresentationFormat>全屏显示(4:3)</PresentationFormat>
  <Paragraphs>259</Paragraphs>
  <Slides>37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38" baseType="lpstr">
      <vt:lpstr>Office 主题</vt:lpstr>
      <vt:lpstr>Text Mining Project: Using Textual Content from Twitter for Next-Place Prediction</vt:lpstr>
      <vt:lpstr>Content</vt:lpstr>
      <vt:lpstr>Introduction</vt:lpstr>
      <vt:lpstr>Introduction</vt:lpstr>
      <vt:lpstr>PowerPoint 演示文稿</vt:lpstr>
      <vt:lpstr>Example 1</vt:lpstr>
      <vt:lpstr>Example 2</vt:lpstr>
      <vt:lpstr>Previous Work in Next Place Prediction</vt:lpstr>
      <vt:lpstr>Previous Work in Next Place Prediction</vt:lpstr>
      <vt:lpstr>Hypothesis</vt:lpstr>
      <vt:lpstr>Data </vt:lpstr>
      <vt:lpstr>Data Preparation</vt:lpstr>
      <vt:lpstr>Data Preparation</vt:lpstr>
      <vt:lpstr>Data Preparation</vt:lpstr>
      <vt:lpstr>Data Preparation</vt:lpstr>
      <vt:lpstr>Data Preparation</vt:lpstr>
      <vt:lpstr>Data Preparation</vt:lpstr>
      <vt:lpstr>Models and Experiments</vt:lpstr>
      <vt:lpstr>Classification Model (General)</vt:lpstr>
      <vt:lpstr>Text Enriched Model</vt:lpstr>
      <vt:lpstr>Text Enriched Model</vt:lpstr>
      <vt:lpstr>Text Enriched with @-link Model</vt:lpstr>
      <vt:lpstr>Text Enriched with @-link Model</vt:lpstr>
      <vt:lpstr>Baseline Models</vt:lpstr>
      <vt:lpstr>Results 1</vt:lpstr>
      <vt:lpstr>Regression Model</vt:lpstr>
      <vt:lpstr>Results 2</vt:lpstr>
      <vt:lpstr>Text Retrieval Model</vt:lpstr>
      <vt:lpstr>Text Retrieval Model</vt:lpstr>
      <vt:lpstr>Result 3</vt:lpstr>
      <vt:lpstr>Future Work</vt:lpstr>
      <vt:lpstr>Summary</vt:lpstr>
      <vt:lpstr>Reference</vt:lpstr>
      <vt:lpstr>PowerPoint 演示文稿</vt:lpstr>
      <vt:lpstr>PowerPoint 演示文稿</vt:lpstr>
      <vt:lpstr>PowerPoint 演示文稿</vt:lpstr>
      <vt:lpstr>PowerPoint 演示文稿</vt:lpstr>
    </vt:vector>
  </TitlesOfParts>
  <Company>UVa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 Mining Project: Using Textual Content from Twitter for Next-Place Prediction</dc:title>
  <dc:creator>Mingjun Wang</dc:creator>
  <cp:lastModifiedBy>Mingjun Wang</cp:lastModifiedBy>
  <cp:revision>38</cp:revision>
  <dcterms:created xsi:type="dcterms:W3CDTF">2015-04-24T18:14:59Z</dcterms:created>
  <dcterms:modified xsi:type="dcterms:W3CDTF">2015-04-30T14:30:22Z</dcterms:modified>
</cp:coreProperties>
</file>