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65" r:id="rId2"/>
    <p:sldId id="307" r:id="rId3"/>
    <p:sldId id="308" r:id="rId4"/>
    <p:sldId id="310" r:id="rId5"/>
    <p:sldId id="293" r:id="rId6"/>
    <p:sldId id="269" r:id="rId7"/>
    <p:sldId id="270" r:id="rId8"/>
    <p:sldId id="271" r:id="rId9"/>
    <p:sldId id="272" r:id="rId10"/>
    <p:sldId id="294" r:id="rId11"/>
    <p:sldId id="305" r:id="rId12"/>
    <p:sldId id="306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73" r:id="rId24"/>
    <p:sldId id="274" r:id="rId25"/>
    <p:sldId id="275" r:id="rId26"/>
    <p:sldId id="276" r:id="rId27"/>
    <p:sldId id="280" r:id="rId28"/>
    <p:sldId id="277" r:id="rId29"/>
    <p:sldId id="281" r:id="rId30"/>
    <p:sldId id="282" r:id="rId31"/>
    <p:sldId id="278" r:id="rId32"/>
    <p:sldId id="283" r:id="rId33"/>
    <p:sldId id="284" r:id="rId34"/>
    <p:sldId id="285" r:id="rId35"/>
    <p:sldId id="286" r:id="rId36"/>
    <p:sldId id="290" r:id="rId37"/>
    <p:sldId id="291" r:id="rId38"/>
    <p:sldId id="289" r:id="rId39"/>
    <p:sldId id="30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F049-48AD-44DF-A836-28AA8AE07C7D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135E-B23C-467D-866E-5E27626D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as the basis for vector space</a:t>
            </a:r>
          </a:p>
          <a:p>
            <a:pPr lvl="1"/>
            <a:r>
              <a:rPr lang="en-US" dirty="0" smtClean="0"/>
              <a:t>Doc1: Text mining is to identify useful information.</a:t>
            </a:r>
          </a:p>
          <a:p>
            <a:pPr lvl="1"/>
            <a:r>
              <a:rPr lang="en-US" dirty="0" smtClean="0"/>
              <a:t>Doc2: Useful information is mined from text.</a:t>
            </a:r>
          </a:p>
          <a:p>
            <a:pPr lvl="1"/>
            <a:r>
              <a:rPr lang="en-US" dirty="0" smtClean="0"/>
              <a:t>Doc3: Apple is delicious.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593"/>
              </p:ext>
            </p:extLst>
          </p:nvPr>
        </p:nvGraphicFramePr>
        <p:xfrm>
          <a:off x="419099" y="3989148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</a:t>
            </a:r>
            <a:r>
              <a:rPr lang="en-US" dirty="0" smtClean="0"/>
              <a:t>expressions</a:t>
            </a:r>
            <a:endParaRPr lang="en-US" dirty="0" smtClean="0"/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</a:t>
            </a:r>
            <a:r>
              <a:rPr lang="en-US" dirty="0" smtClean="0"/>
              <a:t>the </a:t>
            </a:r>
            <a:r>
              <a:rPr lang="en-US" dirty="0" smtClean="0"/>
              <a:t>boundary of a </a:t>
            </a:r>
            <a:r>
              <a:rPr lang="en-US" dirty="0" smtClean="0"/>
              <a:t>word is</a:t>
            </a:r>
            <a:endParaRPr lang="en-US" dirty="0" smtClean="0"/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14800" y="32766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0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3078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Words </a:t>
            </a:r>
            <a:r>
              <a:rPr lang="en-US" dirty="0" smtClean="0"/>
              <a:t>are independent from each other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altLang="en-US" dirty="0" smtClean="0"/>
              <a:t>Basis vectors are clearly not linearly independent!</a:t>
            </a:r>
            <a:endParaRPr lang="en-US" dirty="0" smtClean="0"/>
          </a:p>
          <a:p>
            <a:pPr lvl="1"/>
            <a:r>
              <a:rPr lang="en-US" dirty="0" smtClean="0"/>
              <a:t>Grammar and order are missing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67975"/>
              </p:ext>
            </p:extLst>
          </p:nvPr>
        </p:nvGraphicFramePr>
        <p:xfrm>
          <a:off x="381000" y="1521354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with N-grams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N-grams</a:t>
                </a:r>
                <a:r>
                  <a:rPr lang="en-US" dirty="0"/>
                  <a:t>: a contiguous sequence of n </a:t>
                </a:r>
                <a:r>
                  <a:rPr lang="en-US" dirty="0" smtClean="0"/>
                  <a:t>tokens from </a:t>
                </a:r>
                <a:r>
                  <a:rPr lang="en-US" dirty="0"/>
                  <a:t>a given </a:t>
                </a:r>
                <a:r>
                  <a:rPr lang="en-US" dirty="0" smtClean="0"/>
                  <a:t>piece of </a:t>
                </a:r>
                <a:r>
                  <a:rPr lang="en-US" dirty="0" smtClean="0"/>
                  <a:t>text</a:t>
                </a:r>
              </a:p>
              <a:p>
                <a:pPr lvl="1"/>
                <a:r>
                  <a:rPr lang="en-US" dirty="0" smtClean="0"/>
                  <a:t>E.g., ‘</a:t>
                </a:r>
                <a:r>
                  <a:rPr lang="en-US" i="1" dirty="0" smtClean="0"/>
                  <a:t>Text </a:t>
                </a:r>
                <a:r>
                  <a:rPr lang="en-US" i="1" dirty="0"/>
                  <a:t>mining is to identify useful </a:t>
                </a:r>
                <a:r>
                  <a:rPr lang="en-US" i="1" dirty="0" smtClean="0"/>
                  <a:t>information.</a:t>
                </a:r>
                <a:r>
                  <a:rPr lang="en-US" dirty="0" smtClean="0"/>
                  <a:t>’</a:t>
                </a:r>
              </a:p>
              <a:p>
                <a:pPr lvl="1"/>
                <a:r>
                  <a:rPr lang="en-US" dirty="0" smtClean="0"/>
                  <a:t>Bigrams: ‘</a:t>
                </a:r>
                <a:r>
                  <a:rPr lang="en-US" i="1" dirty="0" err="1" smtClean="0"/>
                  <a:t>text_mining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mining_is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is_to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to_identify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identify_useful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useful_information</a:t>
                </a:r>
                <a:r>
                  <a:rPr lang="en-US" dirty="0" smtClean="0"/>
                  <a:t>’, ‘</a:t>
                </a:r>
                <a:r>
                  <a:rPr lang="en-US" i="1" dirty="0" smtClean="0"/>
                  <a:t>information_.</a:t>
                </a:r>
                <a:r>
                  <a:rPr lang="en-US" dirty="0" smtClean="0"/>
                  <a:t>’ </a:t>
                </a:r>
              </a:p>
              <a:p>
                <a:r>
                  <a:rPr lang="en-US" dirty="0" smtClean="0"/>
                  <a:t>Pros: capture local dependency and order</a:t>
                </a:r>
              </a:p>
              <a:p>
                <a:r>
                  <a:rPr lang="en-US" dirty="0" smtClean="0"/>
                  <a:t>Cons: a purely statistical view, increase </a:t>
                </a:r>
                <a:r>
                  <a:rPr lang="en-US" dirty="0" smtClean="0"/>
                  <a:t>the vocabulary </a:t>
                </a:r>
                <a:r>
                  <a:rPr lang="en-US" dirty="0" smtClean="0"/>
                  <a:t>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document 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Represent a </a:t>
                </a:r>
                <a:r>
                  <a:rPr lang="en-US" dirty="0" smtClean="0"/>
                  <a:t>document </a:t>
                </a:r>
                <a:r>
                  <a:rPr lang="en-US" dirty="0" smtClean="0"/>
                  <a:t>with all the occurring words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</a:t>
                </a:r>
                <a:r>
                  <a:rPr lang="en-US" dirty="0" smtClean="0"/>
                  <a:t>car, talk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talking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Large storage: N-grams needs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</a:p>
              <a:p>
                <a:pPr lvl="1"/>
                <a:r>
                  <a:rPr lang="en-US" dirty="0" smtClean="0"/>
                  <a:t>Simply: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property </a:t>
            </a:r>
            <a:r>
              <a:rPr lang="en-US" dirty="0" smtClean="0"/>
              <a:t>of </a:t>
            </a:r>
            <a:r>
              <a:rPr lang="en-US" dirty="0" smtClean="0"/>
              <a:t>language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4533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words take large portion of </a:t>
            </a:r>
            <a:r>
              <a:rPr lang="en-US" dirty="0" smtClean="0"/>
              <a:t>occurrences, </a:t>
            </a:r>
            <a:r>
              <a:rPr lang="en-US" dirty="0" smtClean="0"/>
              <a:t>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Automatic document representation</a:t>
            </a:r>
            <a:endParaRPr lang="en-US" sz="4000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</a:t>
            </a:r>
            <a:r>
              <a:rPr lang="en-US" dirty="0" smtClean="0"/>
              <a:t>a normalized </a:t>
            </a:r>
            <a:r>
              <a:rPr lang="en-US" dirty="0" smtClean="0"/>
              <a:t>form in the vocabulary</a:t>
            </a:r>
          </a:p>
          <a:p>
            <a:pPr lvl="1"/>
            <a:r>
              <a:rPr lang="en-US" dirty="0" smtClean="0"/>
              <a:t>U.S.A.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</a:t>
            </a:r>
            <a:r>
              <a:rPr lang="en-US" dirty="0" smtClean="0"/>
              <a:t>cases</a:t>
            </a:r>
            <a:endParaRPr lang="en-US" dirty="0" smtClean="0"/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46482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5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is text mining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i="1" dirty="0"/>
              <a:t>Text mining, also referred to as </a:t>
            </a:r>
            <a:r>
              <a:rPr lang="en-US" b="1" i="1" dirty="0"/>
              <a:t>text data mining</a:t>
            </a:r>
            <a:r>
              <a:rPr lang="en-US" i="1" dirty="0"/>
              <a:t>, roughly equivalent to text analytics, refers to the process of deriving high-quality information from text.</a:t>
            </a:r>
            <a:r>
              <a:rPr lang="en-US" dirty="0"/>
              <a:t>”  - </a:t>
            </a:r>
            <a:r>
              <a:rPr lang="en-US" dirty="0" err="1"/>
              <a:t>wikipedia</a:t>
            </a:r>
            <a:endParaRPr lang="en-US" dirty="0"/>
          </a:p>
          <a:p>
            <a:r>
              <a:rPr lang="en-US" i="1" dirty="0" smtClean="0"/>
              <a:t>“Another </a:t>
            </a:r>
            <a:r>
              <a:rPr lang="en-US" i="1" dirty="0"/>
              <a:t>way to view text data mining is as a process of </a:t>
            </a:r>
            <a:r>
              <a:rPr lang="en-US" b="1" i="1" dirty="0"/>
              <a:t>exploratory</a:t>
            </a:r>
            <a:r>
              <a:rPr lang="en-US" i="1" dirty="0"/>
              <a:t> data analysis that leads to </a:t>
            </a:r>
            <a:r>
              <a:rPr lang="en-US" b="1" i="1" dirty="0"/>
              <a:t>heretofore unknown </a:t>
            </a:r>
            <a:r>
              <a:rPr lang="en-US" i="1" dirty="0"/>
              <a:t>information, or to answers for questions for which the answer is not currently known</a:t>
            </a:r>
            <a:r>
              <a:rPr lang="en-US" i="1" dirty="0" smtClean="0"/>
              <a:t>.” </a:t>
            </a:r>
            <a:r>
              <a:rPr lang="en-US" dirty="0" smtClean="0"/>
              <a:t>- Hearst</a:t>
            </a:r>
            <a:r>
              <a:rPr lang="en-US" dirty="0"/>
              <a:t>, </a:t>
            </a:r>
            <a:r>
              <a:rPr lang="en-US" dirty="0" smtClean="0"/>
              <a:t>1999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Solutions </a:t>
            </a:r>
            <a:r>
              <a:rPr lang="en-US" dirty="0" smtClean="0"/>
              <a:t>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</a:t>
            </a:r>
            <a:r>
              <a:rPr lang="en-US" dirty="0" smtClean="0"/>
              <a:t>patterns </a:t>
            </a:r>
            <a:r>
              <a:rPr lang="en-US" dirty="0"/>
              <a:t>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</a:t>
            </a:r>
            <a:r>
              <a:rPr lang="en-US" dirty="0" smtClean="0"/>
              <a:t>stemmer</a:t>
            </a:r>
            <a:r>
              <a:rPr lang="en-US" dirty="0"/>
              <a:t>: morphological rules </a:t>
            </a:r>
            <a:endParaRPr lang="en-US" dirty="0" smtClean="0"/>
          </a:p>
          <a:p>
            <a:pPr lvl="1"/>
            <a:r>
              <a:rPr lang="en-US" dirty="0"/>
              <a:t>Risk: lose precise meaning of the word</a:t>
            </a:r>
          </a:p>
          <a:p>
            <a:pPr lvl="2"/>
            <a:r>
              <a:rPr lang="en-US" dirty="0"/>
              <a:t>E.g., lay -&gt; lie (a false statement? or be in a horizontal position?)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</a:t>
            </a:r>
            <a:r>
              <a:rPr lang="en-US" dirty="0" smtClean="0"/>
              <a:t>document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341438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Constructing </a:t>
            </a:r>
            <a:r>
              <a:rPr lang="en-US" sz="4000" dirty="0" smtClean="0"/>
              <a:t>a </a:t>
            </a:r>
            <a:r>
              <a:rPr lang="en-US" sz="4000" dirty="0" smtClean="0"/>
              <a:t>VSM </a:t>
            </a:r>
            <a:r>
              <a:rPr lang="en-US" sz="4000" dirty="0" smtClean="0"/>
              <a:t>representation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22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421690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FF0000"/>
                </a:solidFill>
              </a:rPr>
              <a:t>Stopword/controlled vocabulary filtering: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7" y="5029200"/>
            <a:ext cx="2482108" cy="13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947564" y="5468433"/>
            <a:ext cx="17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Documents </a:t>
            </a:r>
            <a:r>
              <a:rPr lang="en-US" b="1" i="1" dirty="0" smtClean="0"/>
              <a:t>in a </a:t>
            </a:r>
            <a:r>
              <a:rPr lang="en-US" b="1" i="1" dirty="0" smtClean="0"/>
              <a:t>vector space!</a:t>
            </a:r>
            <a:endParaRPr lang="en-US" b="1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87487" y="1199443"/>
            <a:ext cx="2373326" cy="731520"/>
            <a:chOff x="3287487" y="1097280"/>
            <a:chExt cx="2373326" cy="731520"/>
          </a:xfrm>
        </p:grpSpPr>
        <p:grpSp>
          <p:nvGrpSpPr>
            <p:cNvPr id="10" name="Group 9"/>
            <p:cNvGrpSpPr/>
            <p:nvPr/>
          </p:nvGrpSpPr>
          <p:grpSpPr>
            <a:xfrm>
              <a:off x="3287487" y="1097280"/>
              <a:ext cx="1097280" cy="731520"/>
              <a:chOff x="2392441" y="2980944"/>
              <a:chExt cx="1097280" cy="731520"/>
            </a:xfrm>
          </p:grpSpPr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563533" y="1097280"/>
              <a:ext cx="1097280" cy="731520"/>
              <a:chOff x="2392441" y="2980944"/>
              <a:chExt cx="1097280" cy="731520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7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247033" y="2038543"/>
            <a:ext cx="475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‘</a:t>
            </a:r>
            <a:r>
              <a:rPr lang="en-US" i="1" dirty="0" smtClean="0"/>
              <a:t>Text </a:t>
            </a:r>
            <a:r>
              <a:rPr lang="en-US" i="1" dirty="0"/>
              <a:t>mining is to identify useful </a:t>
            </a:r>
            <a:r>
              <a:rPr lang="en-US" i="1" dirty="0" smtClean="0"/>
              <a:t>information.’</a:t>
            </a:r>
            <a:endParaRPr lang="en-US" i="1" dirty="0"/>
          </a:p>
        </p:txBody>
      </p:sp>
      <p:sp>
        <p:nvSpPr>
          <p:cNvPr id="50" name="Rectangle 49"/>
          <p:cNvSpPr/>
          <p:nvPr/>
        </p:nvSpPr>
        <p:spPr>
          <a:xfrm>
            <a:off x="1372937" y="2673925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</a:t>
            </a:r>
            <a:r>
              <a:rPr lang="en-US" i="1" dirty="0" smtClean="0"/>
              <a:t>‘Text’, ‘mining’, ‘is’, ‘to’, ‘identify’, ‘useful’, ‘information’, ‘.’</a:t>
            </a:r>
            <a:endParaRPr lang="en-US" i="1" dirty="0"/>
          </a:p>
        </p:txBody>
      </p:sp>
      <p:sp>
        <p:nvSpPr>
          <p:cNvPr id="51" name="Rectangle 50"/>
          <p:cNvSpPr/>
          <p:nvPr/>
        </p:nvSpPr>
        <p:spPr>
          <a:xfrm>
            <a:off x="1372937" y="3266228"/>
            <a:ext cx="490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‘text’, ‘mine’, ‘is’, ‘to’, ‘identify’, ‘use’, ‘inform’, ‘.’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1372937" y="3896842"/>
            <a:ext cx="769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‘mine-is’, ‘is-to’, ‘to-identify’, ‘identify-use’, ‘use-inform’, ‘inform-.’</a:t>
            </a:r>
            <a:endParaRPr lang="en-US" i="1" dirty="0"/>
          </a:p>
        </p:txBody>
      </p:sp>
      <p:sp>
        <p:nvSpPr>
          <p:cNvPr id="53" name="Rectangle 52"/>
          <p:cNvSpPr/>
          <p:nvPr/>
        </p:nvSpPr>
        <p:spPr>
          <a:xfrm>
            <a:off x="1372937" y="4531988"/>
            <a:ext cx="524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</a:t>
            </a:r>
            <a:r>
              <a:rPr lang="en-US" i="1" dirty="0" smtClean="0"/>
              <a:t>’, </a:t>
            </a:r>
            <a:r>
              <a:rPr lang="en-US" i="1" dirty="0" smtClean="0"/>
              <a:t>‘to-identify</a:t>
            </a:r>
            <a:r>
              <a:rPr lang="en-US" i="1" dirty="0" smtClean="0"/>
              <a:t>’, </a:t>
            </a:r>
            <a:r>
              <a:rPr lang="en-US" i="1" dirty="0" smtClean="0"/>
              <a:t>‘identify-use</a:t>
            </a:r>
            <a:r>
              <a:rPr lang="en-US" i="1" dirty="0" smtClean="0"/>
              <a:t>’, </a:t>
            </a:r>
            <a:r>
              <a:rPr lang="en-US" i="1" dirty="0" smtClean="0"/>
              <a:t>‘use-inform’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380166"/>
            <a:ext cx="1998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Tokenization: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2946973"/>
            <a:ext cx="3272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Stemming/normalization: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0" y="3552375"/>
            <a:ext cx="278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N-gram construction: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3000" y="2038543"/>
            <a:ext cx="7772400" cy="286277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887370" y="1267030"/>
            <a:ext cx="265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Naturally fit into </a:t>
            </a:r>
            <a:r>
              <a:rPr lang="en-US" b="1" i="1" dirty="0" err="1" smtClean="0">
                <a:solidFill>
                  <a:srgbClr val="7030A0"/>
                </a:solidFill>
              </a:rPr>
              <a:t>MapReduce</a:t>
            </a:r>
            <a:r>
              <a:rPr lang="en-US" b="1" i="1" dirty="0" smtClean="0">
                <a:solidFill>
                  <a:srgbClr val="7030A0"/>
                </a:solidFill>
              </a:rPr>
              <a:t> paradigm!</a:t>
            </a:r>
            <a:endParaRPr lang="en-US" b="1" i="1" dirty="0">
              <a:solidFill>
                <a:srgbClr val="7030A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15395" y="1376959"/>
            <a:ext cx="1956044" cy="640080"/>
            <a:chOff x="990600" y="1391357"/>
            <a:chExt cx="1956044" cy="640080"/>
          </a:xfrm>
        </p:grpSpPr>
        <p:sp>
          <p:nvSpPr>
            <p:cNvPr id="19" name="Curved Right Arrow 18"/>
            <p:cNvSpPr/>
            <p:nvPr/>
          </p:nvSpPr>
          <p:spPr>
            <a:xfrm>
              <a:off x="2489444" y="1391357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1487424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Mapper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7542" y="4994275"/>
            <a:ext cx="1891602" cy="640080"/>
            <a:chOff x="1047542" y="4994275"/>
            <a:chExt cx="1891602" cy="640080"/>
          </a:xfrm>
        </p:grpSpPr>
        <p:sp>
          <p:nvSpPr>
            <p:cNvPr id="57" name="Curved Right Arrow 56"/>
            <p:cNvSpPr/>
            <p:nvPr/>
          </p:nvSpPr>
          <p:spPr>
            <a:xfrm>
              <a:off x="2481944" y="4994275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47542" y="5124527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Reducer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" name="Curved Left Arrow 3"/>
          <p:cNvSpPr/>
          <p:nvPr/>
        </p:nvSpPr>
        <p:spPr>
          <a:xfrm rot="10800000">
            <a:off x="647032" y="3681753"/>
            <a:ext cx="381000" cy="7995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3810000"/>
            <a:ext cx="666542" cy="623638"/>
            <a:chOff x="381000" y="3810000"/>
            <a:chExt cx="666542" cy="623638"/>
          </a:xfrm>
        </p:grpSpPr>
        <p:cxnSp>
          <p:nvCxnSpPr>
            <p:cNvPr id="8" name="Straight Connector 7"/>
            <p:cNvCxnSpPr>
              <a:endCxn id="4" idx="0"/>
            </p:cNvCxnSpPr>
            <p:nvPr/>
          </p:nvCxnSpPr>
          <p:spPr>
            <a:xfrm>
              <a:off x="381000" y="3810000"/>
              <a:ext cx="647032" cy="6236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81000" y="3810001"/>
              <a:ext cx="666542" cy="606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8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/>
      <p:bldP spid="12" grpId="0"/>
      <p:bldP spid="50" grpId="0"/>
      <p:bldP spid="51" grpId="0"/>
      <p:bldP spid="52" grpId="0"/>
      <p:bldP spid="53" grpId="0"/>
      <p:bldP spid="13" grpId="0"/>
      <p:bldP spid="15" grpId="0"/>
      <p:bldP spid="17" grpId="0"/>
      <p:bldP spid="18" grpId="0" animBg="1"/>
      <p:bldP spid="58" grpId="0"/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Corpus-wise</a:t>
            </a:r>
            <a:r>
              <a:rPr lang="en-US" altLang="ja-JP" dirty="0" smtClean="0">
                <a:ea typeface="ＭＳ Ｐゴシック" charset="-128"/>
              </a:rPr>
              <a:t>: </a:t>
            </a:r>
            <a:r>
              <a:rPr lang="en-US" altLang="ja-JP" dirty="0">
                <a:ea typeface="ＭＳ Ｐゴシック" charset="-128"/>
              </a:rPr>
              <a:t>some terms carry more information about the </a:t>
            </a:r>
            <a:r>
              <a:rPr lang="en-US" altLang="ja-JP" dirty="0" smtClean="0">
                <a:ea typeface="ＭＳ Ｐゴシック" charset="-128"/>
              </a:rPr>
              <a:t>document content</a:t>
            </a:r>
            <a:endParaRPr lang="en-US" altLang="ja-JP" dirty="0" smtClean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ＭＳ Ｐゴシック" charset="-128"/>
              </a:rPr>
              <a:t>Document-wise: </a:t>
            </a:r>
            <a:r>
              <a:rPr lang="en-US" altLang="ja-JP" dirty="0">
                <a:ea typeface="ＭＳ Ｐゴシック" charset="-128"/>
              </a:rPr>
              <a:t>n</a:t>
            </a:r>
            <a:r>
              <a:rPr lang="en-US" altLang="ja-JP" dirty="0" smtClean="0">
                <a:ea typeface="ＭＳ Ｐゴシック" charset="-128"/>
              </a:rPr>
              <a:t>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r>
              <a:rPr lang="en-US" altLang="en-US" dirty="0" smtClean="0"/>
              <a:t>How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Term frequency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4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Idea: </a:t>
                </a:r>
                <a:r>
                  <a:rPr lang="en-US" altLang="ja-JP" dirty="0" smtClean="0">
                    <a:ea typeface="ＭＳ Ｐゴシック" charset="-128"/>
                  </a:rPr>
                  <a:t>a </a:t>
                </a:r>
                <a:r>
                  <a:rPr lang="en-US" altLang="ja-JP" dirty="0">
                    <a:ea typeface="ＭＳ Ｐゴシック" charset="-128"/>
                  </a:rPr>
                  <a:t>term is more important if it occurs more frequently in a document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TF Formulas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be the frequency count of term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in doc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𝑑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Raw TF</a:t>
                </a:r>
                <a:r>
                  <a:rPr lang="en-US" altLang="ja-JP" dirty="0" smtClean="0">
                    <a:ea typeface="ＭＳ Ｐゴシック" charset="-128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 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 smtClean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Information about semantic does </a:t>
            </a:r>
            <a:r>
              <a:rPr lang="en-US" altLang="en-US" dirty="0"/>
              <a:t>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</a:t>
            </a:r>
            <a:r>
              <a:rPr lang="en-US" altLang="en-US" dirty="0" smtClean="0"/>
              <a:t>document, </a:t>
            </a:r>
            <a:r>
              <a:rPr lang="en-US" altLang="en-US" dirty="0"/>
              <a:t>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Sub-linear </a:t>
                </a:r>
                <a:r>
                  <a:rPr lang="en-US" dirty="0"/>
                  <a:t>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N</a:t>
            </a:r>
            <a:r>
              <a:rPr lang="en-US" altLang="en-US" dirty="0" smtClean="0"/>
              <a:t>ormalization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</a:t>
            </a:r>
            <a:r>
              <a:rPr lang="en-US" altLang="en-US" dirty="0" smtClean="0"/>
              <a:t>frequency</a:t>
            </a:r>
            <a:endParaRPr lang="en-US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Idea: </a:t>
            </a:r>
            <a:r>
              <a:rPr lang="en-US" altLang="ja-JP" dirty="0" smtClean="0">
                <a:ea typeface="ＭＳ Ｐゴシック" charset="-128"/>
              </a:rPr>
              <a:t>a </a:t>
            </a:r>
            <a:r>
              <a:rPr lang="en-US" altLang="ja-JP" dirty="0">
                <a:ea typeface="ＭＳ Ｐゴシック" charset="-128"/>
              </a:rPr>
              <a:t>term is more discriminative if it occurs only in fewer documents</a:t>
            </a:r>
          </a:p>
          <a:p>
            <a:endParaRPr lang="en-US" alt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9971"/>
            <a:ext cx="4953000" cy="38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Inverted document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99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document frequency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total term frequency?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Cannot recognize words frequently occurring in a subset of documents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6348"/>
              </p:ext>
            </p:extLst>
          </p:nvPr>
        </p:nvGraphicFramePr>
        <p:xfrm>
          <a:off x="2451099" y="3476095"/>
          <a:ext cx="39497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67"/>
                <a:gridCol w="1316567"/>
                <a:gridCol w="1316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819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Example total term frequency </a:t>
            </a:r>
            <a:r>
              <a:rPr lang="en-US" dirty="0" err="1" smtClean="0"/>
              <a:t>v.s</a:t>
            </a:r>
            <a:r>
              <a:rPr lang="en-US" dirty="0" smtClean="0"/>
              <a:t>. document frequency in Reuters-RCV1 collection.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 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430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86400" y="528869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How to </a:t>
            </a:r>
            <a:r>
              <a:rPr lang="en-US" altLang="en-US" sz="3600" dirty="0" smtClean="0"/>
              <a:t>define a good similarity metric</a:t>
            </a:r>
            <a:r>
              <a:rPr lang="en-US" alt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3352800" y="5029200"/>
            <a:ext cx="2162175" cy="533400"/>
            <a:chOff x="2112" y="2880"/>
            <a:chExt cx="1362" cy="336"/>
          </a:xfrm>
        </p:grpSpPr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</p:grp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5626" y="2151102"/>
            <a:ext cx="2717800" cy="915949"/>
            <a:chOff x="5635626" y="2151102"/>
            <a:chExt cx="2717800" cy="915949"/>
          </a:xfrm>
        </p:grpSpPr>
        <p:sp>
          <p:nvSpPr>
            <p:cNvPr id="31" name="TextBox 30"/>
            <p:cNvSpPr txBox="1"/>
            <p:nvPr/>
          </p:nvSpPr>
          <p:spPr>
            <a:xfrm>
              <a:off x="6372227" y="215110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5635626" y="232410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32</a:t>
            </a:fld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10200" y="5562600"/>
            <a:ext cx="685801" cy="3810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How to define a good similarity metric?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Longer documents will be penalized by the extra words</a:t>
                </a:r>
              </a:p>
              <a:p>
                <a:pPr lvl="1"/>
                <a:r>
                  <a:rPr lang="en-US" dirty="0" smtClean="0"/>
                  <a:t>We care more about how these two vectors are overlapped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distance </a:t>
            </a:r>
            <a:r>
              <a:rPr lang="en-US" dirty="0" smtClean="0"/>
              <a:t>to </a:t>
            </a:r>
            <a:r>
              <a:rPr lang="en-US" dirty="0" smtClean="0"/>
              <a:t>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CC0000"/>
                </a:solidFill>
              </a:rPr>
              <a:t>D</a:t>
            </a:r>
            <a:r>
              <a:rPr lang="en-US" altLang="en-US" b="1" baseline="-25000" dirty="0" smtClean="0">
                <a:solidFill>
                  <a:srgbClr val="CC0000"/>
                </a:solidFill>
              </a:rPr>
              <a:t>6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4" grpId="0" animBg="1"/>
      <p:bldP spid="35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</a:t>
            </a:r>
            <a:r>
              <a:rPr lang="en-US" dirty="0" smtClean="0"/>
              <a:t>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Documents </a:t>
                </a:r>
                <a:r>
                  <a:rPr lang="en-US" dirty="0" smtClean="0"/>
                  <a:t>are normalized by </a:t>
                </a:r>
                <a:r>
                  <a:rPr lang="en-US" dirty="0" smtClean="0"/>
                  <a:t>length 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5725111" y="3015187"/>
            <a:ext cx="2730866" cy="418745"/>
            <a:chOff x="5716644" y="3187659"/>
            <a:chExt cx="2730866" cy="418745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5716644" y="3187659"/>
              <a:ext cx="444866" cy="2186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161510" y="3206294"/>
              <a:ext cx="228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Unit vector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4416646" y="1617693"/>
            <a:ext cx="788764" cy="7187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05410" y="1417638"/>
            <a:ext cx="2286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TF-IDF vector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2309801"/>
            <a:ext cx="853863" cy="10069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987038" y="5082579"/>
            <a:ext cx="2377442" cy="1528674"/>
            <a:chOff x="2987038" y="5082579"/>
            <a:chExt cx="2377442" cy="1528674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4954905" y="5082579"/>
              <a:ext cx="4095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1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987038" y="5459322"/>
              <a:ext cx="2057402" cy="1151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90215" y="4180717"/>
            <a:ext cx="832985" cy="2457612"/>
            <a:chOff x="2990215" y="4180717"/>
            <a:chExt cx="832985" cy="2457612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397750" y="4180717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990215" y="4285435"/>
              <a:ext cx="376194" cy="2352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87038" y="5749863"/>
            <a:ext cx="2729606" cy="881915"/>
            <a:chOff x="2987038" y="5749863"/>
            <a:chExt cx="2729606" cy="881915"/>
          </a:xfrm>
        </p:grpSpPr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5307558" y="5749863"/>
              <a:ext cx="4090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V="1">
              <a:off x="2987038" y="6019799"/>
              <a:ext cx="2289179" cy="6119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9600" y="3793571"/>
            <a:ext cx="6650035" cy="5222794"/>
            <a:chOff x="609600" y="3793571"/>
            <a:chExt cx="6650035" cy="5222794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990216" y="6638330"/>
              <a:ext cx="2377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09600" y="3793571"/>
              <a:ext cx="6650035" cy="5222794"/>
              <a:chOff x="609600" y="3793571"/>
              <a:chExt cx="6650035" cy="522279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541835" y="4112437"/>
                <a:ext cx="2717800" cy="915949"/>
                <a:chOff x="4645024" y="3760232"/>
                <a:chExt cx="2717800" cy="915949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5381625" y="3760232"/>
                  <a:ext cx="19811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TF-IDF space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>
                  <a:off x="4645024" y="3933231"/>
                  <a:ext cx="1425575" cy="742950"/>
                </a:xfrm>
                <a:prstGeom prst="arc">
                  <a:avLst>
                    <a:gd name="adj1" fmla="val 10990793"/>
                    <a:gd name="adj2" fmla="val 16848341"/>
                  </a:avLst>
                </a:prstGeom>
                <a:ln w="19050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609600" y="3793571"/>
                <a:ext cx="5860997" cy="5222794"/>
                <a:chOff x="609600" y="3793571"/>
                <a:chExt cx="5860997" cy="5222794"/>
              </a:xfrm>
            </p:grpSpPr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491109" y="6296480"/>
                  <a:ext cx="979488" cy="461963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400" dirty="0" smtClean="0">
                      <a:solidFill>
                        <a:srgbClr val="3333FF"/>
                      </a:solidFill>
                    </a:rPr>
                    <a:t>Sports</a:t>
                  </a:r>
                  <a:endParaRPr lang="en-US" altLang="en-US" sz="24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990216" y="4251960"/>
                  <a:ext cx="0" cy="23774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56816" y="3793571"/>
                  <a:ext cx="992188" cy="40005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dirty="0" smtClean="0">
                      <a:solidFill>
                        <a:srgbClr val="CC0000"/>
                      </a:solidFill>
                    </a:rPr>
                    <a:t>Finance</a:t>
                  </a:r>
                  <a:endParaRPr lang="en-US" altLang="en-US" sz="2400" dirty="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>
                  <a:off x="609600" y="4261485"/>
                  <a:ext cx="4754880" cy="4754880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</a:t>
            </a:r>
            <a:r>
              <a:rPr lang="en-US" altLang="en-US" dirty="0" smtClean="0">
                <a:cs typeface="Arial" charset="0"/>
              </a:rPr>
              <a:t>model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Empirically effective! 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</a:t>
            </a:r>
            <a:r>
              <a:rPr lang="en-US" altLang="en-US" dirty="0" smtClean="0">
                <a:cs typeface="Arial" charset="0"/>
              </a:rPr>
              <a:t>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</a:t>
            </a:r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many </a:t>
            </a:r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variants of TF-IDF!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</a:t>
            </a:r>
            <a:r>
              <a:rPr lang="en-US" altLang="en-US" dirty="0" smtClean="0">
                <a:cs typeface="Arial" charset="0"/>
              </a:rPr>
              <a:t>model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 of </a:t>
            </a:r>
            <a:r>
              <a:rPr lang="en-US" dirty="0"/>
              <a:t>vector space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Procedures of constructing VS representation for a document</a:t>
            </a:r>
          </a:p>
          <a:p>
            <a:r>
              <a:rPr lang="en-US" dirty="0" smtClean="0"/>
              <a:t>Two important heuristics in VS model</a:t>
            </a:r>
          </a:p>
          <a:p>
            <a:pPr lvl="1"/>
            <a:r>
              <a:rPr lang="en-US" dirty="0" smtClean="0"/>
              <a:t>TF </a:t>
            </a:r>
          </a:p>
          <a:p>
            <a:pPr lvl="1"/>
            <a:r>
              <a:rPr lang="en-US" dirty="0" smtClean="0"/>
              <a:t>IDF</a:t>
            </a:r>
          </a:p>
          <a:p>
            <a:r>
              <a:rPr lang="en-US" dirty="0" smtClean="0"/>
              <a:t>Similarity metric for VS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2.2: </a:t>
            </a:r>
            <a:r>
              <a:rPr lang="en-US" dirty="0"/>
              <a:t>Determining the vocabulary of terms</a:t>
            </a:r>
          </a:p>
          <a:p>
            <a:pPr lvl="1"/>
            <a:r>
              <a:rPr lang="en-US" dirty="0" smtClean="0"/>
              <a:t>Chapter 6.2</a:t>
            </a:r>
            <a:r>
              <a:rPr lang="en-US" dirty="0"/>
              <a:t>: Term frequency and </a:t>
            </a:r>
            <a:r>
              <a:rPr lang="en-US" dirty="0" smtClean="0"/>
              <a:t>weighting</a:t>
            </a:r>
          </a:p>
          <a:p>
            <a:pPr lvl="1"/>
            <a:r>
              <a:rPr lang="en-US" dirty="0" smtClean="0"/>
              <a:t>Chapter 6.3</a:t>
            </a:r>
            <a:r>
              <a:rPr lang="en-US" dirty="0"/>
              <a:t>: The vector space model for </a:t>
            </a:r>
            <a:r>
              <a:rPr lang="en-US" dirty="0" smtClean="0"/>
              <a:t>scoring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6.4: </a:t>
            </a:r>
            <a:r>
              <a:rPr lang="en-US" dirty="0"/>
              <a:t>Variant </a:t>
            </a:r>
            <a:r>
              <a:rPr lang="en-US" dirty="0" err="1"/>
              <a:t>tf-idf</a:t>
            </a:r>
            <a:r>
              <a:rPr lang="en-US" dirty="0"/>
              <a:t> functions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represent a document?</a:t>
            </a:r>
          </a:p>
          <a:p>
            <a:pPr lvl="1"/>
            <a:r>
              <a:rPr lang="en-US" dirty="0" smtClean="0"/>
              <a:t>Make it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infer the relationship among documents or identify the structure within a document?</a:t>
            </a:r>
          </a:p>
          <a:p>
            <a:pPr marL="744538" lvl="1" indent="-344488"/>
            <a:r>
              <a:rPr lang="en-US" dirty="0" smtClean="0"/>
              <a:t>Knowledge discovery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75603"/>
            <a:ext cx="6324600" cy="35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documents 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smtClean="0"/>
              <a:t>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in d</a:t>
            </a:r>
          </a:p>
          <a:p>
            <a:r>
              <a:rPr lang="en-US" altLang="en-US" dirty="0"/>
              <a:t>Distance between the vectors in this concept space</a:t>
            </a:r>
          </a:p>
          <a:p>
            <a:pPr lvl="1"/>
            <a:r>
              <a:rPr lang="en-US" altLang="en-US" dirty="0" smtClean="0"/>
              <a:t>Relationship among documents  </a:t>
            </a:r>
            <a:r>
              <a:rPr lang="en-US" altLang="en-US" dirty="0" smtClean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illustration of VS </a:t>
            </a:r>
            <a:r>
              <a:rPr lang="en-US" altLang="en-US" dirty="0" smtClean="0"/>
              <a:t>model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</a:t>
            </a:r>
            <a:r>
              <a:rPr lang="en-US" dirty="0" smtClean="0"/>
              <a:t>are projected </a:t>
            </a:r>
            <a:r>
              <a:rPr lang="en-US" dirty="0" smtClean="0"/>
              <a:t>into this concept space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512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440" y="2300"/>
              <a:ext cx="672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/>
          <p:cNvCxnSpPr>
            <a:endCxn id="315402" idx="1"/>
          </p:cNvCxnSpPr>
          <p:nvPr/>
        </p:nvCxnSpPr>
        <p:spPr>
          <a:xfrm>
            <a:off x="4991101" y="2819400"/>
            <a:ext cx="647700" cy="731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350672" y="2355850"/>
            <a:ext cx="1278730" cy="755650"/>
            <a:chOff x="5350672" y="2355850"/>
            <a:chExt cx="1278730" cy="755650"/>
          </a:xfrm>
        </p:grpSpPr>
        <p:sp>
          <p:nvSpPr>
            <p:cNvPr id="8" name="TextBox 7"/>
            <p:cNvSpPr txBox="1"/>
            <p:nvPr/>
          </p:nvSpPr>
          <p:spPr>
            <a:xfrm>
              <a:off x="5715002" y="2355850"/>
              <a:ext cx="914400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-D</a:t>
              </a:r>
              <a:r>
                <a:rPr lang="en-US" baseline="-25000" dirty="0" smtClean="0"/>
                <a:t>4</a:t>
              </a:r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350672" y="2597147"/>
              <a:ext cx="403222" cy="51435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4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the VS model </a:t>
            </a:r>
            <a:r>
              <a:rPr lang="en-US" altLang="en-US" dirty="0" smtClean="0"/>
              <a:t>doesn’t say</a:t>
            </a:r>
            <a:endParaRPr lang="en-US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 smtClean="0"/>
              <a:t>Weights indicate </a:t>
            </a:r>
            <a:r>
              <a:rPr lang="en-US" altLang="en-US" dirty="0"/>
              <a:t>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</a:t>
            </a:r>
            <a:r>
              <a:rPr lang="en-US" altLang="en-US" dirty="0" smtClean="0"/>
              <a:t>document</a:t>
            </a:r>
            <a:endParaRPr lang="en-US" altLang="en-US" dirty="0"/>
          </a:p>
          <a:p>
            <a:r>
              <a:rPr lang="en-US" altLang="en-US" dirty="0"/>
              <a:t>How to define the </a:t>
            </a:r>
            <a:r>
              <a:rPr lang="en-US" altLang="en-US" dirty="0" smtClean="0"/>
              <a:t>distance metric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</a:t>
            </a:r>
            <a:r>
              <a:rPr lang="en-US" altLang="en-US" dirty="0" smtClean="0"/>
              <a:t>is a good </a:t>
            </a:r>
            <a:r>
              <a:rPr lang="en-US" altLang="en-US" dirty="0" smtClean="0"/>
              <a:t>“Basic Concept</a:t>
            </a:r>
            <a:r>
              <a:rPr lang="en-US" altLang="en-US" dirty="0"/>
              <a:t>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1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</a:t>
            </a:r>
            <a:r>
              <a:rPr lang="en-US" altLang="en-US" dirty="0" smtClean="0"/>
              <a:t>N-grams, a.k.a</a:t>
            </a:r>
            <a:r>
              <a:rPr lang="en-US" altLang="en-US" dirty="0" smtClean="0"/>
              <a:t>., Bag-of-Words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Topics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62200" y="5867400"/>
            <a:ext cx="3962400" cy="369332"/>
            <a:chOff x="4800600" y="5786477"/>
            <a:chExt cx="3962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2045</Words>
  <Application>Microsoft Office PowerPoint</Application>
  <PresentationFormat>On-screen Show (4:3)</PresentationFormat>
  <Paragraphs>539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Gill Sans MT</vt:lpstr>
      <vt:lpstr>ＭＳ Ｐゴシック</vt:lpstr>
      <vt:lpstr>Arial</vt:lpstr>
      <vt:lpstr>Calibri</vt:lpstr>
      <vt:lpstr>Cambria Math</vt:lpstr>
      <vt:lpstr>Wingdings</vt:lpstr>
      <vt:lpstr>Office Theme</vt:lpstr>
      <vt:lpstr>Vector Space Model</vt:lpstr>
      <vt:lpstr>Recap: what is text mining</vt:lpstr>
      <vt:lpstr>Recap: text mining in general</vt:lpstr>
      <vt:lpstr>Today’s lecture</vt:lpstr>
      <vt:lpstr>How to represent a document</vt:lpstr>
      <vt:lpstr>Vector space model</vt:lpstr>
      <vt:lpstr>An illustration of VS model </vt:lpstr>
      <vt:lpstr>What the VS model doesn’t say</vt:lpstr>
      <vt:lpstr>What is a good “Basic Concept”?</vt:lpstr>
      <vt:lpstr>Bag-of-Words representation</vt:lpstr>
      <vt:lpstr>Tokenization</vt:lpstr>
      <vt:lpstr>Tokenization</vt:lpstr>
      <vt:lpstr>Bag-of-Words representation</vt:lpstr>
      <vt:lpstr>Bag-of-Words with N-grams</vt:lpstr>
      <vt:lpstr>Automatic document representation</vt:lpstr>
      <vt:lpstr>A statistical property of language</vt:lpstr>
      <vt:lpstr>Zipf’s law tells us</vt:lpstr>
      <vt:lpstr>Automatic document representation</vt:lpstr>
      <vt:lpstr>Normalization</vt:lpstr>
      <vt:lpstr>Stemming</vt:lpstr>
      <vt:lpstr>Stopwords</vt:lpstr>
      <vt:lpstr>Constructing a VSM representation</vt:lpstr>
      <vt:lpstr>How to assign weights?</vt:lpstr>
      <vt:lpstr>Term frequency</vt:lpstr>
      <vt:lpstr>TF normalization</vt:lpstr>
      <vt:lpstr>TF normalization</vt:lpstr>
      <vt:lpstr>TF Normalization</vt:lpstr>
      <vt:lpstr>Document frequency</vt:lpstr>
      <vt:lpstr>Inverted document frequency</vt:lpstr>
      <vt:lpstr>Why document frequency</vt:lpstr>
      <vt:lpstr>TF-IDF weighting </vt:lpstr>
      <vt:lpstr>How to define a good similarity metric?</vt:lpstr>
      <vt:lpstr>How to define a good similarity metric?</vt:lpstr>
      <vt:lpstr>From distance to angle</vt:lpstr>
      <vt:lpstr>Cosine similarity</vt:lpstr>
      <vt:lpstr>Advantages of VS model</vt:lpstr>
      <vt:lpstr>Disadvantages of VS model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</dc:title>
  <dc:creator>Wang, Hongning</dc:creator>
  <cp:lastModifiedBy>hongning wang</cp:lastModifiedBy>
  <cp:revision>71</cp:revision>
  <dcterms:created xsi:type="dcterms:W3CDTF">2014-07-28T15:50:37Z</dcterms:created>
  <dcterms:modified xsi:type="dcterms:W3CDTF">2015-01-15T03:35:55Z</dcterms:modified>
</cp:coreProperties>
</file>