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3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316" r:id="rId12"/>
    <p:sldId id="317" r:id="rId13"/>
    <p:sldId id="264" r:id="rId14"/>
    <p:sldId id="265" r:id="rId15"/>
    <p:sldId id="272" r:id="rId16"/>
    <p:sldId id="266" r:id="rId17"/>
    <p:sldId id="274" r:id="rId18"/>
    <p:sldId id="273" r:id="rId19"/>
    <p:sldId id="318" r:id="rId20"/>
    <p:sldId id="267" r:id="rId21"/>
    <p:sldId id="320" r:id="rId22"/>
    <p:sldId id="319" r:id="rId23"/>
    <p:sldId id="268" r:id="rId24"/>
    <p:sldId id="275" r:id="rId25"/>
    <p:sldId id="276" r:id="rId26"/>
    <p:sldId id="277" r:id="rId27"/>
    <p:sldId id="278" r:id="rId28"/>
    <p:sldId id="280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23" r:id="rId40"/>
    <p:sldId id="290" r:id="rId41"/>
    <p:sldId id="291" r:id="rId42"/>
    <p:sldId id="292" r:id="rId43"/>
    <p:sldId id="293" r:id="rId44"/>
    <p:sldId id="294" r:id="rId45"/>
    <p:sldId id="269" r:id="rId46"/>
    <p:sldId id="295" r:id="rId47"/>
    <p:sldId id="270" r:id="rId48"/>
    <p:sldId id="296" r:id="rId49"/>
    <p:sldId id="297" r:id="rId50"/>
    <p:sldId id="298" r:id="rId51"/>
    <p:sldId id="299" r:id="rId52"/>
    <p:sldId id="310" r:id="rId53"/>
    <p:sldId id="300" r:id="rId54"/>
    <p:sldId id="271" r:id="rId55"/>
    <p:sldId id="308" r:id="rId56"/>
    <p:sldId id="301" r:id="rId57"/>
    <p:sldId id="326" r:id="rId58"/>
    <p:sldId id="324" r:id="rId59"/>
    <p:sldId id="325" r:id="rId60"/>
    <p:sldId id="305" r:id="rId61"/>
    <p:sldId id="302" r:id="rId62"/>
    <p:sldId id="303" r:id="rId63"/>
    <p:sldId id="304" r:id="rId64"/>
    <p:sldId id="306" r:id="rId65"/>
    <p:sldId id="307" r:id="rId66"/>
    <p:sldId id="311" r:id="rId67"/>
    <p:sldId id="312" r:id="rId68"/>
    <p:sldId id="313" r:id="rId69"/>
    <p:sldId id="314" r:id="rId70"/>
    <p:sldId id="321" r:id="rId71"/>
    <p:sldId id="32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CC66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be always </a:t>
                </a:r>
                <a:r>
                  <a:rPr lang="en-US" sz="2000" i="1" u="sng" dirty="0" smtClean="0"/>
                  <a:t>equal</a:t>
                </a:r>
                <a:r>
                  <a:rPr lang="en-US" sz="2000" i="1" dirty="0" smtClean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?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15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17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7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195824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850358" y="5449136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9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documents?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11836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riskier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safer to 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0378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14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3992" y="5535338"/>
            <a:ext cx="76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assumption: Independent and Identically Distributed!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</a:t>
            </a:r>
            <a:r>
              <a:rPr lang="en-US" dirty="0" smtClean="0"/>
              <a:t>of binary classification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0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generalization </a:t>
            </a:r>
            <a:r>
              <a:rPr lang="en-US" dirty="0" smtClean="0"/>
              <a:t>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</a:t>
            </a:r>
            <a:r>
              <a:rPr lang="en-US" dirty="0" smtClean="0"/>
              <a:t>generalization </a:t>
            </a:r>
            <a:r>
              <a:rPr lang="en-US" dirty="0" smtClean="0"/>
              <a:t>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evaluation </a:t>
            </a:r>
            <a:r>
              <a:rPr lang="en-US" dirty="0" smtClean="0"/>
              <a:t>of binary classification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56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</a:t>
            </a:r>
            <a:r>
              <a:rPr lang="en-US" dirty="0" smtClean="0"/>
              <a:t>accurate</a:t>
            </a:r>
            <a:endParaRPr lang="en-US" dirty="0" smtClean="0"/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Classifier1</a:t>
                </a:r>
                <a:r>
                  <a:rPr lang="en-US" dirty="0" smtClean="0"/>
                  <a:t>: P:0.53, R:0.36</a:t>
                </a:r>
              </a:p>
              <a:p>
                <a:pPr lvl="2"/>
                <a:r>
                  <a:rPr lang="en-US" dirty="0" smtClean="0"/>
                  <a:t>Classifier2</a:t>
                </a:r>
                <a:r>
                  <a:rPr lang="en-US" dirty="0" smtClean="0"/>
                  <a:t>: P:0.01, R:0.99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3330"/>
              </p:ext>
            </p:extLst>
          </p:nvPr>
        </p:nvGraphicFramePr>
        <p:xfrm>
          <a:off x="5209199" y="530352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</a:t>
            </a:r>
            <a:r>
              <a:rPr lang="en-US" dirty="0" smtClean="0"/>
              <a:t>negative</a:t>
            </a:r>
            <a:r>
              <a:rPr lang="en-US" dirty="0" smtClean="0"/>
              <a:t>; compute precision and recall;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</a:t>
            </a:r>
            <a:r>
              <a:rPr lang="en-US" altLang="en-US" smtClean="0">
                <a:sym typeface="Symbol" pitchFamily="18" charset="2"/>
              </a:rPr>
              <a:t>is </a:t>
            </a:r>
            <a:r>
              <a:rPr lang="en-US" altLang="en-US" smtClean="0">
                <a:sym typeface="Symbol" pitchFamily="18" charset="2"/>
              </a:rPr>
              <a:t>not a </a:t>
            </a:r>
            <a:r>
              <a:rPr lang="en-US" altLang="en-US" dirty="0" smtClean="0">
                <a:sym typeface="Symbol" pitchFamily="18" charset="2"/>
              </a:rPr>
              <a:t>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67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768534" cy="2830825"/>
            <a:chOff x="914400" y="1285875"/>
            <a:chExt cx="5768534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830858" y="1295400"/>
              <a:ext cx="154850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330144" y="1296988"/>
              <a:ext cx="153728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2040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</a:t>
              </a:r>
              <a:r>
                <a:rPr lang="en-US" altLang="en-US" sz="2400" b="0" i="1" u="sng" dirty="0">
                  <a:latin typeface="+mn-lt"/>
                </a:rPr>
                <a:t>t</a:t>
              </a:r>
              <a:r>
                <a:rPr lang="en-US" altLang="en-US" sz="2400" b="0" u="sng" dirty="0" smtClean="0">
                  <a:latin typeface="+mn-lt"/>
                </a:rPr>
                <a:t>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</a:p>
          <a:p>
            <a:pPr lvl="1"/>
            <a:r>
              <a:rPr lang="en-US" dirty="0" smtClean="0"/>
              <a:t>Bayes risk minimization</a:t>
            </a:r>
          </a:p>
          <a:p>
            <a:r>
              <a:rPr lang="en-US" dirty="0"/>
              <a:t>General steps for text categorization</a:t>
            </a:r>
          </a:p>
          <a:p>
            <a:pPr lvl="1"/>
            <a:r>
              <a:rPr lang="en-US" dirty="0" smtClean="0"/>
              <a:t>Text feature construction</a:t>
            </a:r>
          </a:p>
          <a:p>
            <a:pPr lvl="1"/>
            <a:r>
              <a:rPr lang="en-US" dirty="0" smtClean="0"/>
              <a:t>Feature </a:t>
            </a:r>
            <a:r>
              <a:rPr lang="en-US" dirty="0"/>
              <a:t>selection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Model specification and estimation</a:t>
            </a:r>
            <a:endParaRPr lang="en-US" dirty="0"/>
          </a:p>
          <a:p>
            <a:pPr lvl="1"/>
            <a:r>
              <a:rPr lang="en-US" dirty="0"/>
              <a:t>Evaluation metrics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13: Text classification and Naive </a:t>
            </a:r>
            <a:r>
              <a:rPr lang="en-US" dirty="0" smtClean="0"/>
              <a:t>Bayes</a:t>
            </a:r>
          </a:p>
          <a:p>
            <a:pPr lvl="2"/>
            <a:r>
              <a:rPr lang="en-US" dirty="0" smtClean="0"/>
              <a:t>13.1 – Text classification problem</a:t>
            </a:r>
          </a:p>
          <a:p>
            <a:pPr lvl="2"/>
            <a:r>
              <a:rPr lang="en-US" dirty="0" smtClean="0"/>
              <a:t>13.5 – Feature selection</a:t>
            </a:r>
          </a:p>
          <a:p>
            <a:pPr lvl="2"/>
            <a:r>
              <a:rPr lang="en-US" dirty="0" smtClean="0"/>
              <a:t>13.6 – Evaluation of text classification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4934" y="2252954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13401" y="3244334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negative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1022</TotalTime>
  <Words>2885</Words>
  <Application>Microsoft Office PowerPoint</Application>
  <PresentationFormat>On-screen Show (4:3)</PresentationFormat>
  <Paragraphs>892</Paragraphs>
  <Slides>71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Gill Sans MT</vt:lpstr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Generative V.S. discriminative models</vt:lpstr>
      <vt:lpstr>General steps for text categorization</vt:lpstr>
      <vt:lpstr>Recap: Bayes risk</vt:lpstr>
      <vt:lpstr>Recap: Bayes risk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Recall MP1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Recap: generalization loss minimization</vt:lpstr>
      <vt:lpstr>Recap: generalization loss minimization</vt:lpstr>
      <vt:lpstr>Recap: 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89</cp:revision>
  <dcterms:created xsi:type="dcterms:W3CDTF">2015-01-23T03:15:03Z</dcterms:created>
  <dcterms:modified xsi:type="dcterms:W3CDTF">2015-03-31T03:00:41Z</dcterms:modified>
</cp:coreProperties>
</file>