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66" r:id="rId22"/>
    <p:sldId id="267" r:id="rId23"/>
    <p:sldId id="278" r:id="rId24"/>
    <p:sldId id="280" r:id="rId25"/>
    <p:sldId id="281" r:id="rId26"/>
    <p:sldId id="282" r:id="rId27"/>
    <p:sldId id="283" r:id="rId28"/>
    <p:sldId id="284" r:id="rId29"/>
    <p:sldId id="292" r:id="rId30"/>
    <p:sldId id="285" r:id="rId31"/>
    <p:sldId id="288" r:id="rId32"/>
    <p:sldId id="291" r:id="rId33"/>
    <p:sldId id="286" r:id="rId34"/>
    <p:sldId id="287" r:id="rId35"/>
    <p:sldId id="290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10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3633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68379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90802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</a:t>
            </a:r>
            <a:r>
              <a:rPr lang="en-US" dirty="0" smtClean="0"/>
              <a:t>large</a:t>
            </a:r>
            <a:endParaRPr lang="en-US" dirty="0" smtClean="0"/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</a:t>
            </a:r>
            <a:r>
              <a:rPr lang="en-US" dirty="0" smtClean="0"/>
              <a:t>training/testing </a:t>
            </a:r>
            <a:r>
              <a:rPr lang="en-US" dirty="0" smtClean="0"/>
              <a:t>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</a:t>
            </a:r>
            <a:r>
              <a:rPr lang="en-US" dirty="0" smtClean="0"/>
              <a:t>solutions</a:t>
            </a:r>
            <a:endParaRPr lang="en-US" dirty="0" smtClean="0"/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high </a:t>
            </a:r>
            <a:r>
              <a:rPr lang="en-US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 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optimal Bayes decision boundary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optimal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V binary features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Requirement:</a:t>
              </a:r>
              <a:endParaRPr lang="en-US" sz="20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simplify this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are conditionally independent given class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 smtClean="0">
                <a:solidFill>
                  <a:srgbClr val="FF0000"/>
                </a:solidFill>
              </a:rPr>
              <a:t>obama</a:t>
            </a:r>
            <a:r>
              <a:rPr lang="en-US" i="1" dirty="0" smtClean="0">
                <a:solidFill>
                  <a:srgbClr val="FF0000"/>
                </a:solidFill>
              </a:rPr>
              <a:t>’!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Conditional </a:t>
            </a:r>
            <a:r>
              <a:rPr lang="en-US" sz="3800" dirty="0" err="1" smtClean="0"/>
              <a:t>v.s</a:t>
            </a:r>
            <a:r>
              <a:rPr lang="en-US" sz="3800" dirty="0" smtClean="0"/>
              <a:t>. marginal independence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Features are not necessarily marginally independent from each other</a:t>
                </a:r>
                <a:endParaRPr lang="en-US" sz="3200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However, once we know the class label, features </a:t>
                </a:r>
                <a:r>
                  <a:rPr lang="en-US" dirty="0" smtClean="0"/>
                  <a:t>become </a:t>
                </a:r>
                <a:r>
                  <a:rPr lang="en-US" dirty="0"/>
                  <a:t>independent from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Knowing it is already political news, observing ‘</a:t>
                </a:r>
                <a:r>
                  <a:rPr lang="en-US" dirty="0" err="1" smtClean="0"/>
                  <a:t>obama</a:t>
                </a:r>
                <a:r>
                  <a:rPr lang="en-US" dirty="0" smtClean="0"/>
                  <a:t>’ contributes little about occurrence of ‘while house’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13596" y="5419361"/>
            <a:ext cx="3285046" cy="416244"/>
            <a:chOff x="5507675" y="5644121"/>
            <a:chExt cx="3285046" cy="41624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  <a:endCxn id="18" idx="3"/>
            </p:cNvCxnSpPr>
            <p:nvPr/>
          </p:nvCxnSpPr>
          <p:spPr>
            <a:xfrm flipH="1">
              <a:off x="5507675" y="5828787"/>
              <a:ext cx="513014" cy="23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v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13469" y="3286897"/>
            <a:ext cx="6128951" cy="1627548"/>
            <a:chOff x="1713469" y="3286897"/>
            <a:chExt cx="6128951" cy="1627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 different language models!</a:t>
                  </a:r>
                  <a:endParaRPr lang="en-US" sz="2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4572000" y="3286897"/>
              <a:ext cx="205945" cy="1227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73579" y="5063964"/>
            <a:ext cx="6079371" cy="862285"/>
            <a:chOff x="1573579" y="5063964"/>
            <a:chExt cx="6079371" cy="862285"/>
          </a:xfrm>
        </p:grpSpPr>
        <p:sp>
          <p:nvSpPr>
            <p:cNvPr id="10" name="TextBox 9"/>
            <p:cNvSpPr txBox="1"/>
            <p:nvPr/>
          </p:nvSpPr>
          <p:spPr>
            <a:xfrm>
              <a:off x="2166550" y="5218363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00B050"/>
                  </a:solidFill>
                </a:rPr>
                <a:t>We can enhance the conditional independence assumptions by N-gram language models</a:t>
              </a:r>
              <a:endParaRPr lang="en-US" sz="2000" b="1" i="1" dirty="0">
                <a:solidFill>
                  <a:srgbClr val="00B050"/>
                </a:solidFill>
              </a:endParaRPr>
            </a:p>
          </p:txBody>
        </p:sp>
        <p:pic>
          <p:nvPicPr>
            <p:cNvPr id="1026" name="Picture 2" descr="http://images.clipartpanda.com/idea-light-bulb-clip-art-black-and-white-MTLEnkBTa.jpe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3938" flipH="1">
              <a:off x="1573579" y="5063964"/>
              <a:ext cx="545724" cy="645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log space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Class bias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65407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Model parameter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18550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Feature vector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76144" y="3025763"/>
                <a:ext cx="6752554" cy="10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44" y="3025763"/>
                <a:ext cx="6752554" cy="10624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243914" y="3962952"/>
            <a:ext cx="6376086" cy="1705904"/>
            <a:chOff x="1243914" y="3962952"/>
            <a:chExt cx="6376086" cy="1705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36164" y="4586795"/>
                  <a:ext cx="5583836" cy="584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4586795"/>
                  <a:ext cx="5583836" cy="5848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764714" y="4145516"/>
            <a:ext cx="5319266" cy="369332"/>
            <a:chOff x="3764714" y="4102370"/>
            <a:chExt cx="5319266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764714" y="4147618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32189" y="4102370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linear model with vector space representation?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come back to this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Enhance </a:t>
                </a:r>
                <a:r>
                  <a:rPr lang="en-US" dirty="0"/>
                  <a:t>the conditional independence assumptions by N-gram language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Smoothing class conditional density</a:t>
                </a:r>
              </a:p>
              <a:p>
                <a:pPr lvl="1"/>
                <a:r>
                  <a:rPr lang="en-US" dirty="0" smtClean="0"/>
                  <a:t>All smoothing techniques we have discussed in language models are applicable here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Bayes classifier</a:t>
            </a:r>
          </a:p>
          <a:p>
            <a:pPr lvl="1"/>
            <a:r>
              <a:rPr lang="en-US" dirty="0" smtClean="0"/>
              <a:t>Naïve Bayes with independence assumptions</a:t>
            </a:r>
          </a:p>
          <a:p>
            <a:r>
              <a:rPr lang="en-US" dirty="0" smtClean="0"/>
              <a:t>Parameter estimation in Naïve Bayes</a:t>
            </a:r>
          </a:p>
          <a:p>
            <a:pPr lvl="1"/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Smoothing is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 non-parametric estimation of posterior distribution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475</TotalTime>
  <Words>1186</Words>
  <Application>Microsoft Office PowerPoint</Application>
  <PresentationFormat>On-screen Show (4:3)</PresentationFormat>
  <Paragraphs>455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</vt:lpstr>
      <vt:lpstr>Enhancing Naïve Bayes for text classification</vt:lpstr>
      <vt:lpstr>Enhancing Naïve Bayes for text classification</vt:lpstr>
      <vt:lpstr>Enhancing Naïve Bayes for text classification</vt:lpstr>
      <vt:lpstr>Maximum a Posterior estimator</vt:lpstr>
      <vt:lpstr>Summary of Naïve Bayes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43</cp:revision>
  <dcterms:created xsi:type="dcterms:W3CDTF">2015-03-24T19:43:13Z</dcterms:created>
  <dcterms:modified xsi:type="dcterms:W3CDTF">2015-03-31T03:42:24Z</dcterms:modified>
</cp:coreProperties>
</file>