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bold.fntdata"/><Relationship Id="rId10" Type="http://schemas.openxmlformats.org/officeDocument/2006/relationships/slide" Target="slides/slide6.xml"/><Relationship Id="rId32" Type="http://schemas.openxmlformats.org/officeDocument/2006/relationships/font" Target="fonts/Roboto-regular.fntdata"/><Relationship Id="rId13" Type="http://schemas.openxmlformats.org/officeDocument/2006/relationships/slide" Target="slides/slide9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Statistic" TargetMode="External"/><Relationship Id="rId3" Type="http://schemas.openxmlformats.org/officeDocument/2006/relationships/hyperlink" Target="https://en.wikipedia.org/wiki/Inter-rater_agreement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we want to create a new pos tagger for twitter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Twitter data has its own characteristics and the tools that are trained on newstext before perform badly on twitter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Hashtag may apply to categorize a tweet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Hashtag can serve as words or phrases within a tweet. We tag hashtags with their appropriate POS as if they didn’t start with #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RT means “retweet”. The construction function is to publish a message with attribution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We apply ~ (tilde) to RT and :(colon)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Ellips dot (...) at the end of a tweet indicate that a message is cut to fit the 140-character limit and will be continued in the following tweet or at a URL.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Twitter-specific tags has strong positional preference in a tweet.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At-mentions and twitter discourse markers tend to occur at the beginning of messages while hashtag, URLs and emoticons  tend to occur near the end.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the tag set we built before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speeding up annotation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case-by-case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Heuristics is used to mark tokens belonging to special twitter categories,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1 Is a round of manual annotation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17 corrected the automatic predictions from stage 0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There are some situations that our tagset, annotation guidelines and tokenization rules can’t conver.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 annotators reviewed and corrected all of tweets tagged in stage 1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third annotator read the guidelines and annotated 72 tweets from scratch to estimate the inner-annotator agreement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inner -annotator agreement: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Cohen’s kappa: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50">
                <a:solidFill>
                  <a:srgbClr val="252525"/>
                </a:solidFill>
                <a:highlight>
                  <a:srgbClr val="FFFFFF"/>
                </a:highlight>
              </a:rPr>
              <a:t>Cohen's kappa coefficient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is a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hlinkClick r:id="rId2"/>
              </a:rPr>
              <a:t>statistic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which measures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inter-rater agreement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for qualitative (categorical) items. It is generally thought to be a more robust measure than simple percent agreement calculation, since κ takes into account the agreement occurring by chance.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final sweep wa made by a single annotator to correct error and improve consistency of tagging decision across the corpus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the experiment, the author compares the current system against the stanford tagger.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Due to the different tagset, the author retrain stanford tagger on the labelled dataset by using the standard set of features.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 the current system, some new features are added.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baseline is a conditional random field, CRF with base features. Also, we test the features that can leverage specific properties of twitter dataset.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model enable the incorporation of arbitrary local features in a log-linear model.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It is a popular method in natural language processing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Also, we test the features that can leverage specific properties of twitter dataset.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With the careful design, supervised machine learning can be applied to rapidly produce effective language technology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tagger with full feature set perform better than stanford tagger and tagger with base features.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author also remove a feature from the full feature set to conduct feature ablation experiments.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When training data is limited, distributional features from unlabeled text can improve performance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author use 134,000 tweets to construct the distributional features from the predecessor and successor probabilities and concatenated transition matrices into a sparse matrix. Then we use SVD method to lower the dimensionality and create feature vectors for each term.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Since twitter includes many alternative spellings of words, the author use metaphone algorithm to simply terms.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metaphone includes 19 rules.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Instead of using tag dictionaries as hard constraints, the author uses them as soft constraints since twitter varies significantly from the PTB domains.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17 researcher to annotate the tags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annotation scheme fit the unique characteristics of the twitter dataset and provide an appropriate level of linguistic details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feature set that captures twitter-specific properties and exploits existing resources such as tag dictionaries and phonetic normalization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140-character limit, the conversational nature of the text, the lack of conventional orthography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Most POS taggers are trained from treebanks in the newstext domain.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 Penn Treebank contains corpus from wall street journal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author design a coarse tagset that captures standard POS.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There are two tags that should be clarified. Hashtag and twitter discourse marker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Due to non standard spelling conventions, tokenizing under a tradition scheme is harder than for standard english text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Apostrophes are often omitted. So the author didn’t split contractions and possessives. And new tags are introduced by combining forms.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Part-of-Speech Tagging for Twitter:</a:t>
            </a:r>
          </a:p>
          <a:p>
            <a:pPr lvl="0">
              <a:spcBef>
                <a:spcPts val="0"/>
              </a:spcBef>
              <a:buNone/>
            </a:pPr>
            <a:r>
              <a:rPr lang="en" sz="3600"/>
              <a:t>Annotation, Features, and Experiments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Lihua Cai, Constance Hu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71900" y="6625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Hashtag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71900" y="1919075"/>
            <a:ext cx="8222100" cy="263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hashtags are sometimes used as ordinary words (35% of the time) and other times as topic markers.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Innovative , but traditional , too ! Another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fun one to watch on the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#iPad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http://bit.ly/ @user1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#utcd2 #utpol #tcot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only use “hashtag” for topic markers.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1" name="Shape 131"/>
          <p:cNvCxnSpPr/>
          <p:nvPr/>
        </p:nvCxnSpPr>
        <p:spPr>
          <a:xfrm flipH="1">
            <a:off x="4361000" y="2854275"/>
            <a:ext cx="275400" cy="44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2" name="Shape 132"/>
          <p:cNvSpPr txBox="1"/>
          <p:nvPr/>
        </p:nvSpPr>
        <p:spPr>
          <a:xfrm>
            <a:off x="4404575" y="2477575"/>
            <a:ext cx="19125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proper noun </a:t>
            </a:r>
          </a:p>
        </p:txBody>
      </p:sp>
      <p:cxnSp>
        <p:nvCxnSpPr>
          <p:cNvPr id="133" name="Shape 133"/>
          <p:cNvCxnSpPr/>
          <p:nvPr/>
        </p:nvCxnSpPr>
        <p:spPr>
          <a:xfrm rot="10800000">
            <a:off x="4375625" y="3868600"/>
            <a:ext cx="1521300" cy="26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4" name="Shape 134"/>
          <p:cNvSpPr txBox="1"/>
          <p:nvPr/>
        </p:nvSpPr>
        <p:spPr>
          <a:xfrm>
            <a:off x="5940375" y="3937175"/>
            <a:ext cx="16371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topic marker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Twitter Discourse Marker ~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@user1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 never bought candy bars from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those kids on my doorstep so I guess they’re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all in gangs now 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@user2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LMBO ! This man filed an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EMERGENCY Motion for Continuance on account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of the Rangers game tonight !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〈〈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Wow lmao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1" name="Shape 141"/>
          <p:cNvCxnSpPr/>
          <p:nvPr/>
        </p:nvCxnSpPr>
        <p:spPr>
          <a:xfrm rot="10800000">
            <a:off x="811375" y="2303600"/>
            <a:ext cx="2303700" cy="76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2" name="Shape 142"/>
          <p:cNvCxnSpPr/>
          <p:nvPr/>
        </p:nvCxnSpPr>
        <p:spPr>
          <a:xfrm rot="10800000">
            <a:off x="2042750" y="2274800"/>
            <a:ext cx="1492500" cy="6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3" name="Shape 143"/>
          <p:cNvCxnSpPr/>
          <p:nvPr/>
        </p:nvCxnSpPr>
        <p:spPr>
          <a:xfrm flipH="1">
            <a:off x="767875" y="3158550"/>
            <a:ext cx="2593500" cy="34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4" name="Shape 144"/>
          <p:cNvCxnSpPr/>
          <p:nvPr/>
        </p:nvCxnSpPr>
        <p:spPr>
          <a:xfrm flipH="1">
            <a:off x="2013850" y="3245475"/>
            <a:ext cx="1506900" cy="33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5" name="Shape 145"/>
          <p:cNvCxnSpPr/>
          <p:nvPr/>
        </p:nvCxnSpPr>
        <p:spPr>
          <a:xfrm>
            <a:off x="3767075" y="3317925"/>
            <a:ext cx="956400" cy="79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6" name="Shape 146"/>
          <p:cNvSpPr txBox="1"/>
          <p:nvPr/>
        </p:nvSpPr>
        <p:spPr>
          <a:xfrm>
            <a:off x="3622175" y="2796325"/>
            <a:ext cx="34047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Twitter Discourse Marker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4800">
                <a:solidFill>
                  <a:schemeClr val="lt2"/>
                </a:solidFill>
              </a:rPr>
              <a:t>Resulting tag set: 25 tags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6000"/>
              <a:t>Annotation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/>
              <a:t>Step 0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Obtain a tag set including tags from treebanks and twitter-specific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Tokenize tweets by a twitter tokenizer and pre-tag tokens using WSJ-trained Stanford POS tagger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For special twitter categories, Heuristics takes precedence over the Stanford tags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Step 1 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17 researchers from Carnegie Mellon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Each spent 2-20 hours annotating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Annotators corrected output of Stanford tagger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Penn Treebank consulted for difficult cases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2 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</a:pPr>
            <a:r>
              <a:rPr lang="en"/>
              <a:t>Two annotators corrected and standardized annotations from the original 17 annotators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</a:pPr>
            <a:r>
              <a:rPr lang="en"/>
              <a:t>A third annotator tagged a sample of the tweets from scratch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</a:pPr>
            <a:r>
              <a:rPr lang="en"/>
              <a:t>Inter-annotator agreement: 92.2%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</a:pPr>
            <a:r>
              <a:rPr lang="en"/>
              <a:t>Cohen’s kappa: 0.914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</a:pPr>
            <a:r>
              <a:rPr lang="en"/>
              <a:t>One annotator made a single final pass through the data, correcting errors and improving consistency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Experiment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Experimental Setup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1,827 annotated tweets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1,000 for training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327 for development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500 for testing (OOV rate: 30%)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Systems: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Stanford tagger (retrained on our data)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Our own baseline CRF tagger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Our tagger augmented with Twitter-specific features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/>
              <a:t>Experimental Setup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Model CRF - conditional random field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Basic features: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feature for each word type, a set of features that check whether the word contains digits or hyphens, suffix features up to length 3, and features looking at capitalization patterns in the word.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Twitter specific features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90250" y="488250"/>
            <a:ext cx="85242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Goal:</a:t>
            </a:r>
          </a:p>
          <a:p>
            <a:pPr lvl="0">
              <a:spcBef>
                <a:spcPts val="0"/>
              </a:spcBef>
              <a:buNone/>
            </a:pPr>
            <a:r>
              <a:rPr lang="en" sz="3600"/>
              <a:t>Build a Twitter part-of-speech tagger in a short time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Result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475" y="1688200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Twitter Orthographic Feature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688225"/>
            <a:ext cx="4286250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4940650" y="1955125"/>
            <a:ext cx="3753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Regular expressions to detect at-mentions, hashtags, and URLs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Distributional Similarity Feature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75" y="1609725"/>
            <a:ext cx="4400550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4259675" y="1767625"/>
            <a:ext cx="456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Embeddings in a low dimensional space based on neighboring words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Computed using 134k unannotated tweets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Phonetic Normalization Feature</a:t>
            </a:r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00" y="1688200"/>
            <a:ext cx="4191000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4452325" y="1753150"/>
            <a:ext cx="4071300" cy="13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Metaphone algorithm (Philips, 1990)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maps tokens to equivalence classes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based on phonetics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4549450" y="2984237"/>
            <a:ext cx="36222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tomarrow tommorow tomorr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tomorrow tomorrowwww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Tag Dictionary Feature</a:t>
            </a: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75" y="1609725"/>
            <a:ext cx="4400550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4897200" y="1738650"/>
            <a:ext cx="3709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One feature for each tag a word occurs within the Penn Treebank, with its frequency rank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 similar feature for Metaphone classes of Penn Treebank words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Conclusions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Developed a tag set, annotated data, designed features, and trained models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Case study in rapidly porting a fundamental NLP task to a social media domain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Data may be useful for domain adaptation or semi-supervised learning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60950" y="2065350"/>
            <a:ext cx="87540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Tagger, tokenizer, and annotations are available: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 u="sng">
                <a:solidFill>
                  <a:srgbClr val="FFFFFF"/>
                </a:solidFill>
              </a:rPr>
              <a:t>www.ark.cs.cmu.edu/TweetNLP/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3000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Q&amp;A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65500" y="724200"/>
            <a:ext cx="4045200" cy="80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Plan </a:t>
            </a:r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265500" y="1524310"/>
            <a:ext cx="4045200" cy="2788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en" sz="1800"/>
              <a:t>Large team of annotators </a:t>
            </a: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en" sz="1800"/>
              <a:t>Simple, carefully-designed annotation scheme </a:t>
            </a: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en" sz="1800"/>
              <a:t>Features leveraging existing resources(treebanks) and unannotated data </a:t>
            </a:r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4878300" y="634600"/>
            <a:ext cx="4045200" cy="80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Outcome 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4878300" y="1434710"/>
            <a:ext cx="4045200" cy="2788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Char char="●"/>
            </a:pPr>
            <a:r>
              <a:rPr lang="en" sz="1800">
                <a:solidFill>
                  <a:schemeClr val="lt1"/>
                </a:solidFill>
              </a:rPr>
              <a:t>Tag set for Twitter </a:t>
            </a: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Char char="●"/>
            </a:pPr>
            <a:r>
              <a:rPr b="1" lang="en" sz="1800">
                <a:solidFill>
                  <a:schemeClr val="lt1"/>
                </a:solidFill>
              </a:rPr>
              <a:t>1827</a:t>
            </a:r>
            <a:r>
              <a:rPr lang="en" sz="1800">
                <a:solidFill>
                  <a:schemeClr val="lt1"/>
                </a:solidFill>
              </a:rPr>
              <a:t> annotated English tweets </a:t>
            </a: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Char char="●"/>
            </a:pPr>
            <a:r>
              <a:rPr lang="en" sz="1800">
                <a:solidFill>
                  <a:schemeClr val="lt1"/>
                </a:solidFill>
              </a:rPr>
              <a:t>POS tagger with </a:t>
            </a:r>
            <a:r>
              <a:rPr b="1" lang="en" sz="1800">
                <a:solidFill>
                  <a:schemeClr val="lt1"/>
                </a:solidFill>
              </a:rPr>
              <a:t>~90%</a:t>
            </a:r>
            <a:r>
              <a:rPr lang="en" sz="1800">
                <a:solidFill>
                  <a:schemeClr val="lt1"/>
                </a:solidFill>
              </a:rPr>
              <a:t> accuracy </a:t>
            </a: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Char char="●"/>
            </a:pPr>
            <a:r>
              <a:rPr lang="en" sz="1800">
                <a:solidFill>
                  <a:schemeClr val="lt1"/>
                </a:solidFill>
              </a:rPr>
              <a:t>Finish the task within </a:t>
            </a:r>
            <a:r>
              <a:rPr b="1" lang="en" sz="1800">
                <a:solidFill>
                  <a:schemeClr val="lt1"/>
                </a:solidFill>
              </a:rPr>
              <a:t>250</a:t>
            </a:r>
            <a:r>
              <a:rPr lang="en" sz="1800">
                <a:solidFill>
                  <a:schemeClr val="lt1"/>
                </a:solidFill>
              </a:rPr>
              <a:t> person-hours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Tag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5863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Data set - Example 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175" y="1718250"/>
            <a:ext cx="3855050" cy="342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Shape 93"/>
          <p:cNvCxnSpPr/>
          <p:nvPr/>
        </p:nvCxnSpPr>
        <p:spPr>
          <a:xfrm>
            <a:off x="1567150" y="2102950"/>
            <a:ext cx="1995900" cy="13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4" name="Shape 94"/>
          <p:cNvCxnSpPr/>
          <p:nvPr/>
        </p:nvCxnSpPr>
        <p:spPr>
          <a:xfrm flipH="1" rot="10800000">
            <a:off x="2408325" y="2317225"/>
            <a:ext cx="1275300" cy="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5" name="Shape 95"/>
          <p:cNvCxnSpPr/>
          <p:nvPr/>
        </p:nvCxnSpPr>
        <p:spPr>
          <a:xfrm>
            <a:off x="1839050" y="2528200"/>
            <a:ext cx="196800" cy="3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6" name="Shape 96"/>
          <p:cNvSpPr txBox="1"/>
          <p:nvPr/>
        </p:nvSpPr>
        <p:spPr>
          <a:xfrm>
            <a:off x="5009550" y="1995775"/>
            <a:ext cx="4134300" cy="25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Hashtag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URLs</a:t>
            </a:r>
          </a:p>
          <a:p>
            <a:pPr indent="-342900" lvl="0" marL="457200" rtl="0"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" sz="1800">
                <a:solidFill>
                  <a:schemeClr val="lt2"/>
                </a:solidFill>
              </a:rPr>
              <a:t>Symbols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</a:rPr>
              <a:t>typos, multi-word abbreviations, non-standard spelling 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71900" y="5863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Tag set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Start with </a:t>
            </a:r>
            <a:r>
              <a:rPr b="1" lang="en" sz="2400"/>
              <a:t>coarse</a:t>
            </a:r>
            <a:r>
              <a:rPr lang="en" sz="2400"/>
              <a:t> set of Penn Treebank tags 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Add Twitter-specific tags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26077" y="209505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Coarse treebank tags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924600" y="308100"/>
            <a:ext cx="5009700" cy="46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Roboto"/>
              <a:buChar char="●"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common noun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determiner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Roboto"/>
              <a:buChar char="●"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proper noun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preposition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pronoun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verb particle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verb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coordinating conjunction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adjective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numeral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adverb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interjection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punctuation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predeterminer / existential there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226077" y="239985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Twitter-specific tags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3361375" y="1232075"/>
            <a:ext cx="5361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Roboto"/>
              <a:buChar char="●"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hashtag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at-mention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URL / email address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emoticon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Roboto"/>
              <a:buChar char="●"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Twitter discourse marker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other (multi-word abbreviations, symbols, garbage)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Problem 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71900" y="2314950"/>
            <a:ext cx="7192500" cy="146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@user1 OMG </a:t>
            </a:r>
            <a:r>
              <a:rPr b="1" lang="en" u="sng">
                <a:latin typeface="Courier New"/>
                <a:ea typeface="Courier New"/>
                <a:cs typeface="Courier New"/>
                <a:sym typeface="Courier New"/>
              </a:rPr>
              <a:t>ur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from PA ? i am too (: where abouts ?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@user2 </a:t>
            </a:r>
            <a:r>
              <a:rPr b="1" lang="en" u="sng">
                <a:latin typeface="Courier New"/>
                <a:ea typeface="Courier New"/>
                <a:cs typeface="Courier New"/>
                <a:sym typeface="Courier New"/>
              </a:rPr>
              <a:t>ima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get me a flip phone for real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ur = you’re        ima = I’m going to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395700" y="1843400"/>
            <a:ext cx="7377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Penn Treebank tokenization is unsuitable for Twitter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2"/>
              </a:solidFill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312775" y="4005025"/>
            <a:ext cx="38577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lt2"/>
                </a:solidFill>
              </a:rPr>
              <a:t>{Nominal, proper noun} * {Verb, possessive}</a:t>
            </a:r>
            <a:r>
              <a:rPr lang="en">
                <a:solidFill>
                  <a:schemeClr val="lt2"/>
                </a:solidFill>
              </a:rPr>
              <a:t> </a:t>
            </a:r>
          </a:p>
        </p:txBody>
      </p:sp>
      <p:cxnSp>
        <p:nvCxnSpPr>
          <p:cNvPr id="123" name="Shape 123"/>
          <p:cNvCxnSpPr/>
          <p:nvPr/>
        </p:nvCxnSpPr>
        <p:spPr>
          <a:xfrm>
            <a:off x="3926150" y="4333400"/>
            <a:ext cx="1192200" cy="18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4" name="Shape 124"/>
          <p:cNvSpPr txBox="1"/>
          <p:nvPr/>
        </p:nvSpPr>
        <p:spPr>
          <a:xfrm>
            <a:off x="5170575" y="4005025"/>
            <a:ext cx="26025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lt2"/>
                </a:solidFill>
              </a:rPr>
              <a:t>Compound tag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