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79" r:id="rId2"/>
    <p:sldId id="278" r:id="rId3"/>
    <p:sldId id="280" r:id="rId4"/>
    <p:sldId id="281" r:id="rId5"/>
    <p:sldId id="259" r:id="rId6"/>
    <p:sldId id="257" r:id="rId7"/>
    <p:sldId id="261" r:id="rId8"/>
    <p:sldId id="272" r:id="rId9"/>
    <p:sldId id="275" r:id="rId10"/>
    <p:sldId id="277" r:id="rId11"/>
    <p:sldId id="266" r:id="rId12"/>
    <p:sldId id="267" r:id="rId13"/>
    <p:sldId id="268" r:id="rId14"/>
    <p:sldId id="265" r:id="rId15"/>
    <p:sldId id="258" r:id="rId16"/>
    <p:sldId id="262" r:id="rId17"/>
    <p:sldId id="263" r:id="rId18"/>
    <p:sldId id="264" r:id="rId19"/>
    <p:sldId id="270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B8B400"/>
    <a:srgbClr val="CC3300"/>
    <a:srgbClr val="800000"/>
    <a:srgbClr val="6600CC"/>
    <a:srgbClr val="660066"/>
    <a:srgbClr val="003300"/>
    <a:srgbClr val="808000"/>
    <a:srgbClr val="00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22EC8-1685-4F53-93A2-5944578CF091}" type="datetimeFigureOut">
              <a:rPr lang="en-US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A2E36-D97C-4020-A88C-7D8DDD41F8F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2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5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3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1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9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A2E36-D97C-4020-A88C-7D8DDD41F8F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6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as a Corpus for Sentiment Analysis and Opinion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Adam</a:t>
            </a:r>
            <a:r>
              <a:rPr lang="en-US"/>
              <a:t> Rosenberg, Leandra Irvine, Gus </a:t>
            </a:r>
            <a:r>
              <a:rPr lang="en-US" smtClean="0"/>
              <a:t>Logsdon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4902" y="2682047"/>
            <a:ext cx="8652149" cy="767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3300"/>
                </a:solidFill>
              </a:rPr>
              <a:t>Positive  </a:t>
            </a:r>
            <a:r>
              <a:rPr lang="en-US" sz="3600" b="1" dirty="0" smtClean="0"/>
              <a:t>          vs               </a:t>
            </a:r>
            <a:r>
              <a:rPr lang="en-US" sz="3600" b="1" dirty="0" smtClean="0">
                <a:solidFill>
                  <a:srgbClr val="800000"/>
                </a:solidFill>
              </a:rPr>
              <a:t>Negative </a:t>
            </a:r>
            <a:endParaRPr lang="en-US" sz="3600" b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657" y="3492362"/>
            <a:ext cx="419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Superlative Adverbs</a:t>
            </a:r>
            <a:endParaRPr lang="en-US" sz="2400" dirty="0" smtClean="0">
              <a:solidFill>
                <a:srgbClr val="003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0952" y="3723722"/>
            <a:ext cx="422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Past tense verbs</a:t>
            </a:r>
            <a:endParaRPr lang="en-US" sz="2800" dirty="0">
              <a:solidFill>
                <a:srgbClr val="8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47351" y="5724270"/>
            <a:ext cx="4588227" cy="571440"/>
            <a:chOff x="708418" y="6143358"/>
            <a:chExt cx="5494776" cy="68850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418" y="6143358"/>
              <a:ext cx="5494776" cy="68850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63384" y="6521116"/>
              <a:ext cx="772911" cy="310744"/>
            </a:xfrm>
            <a:prstGeom prst="rect">
              <a:avLst/>
            </a:prstGeom>
            <a:solidFill>
              <a:srgbClr val="FFFF00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9959" y="24980"/>
            <a:ext cx="9638746" cy="656822"/>
          </a:xfrm>
        </p:spPr>
        <p:txBody>
          <a:bodyPr>
            <a:normAutofit/>
          </a:bodyPr>
          <a:lstStyle/>
          <a:p>
            <a:r>
              <a:rPr lang="en-US" sz="3600" b="1" dirty="0"/>
              <a:t>POS-Tagging Pairwise Comparison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86" y="673384"/>
            <a:ext cx="8420100" cy="2047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91" y="2623358"/>
            <a:ext cx="2695575" cy="266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57" y="4284726"/>
            <a:ext cx="419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Possessive ending</a:t>
            </a:r>
            <a:endParaRPr lang="en-US" sz="2400" dirty="0" smtClean="0">
              <a:solidFill>
                <a:srgbClr val="0033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657" y="5003000"/>
            <a:ext cx="419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Whose</a:t>
            </a:r>
          </a:p>
          <a:p>
            <a:pPr lvl="1"/>
            <a:r>
              <a:rPr lang="en-US" sz="2400" dirty="0" smtClean="0">
                <a:solidFill>
                  <a:srgbClr val="003300"/>
                </a:solidFill>
              </a:rPr>
              <a:t>	Misspelling of “who’s”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75311" y="3927932"/>
            <a:ext cx="1358233" cy="440083"/>
            <a:chOff x="9111800" y="1480672"/>
            <a:chExt cx="2202287" cy="1068947"/>
          </a:xfrm>
        </p:grpSpPr>
        <p:sp>
          <p:nvSpPr>
            <p:cNvPr id="24" name="Oval Callout 23"/>
            <p:cNvSpPr/>
            <p:nvPr/>
          </p:nvSpPr>
          <p:spPr>
            <a:xfrm>
              <a:off x="9111800" y="1480672"/>
              <a:ext cx="2202287" cy="1068947"/>
            </a:xfrm>
            <a:prstGeom prst="wedgeEllipseCallout">
              <a:avLst>
                <a:gd name="adj1" fmla="val 33069"/>
                <a:gd name="adj2" fmla="val -4968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273814" y="1560915"/>
              <a:ext cx="1674383" cy="699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“most”</a:t>
              </a:r>
              <a:endParaRPr lang="en-US" sz="2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05089" y="3960980"/>
            <a:ext cx="1431401" cy="419753"/>
            <a:chOff x="-573184" y="1883618"/>
            <a:chExt cx="2202287" cy="1068947"/>
          </a:xfrm>
        </p:grpSpPr>
        <p:sp>
          <p:nvSpPr>
            <p:cNvPr id="27" name="Oval Callout 26"/>
            <p:cNvSpPr/>
            <p:nvPr/>
          </p:nvSpPr>
          <p:spPr>
            <a:xfrm>
              <a:off x="-573184" y="1883618"/>
              <a:ext cx="2202287" cy="1068947"/>
            </a:xfrm>
            <a:prstGeom prst="wedgeEllipseCallout">
              <a:avLst>
                <a:gd name="adj1" fmla="val -54166"/>
                <a:gd name="adj2" fmla="val -3991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-248045" y="2015018"/>
              <a:ext cx="1523633" cy="699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“best”</a:t>
              </a:r>
              <a:endParaRPr lang="en-US" sz="2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42403" y="4715592"/>
            <a:ext cx="1396981" cy="412986"/>
            <a:chOff x="9111800" y="1462525"/>
            <a:chExt cx="2265115" cy="1087094"/>
          </a:xfrm>
        </p:grpSpPr>
        <p:sp>
          <p:nvSpPr>
            <p:cNvPr id="31" name="Oval Callout 30"/>
            <p:cNvSpPr/>
            <p:nvPr/>
          </p:nvSpPr>
          <p:spPr>
            <a:xfrm>
              <a:off x="9111800" y="1480672"/>
              <a:ext cx="2202287" cy="1068947"/>
            </a:xfrm>
            <a:prstGeom prst="wedgeEllipseCallout">
              <a:avLst>
                <a:gd name="adj1" fmla="val 33069"/>
                <a:gd name="adj2" fmla="val -4968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48910" y="1462525"/>
              <a:ext cx="2228005" cy="1046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“friend’s”</a:t>
              </a:r>
              <a:endParaRPr lang="en-US" sz="2200" dirty="0"/>
            </a:p>
          </p:txBody>
        </p:sp>
      </p:grpSp>
      <p:sp>
        <p:nvSpPr>
          <p:cNvPr id="33" name="Oval Callout 32"/>
          <p:cNvSpPr/>
          <p:nvPr/>
        </p:nvSpPr>
        <p:spPr>
          <a:xfrm>
            <a:off x="7293217" y="5669108"/>
            <a:ext cx="1358233" cy="440083"/>
          </a:xfrm>
          <a:prstGeom prst="wedgeEllipseCallout">
            <a:avLst>
              <a:gd name="adj1" fmla="val 11260"/>
              <a:gd name="adj2" fmla="val -760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488601" y="5669108"/>
            <a:ext cx="934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“gone”</a:t>
            </a:r>
            <a:endParaRPr lang="en-US" sz="2200" dirty="0"/>
          </a:p>
        </p:txBody>
      </p:sp>
      <p:sp>
        <p:nvSpPr>
          <p:cNvPr id="35" name="Oval Callout 34"/>
          <p:cNvSpPr/>
          <p:nvPr/>
        </p:nvSpPr>
        <p:spPr>
          <a:xfrm>
            <a:off x="8554534" y="5141697"/>
            <a:ext cx="1358233" cy="440083"/>
          </a:xfrm>
          <a:prstGeom prst="wedgeEllipseCallout">
            <a:avLst>
              <a:gd name="adj1" fmla="val -18134"/>
              <a:gd name="adj2" fmla="val -818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651450" y="5154143"/>
            <a:ext cx="1043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“bored”</a:t>
            </a:r>
            <a:endParaRPr lang="en-US" sz="2200" dirty="0"/>
          </a:p>
        </p:txBody>
      </p:sp>
      <p:sp>
        <p:nvSpPr>
          <p:cNvPr id="37" name="Oval Callout 36"/>
          <p:cNvSpPr/>
          <p:nvPr/>
        </p:nvSpPr>
        <p:spPr>
          <a:xfrm>
            <a:off x="7345799" y="4366779"/>
            <a:ext cx="1358233" cy="440083"/>
          </a:xfrm>
          <a:prstGeom prst="wedgeEllipseCallout">
            <a:avLst>
              <a:gd name="adj1" fmla="val 18846"/>
              <a:gd name="adj2" fmla="val -555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99172" y="4367372"/>
            <a:ext cx="950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  “lost”</a:t>
            </a:r>
            <a:endParaRPr lang="en-US" sz="2200" dirty="0"/>
          </a:p>
        </p:txBody>
      </p:sp>
      <p:sp>
        <p:nvSpPr>
          <p:cNvPr id="39" name="Oval Callout 38"/>
          <p:cNvSpPr/>
          <p:nvPr/>
        </p:nvSpPr>
        <p:spPr>
          <a:xfrm>
            <a:off x="5870249" y="4340996"/>
            <a:ext cx="1358233" cy="440083"/>
          </a:xfrm>
          <a:prstGeom prst="wedgeEllipseCallout">
            <a:avLst>
              <a:gd name="adj1" fmla="val 33069"/>
              <a:gd name="adj2" fmla="val -496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70169" y="4374032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“missed</a:t>
            </a:r>
            <a:r>
              <a:rPr lang="en-US" sz="2000" dirty="0" smtClean="0">
                <a:solidFill>
                  <a:srgbClr val="800000"/>
                </a:solidFill>
              </a:rPr>
              <a:t>”</a:t>
            </a:r>
            <a:endParaRPr lang="en-US" sz="2200" dirty="0"/>
          </a:p>
        </p:txBody>
      </p:sp>
      <p:sp>
        <p:nvSpPr>
          <p:cNvPr id="42" name="Oval Callout 41"/>
          <p:cNvSpPr/>
          <p:nvPr/>
        </p:nvSpPr>
        <p:spPr>
          <a:xfrm>
            <a:off x="8978142" y="4422412"/>
            <a:ext cx="1358233" cy="440083"/>
          </a:xfrm>
          <a:prstGeom prst="wedgeEllipseCallout">
            <a:avLst>
              <a:gd name="adj1" fmla="val -29513"/>
              <a:gd name="adj2" fmla="val -613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78062" y="4455448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“stuck”</a:t>
            </a:r>
            <a:endParaRPr lang="en-US" sz="2200" dirty="0"/>
          </a:p>
        </p:txBody>
      </p:sp>
      <p:sp>
        <p:nvSpPr>
          <p:cNvPr id="44" name="Oval Callout 43"/>
          <p:cNvSpPr/>
          <p:nvPr/>
        </p:nvSpPr>
        <p:spPr>
          <a:xfrm>
            <a:off x="6389548" y="5049151"/>
            <a:ext cx="1358233" cy="440083"/>
          </a:xfrm>
          <a:prstGeom prst="wedgeEllipseCallout">
            <a:avLst>
              <a:gd name="adj1" fmla="val 13157"/>
              <a:gd name="adj2" fmla="val -730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37108" y="5076339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“taken”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71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2" grpId="0" animBg="1"/>
      <p:bldP spid="43" grpId="0"/>
      <p:bldP spid="44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/>
              <a:t>Extraction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Used the presence of n-grams as binary features, ignored frequency.</a:t>
            </a:r>
          </a:p>
          <a:p>
            <a:r>
              <a:rPr lang="en-US" sz="2000" dirty="0"/>
              <a:t>Which n-gram model best captures Twitter post sentiments?</a:t>
            </a:r>
          </a:p>
          <a:p>
            <a:r>
              <a:rPr lang="en-US" sz="2000" dirty="0"/>
              <a:t>Filtering: remove URL links, Twitter user names, and emoticons.</a:t>
            </a:r>
          </a:p>
          <a:p>
            <a:r>
              <a:rPr lang="en-US" sz="2000" dirty="0"/>
              <a:t>Tokenization: form a bag of words by splitting text into smaller units.</a:t>
            </a:r>
          </a:p>
          <a:p>
            <a:r>
              <a:rPr lang="en-US" sz="2000" dirty="0"/>
              <a:t>Stopword removal: removed articles such as “the” from bag of words.</a:t>
            </a:r>
          </a:p>
          <a:p>
            <a:r>
              <a:rPr lang="en-US" sz="2000" dirty="0"/>
              <a:t>Constructing n-grams: create set of n-grams from consecutive words. For better accuracy, attach negations such as “not” to the word that they modify. Negations highly influence the sentiment of the expression. (Wilson et al., 2005).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5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Used the Naïve Bayes classifier to determine the sentiment: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Equal number of messages in each sentiment, so simplifies to: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3"/>
                <a:stretch>
                  <a:fillRect l="-928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0564" y="1917943"/>
                <a:ext cx="10515600" cy="479353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Two Bayes classifiers, one based on the presence of n-grams and the other based on the presence of POS-tags in the message.</a:t>
                </a:r>
              </a:p>
              <a:p>
                <a:r>
                  <a:rPr lang="en-US" sz="2400" dirty="0"/>
                  <a:t>Let G be a set of n-grams representing the message and T be a set of POS-tags of the message. Mathematically:</a:t>
                </a:r>
              </a:p>
              <a:p>
                <a:pPr marL="0" indent="0" algn="ctr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 algn="ctr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 marL="0" indent="0" algn="ctr">
                  <a:buNone/>
                </a:pPr>
                <a:endParaRPr lang="en-US" sz="2400" b="0" dirty="0"/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564" y="1917943"/>
                <a:ext cx="10515600" cy="4793539"/>
              </a:xfrm>
              <a:blipFill>
                <a:blip r:embed="rId3"/>
                <a:stretch>
                  <a:fillRect l="-464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 rot="8760000">
            <a:off x="5366024" y="4697376"/>
            <a:ext cx="1003668" cy="3392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rved Left Arrow 3"/>
          <p:cNvSpPr/>
          <p:nvPr/>
        </p:nvSpPr>
        <p:spPr>
          <a:xfrm>
            <a:off x="8876354" y="3916973"/>
            <a:ext cx="731520" cy="121615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860259" y="2281604"/>
            <a:ext cx="731520" cy="1216152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3420000">
            <a:off x="8492625" y="410820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Log-likelihood!</a:t>
            </a:r>
          </a:p>
        </p:txBody>
      </p:sp>
      <p:sp>
        <p:nvSpPr>
          <p:cNvPr id="7" name="TextBox 6"/>
          <p:cNvSpPr txBox="1"/>
          <p:nvPr/>
        </p:nvSpPr>
        <p:spPr>
          <a:xfrm rot="3420000">
            <a:off x="7424500" y="246712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18866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Higher</a:t>
            </a:r>
            <a:r>
              <a:rPr lang="en-US">
                <a:latin typeface="Arial" charset="0"/>
              </a:rPr>
              <a:t> Accuracy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518639"/>
            <a:ext cx="8595360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To account for statistical noise in the data (headwords, stopwords, etc.) this method uses a couple of new factors:</a:t>
            </a:r>
            <a:endParaRPr lang="en-US" sz="2400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entury Schoolbook"/>
              </a:rPr>
              <a:t>Entropy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- higher Shannon entropy → less able to distinguish between sentiments</a:t>
            </a:r>
            <a:endParaRPr lang="en-US" sz="2400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95959"/>
                </a:solidFill>
                <a:latin typeface="Arial" charset="0"/>
              </a:rPr>
              <a:t/>
            </a:r>
            <a:br>
              <a:rPr lang="en-US" b="1" dirty="0">
                <a:solidFill>
                  <a:srgbClr val="595959"/>
                </a:solidFill>
                <a:latin typeface="Arial" charset="0"/>
              </a:rPr>
            </a:br>
            <a:r>
              <a:rPr lang="en-US" b="1" dirty="0">
                <a:solidFill>
                  <a:srgbClr val="595959"/>
                </a:solidFill>
                <a:latin typeface="Arial" charset="0"/>
              </a:rPr>
              <a:t/>
            </a:r>
            <a:br>
              <a:rPr lang="en-US" b="1" dirty="0">
                <a:solidFill>
                  <a:srgbClr val="595959"/>
                </a:solidFill>
                <a:latin typeface="Arial" charset="0"/>
              </a:rPr>
            </a:br>
            <a:endParaRPr lang="en-US" b="1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entury Schoolbook"/>
              </a:rPr>
              <a:t>Salience</a:t>
            </a: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 - higher salience → more biased towards one sentiment or another</a:t>
            </a:r>
            <a:endParaRPr lang="en-US" sz="2400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25" y="3169464"/>
            <a:ext cx="7740873" cy="1100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074611"/>
            <a:ext cx="7757466" cy="11367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9834" y="2680634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9834" y="4585781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Entropy/Salience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335" y="2028695"/>
            <a:ext cx="5654636" cy="45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Entropy and Salience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We can set thresholds for Entropy and Salience.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Then we can throw those thresholds into the term log-likelihood equation from before.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76" y="3959129"/>
            <a:ext cx="5974511" cy="172740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-5460000">
            <a:off x="6474399" y="4951167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Use an </a:t>
            </a:r>
            <a:r>
              <a:rPr lang="en-US" sz="2400">
                <a:solidFill>
                  <a:srgbClr val="000000"/>
                </a:solidFill>
                <a:latin typeface="Century Schoolbook" charset="0"/>
              </a:rPr>
              <a:t>F-measure 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harmonic</a:t>
            </a:r>
            <a:r>
              <a:rPr lang="en-US" sz="2400">
                <a:solidFill>
                  <a:srgbClr val="000000"/>
                </a:solidFill>
                <a:latin typeface="Century Schoolbook" charset="0"/>
              </a:rPr>
              <a:t> mean 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to Evaluate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Instead of precision and recall, the authors </a:t>
            </a:r>
            <a:r>
              <a:rPr lang="en-US" sz="2400">
                <a:solidFill>
                  <a:srgbClr val="000000"/>
                </a:solidFill>
                <a:latin typeface="Century Schoolbook" charset="0"/>
              </a:rPr>
              <a:t>use 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the</a:t>
            </a:r>
            <a:r>
              <a:rPr lang="en-US" sz="2400">
                <a:solidFill>
                  <a:srgbClr val="000000"/>
                </a:solidFill>
                <a:latin typeface="Century Schoolbook" charset="0"/>
              </a:rPr>
              <a:t> terms “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accuracy</a:t>
            </a:r>
            <a:r>
              <a:rPr lang="en-US" sz="2400">
                <a:solidFill>
                  <a:srgbClr val="000000"/>
                </a:solidFill>
                <a:latin typeface="Century Schoolbook" charset="0"/>
              </a:rPr>
              <a:t>” 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(%</a:t>
            </a:r>
            <a:r>
              <a:rPr lang="en-US" sz="2400">
                <a:solidFill>
                  <a:srgbClr val="000000"/>
                </a:solidFill>
                <a:latin typeface="Century Schoolbook" charset="0"/>
              </a:rPr>
              <a:t> correct guesses) and 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“decision</a:t>
            </a:r>
            <a:r>
              <a:rPr lang="en-US" sz="2400">
                <a:solidFill>
                  <a:srgbClr val="000000"/>
                </a:solidFill>
                <a:latin typeface="Century Schoolbook" charset="0"/>
              </a:rPr>
              <a:t>” 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(</a:t>
            </a:r>
            <a:r>
              <a:rPr lang="en-US" sz="2400">
                <a:solidFill>
                  <a:srgbClr val="000000"/>
                </a:solidFill>
                <a:latin typeface="Century Schoolbook" charset="0"/>
              </a:rPr>
              <a:t>retrieved/all) here instead</a:t>
            </a:r>
            <a:endParaRPr lang="en-US" sz="2400" dirty="0">
              <a:solidFill>
                <a:srgbClr val="000000"/>
              </a:solidFill>
              <a:latin typeface="Century Schoolbook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595959"/>
                </a:solidFill>
                <a:latin typeface="Arial" charset="0"/>
              </a:rPr>
            </a:br>
            <a:r>
              <a:rPr lang="en-US" dirty="0">
                <a:solidFill>
                  <a:srgbClr val="595959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595959"/>
                </a:solidFill>
                <a:latin typeface="Arial" charset="0"/>
              </a:rPr>
            </a:br>
            <a:r>
              <a:rPr lang="en-US" dirty="0">
                <a:solidFill>
                  <a:srgbClr val="595959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595959"/>
                </a:solidFill>
                <a:latin typeface="Arial" charset="0"/>
              </a:rPr>
            </a:b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Where </a:t>
            </a:r>
            <a:r>
              <a:rPr lang="en-US" sz="2400" i="1" dirty="0">
                <a:solidFill>
                  <a:srgbClr val="000000"/>
                </a:solidFill>
                <a:latin typeface="Century Schoolbook" charset="0"/>
              </a:rPr>
              <a:t>β</a:t>
            </a:r>
            <a:r>
              <a:rPr lang="en-US" sz="2400" dirty="0">
                <a:solidFill>
                  <a:srgbClr val="000000"/>
                </a:solidFill>
                <a:latin typeface="Century Schoolbook" charset="0"/>
              </a:rPr>
              <a:t>= 0.5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4" y="3622047"/>
            <a:ext cx="5937552" cy="105281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84212" y="3863283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" y="770369"/>
            <a:ext cx="11130824" cy="53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414" y="386413"/>
            <a:ext cx="10161689" cy="625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Twitter: New Huge Microblogging Platform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90840" y="1416676"/>
            <a:ext cx="9416241" cy="4406518"/>
            <a:chOff x="1090840" y="1416676"/>
            <a:chExt cx="9416241" cy="44065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0840" y="1416676"/>
              <a:ext cx="9416241" cy="35474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6050" y="2305319"/>
              <a:ext cx="4133217" cy="77273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45651" y="5238419"/>
              <a:ext cx="1127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2010</a:t>
              </a:r>
              <a:endParaRPr lang="en-US" sz="3200" b="1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V="1">
              <a:off x="5609267" y="3966693"/>
              <a:ext cx="0" cy="12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30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769"/>
            <a:ext cx="11186466" cy="552815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847387" y="871062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Opinion mining and sentiment analysis using microblogging corpora and </a:t>
            </a:r>
            <a:r>
              <a:rPr lang="en-US" sz="3600" dirty="0" err="1"/>
              <a:t>Naïve</a:t>
            </a:r>
            <a:r>
              <a:rPr lang="en-US" sz="3600" dirty="0"/>
              <a:t> Bayes can be automated using emoticons to gauge sentiment with high accuracy</a:t>
            </a:r>
          </a:p>
        </p:txBody>
      </p:sp>
    </p:spTree>
    <p:extLst>
      <p:ext uri="{BB962C8B-B14F-4D97-AF65-F5344CB8AC3E}">
        <p14:creationId xmlns:p14="http://schemas.microsoft.com/office/powerpoint/2010/main" val="326051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8522"/>
          </a:xfrm>
        </p:spPr>
        <p:txBody>
          <a:bodyPr/>
          <a:lstStyle/>
          <a:p>
            <a:r>
              <a:rPr lang="en-US" b="1" dirty="0" smtClean="0"/>
              <a:t>Twitter…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5" y="1939988"/>
            <a:ext cx="6884077" cy="11591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09828" y="1352282"/>
            <a:ext cx="2325802" cy="587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Daily Life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827" y="3393015"/>
            <a:ext cx="3433384" cy="587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Variety of People 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01" y="3980721"/>
            <a:ext cx="6747714" cy="20941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7317" y="4503311"/>
            <a:ext cx="437881" cy="226794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8100" y="4276517"/>
            <a:ext cx="270456" cy="199635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346" y="4705572"/>
            <a:ext cx="5911872" cy="11372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6410820" y="2287238"/>
            <a:ext cx="337709" cy="244974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82083" y="4934170"/>
            <a:ext cx="910402" cy="217379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229252" y="4934170"/>
            <a:ext cx="910402" cy="217379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082" y="358683"/>
            <a:ext cx="9692640" cy="728522"/>
          </a:xfrm>
        </p:spPr>
        <p:txBody>
          <a:bodyPr/>
          <a:lstStyle/>
          <a:p>
            <a:r>
              <a:rPr lang="en-US" b="1" dirty="0" smtClean="0"/>
              <a:t>Twitter is Useful!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929061" y="4245139"/>
            <a:ext cx="6154239" cy="1290018"/>
            <a:chOff x="517016" y="1852427"/>
            <a:chExt cx="6154239" cy="12900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8" name="Picture 1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17016" y="1852427"/>
              <a:ext cx="6154239" cy="129001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140852" y="2215166"/>
              <a:ext cx="437881" cy="226794"/>
            </a:xfrm>
            <a:prstGeom prst="rect">
              <a:avLst/>
            </a:prstGeom>
            <a:solidFill>
              <a:srgbClr val="FFFF00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4649" y="3145525"/>
            <a:ext cx="5886115" cy="1218328"/>
            <a:chOff x="737231" y="3203366"/>
            <a:chExt cx="5886115" cy="12183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1" name="Picture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37231" y="3203366"/>
              <a:ext cx="5886115" cy="121832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564486" y="3785707"/>
              <a:ext cx="574184" cy="271138"/>
            </a:xfrm>
            <a:prstGeom prst="rect">
              <a:avLst/>
            </a:prstGeom>
            <a:solidFill>
              <a:srgbClr val="FFFF00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1992670" y="1632835"/>
            <a:ext cx="5818031" cy="930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982" y="3754689"/>
            <a:ext cx="544654" cy="526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1347" y="4833474"/>
            <a:ext cx="714375" cy="666750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969254" y="1160115"/>
            <a:ext cx="2325802" cy="587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Politics</a:t>
            </a:r>
            <a:endParaRPr lang="en-US" sz="32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69254" y="2563410"/>
            <a:ext cx="2325802" cy="587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Marketing</a:t>
            </a:r>
            <a:endParaRPr lang="en-US" sz="32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103082" y="5680733"/>
            <a:ext cx="6121967" cy="587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/>
      <p:bldP spid="29" grpId="1"/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Contributions 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A method to collect a corpus with positive and negative sentiments, and a corpus of objective texts such that no human effort is needed for classifying the documents.  </a:t>
            </a:r>
            <a:endParaRPr lang="en-US" sz="2400" dirty="0">
              <a:solidFill>
                <a:srgbClr val="595959"/>
              </a:solidFill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Performing statistical linguistic analysis of the collected corpus. </a:t>
            </a:r>
            <a:endParaRPr lang="en-US" sz="2400" dirty="0">
              <a:solidFill>
                <a:srgbClr val="595959"/>
              </a:solidFill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Using the collected corpora to build a sentiment classification system for microblogging. </a:t>
            </a:r>
            <a:endParaRPr lang="en-US" sz="2400" dirty="0">
              <a:solidFill>
                <a:srgbClr val="595959"/>
              </a:solidFill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Conducting experimental evaluations on a set of real microblogging posts to prove that our presented technique is efficient and performs better than previously proposed methods. </a:t>
            </a:r>
            <a:endParaRPr lang="en-US" sz="2400" dirty="0">
              <a:solidFill>
                <a:srgbClr val="595959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200400"/>
            <a:ext cx="30480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/>
            </a:r>
            <a:br>
              <a:rPr lang="en-US" dirty="0">
                <a:solidFill>
                  <a:srgbClr val="595959"/>
                </a:solidFill>
                <a:latin typeface="Arial"/>
                <a:cs typeface="Arial"/>
              </a:rPr>
            </a:b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69834" y="2172209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69834" y="3042653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69834" y="3876136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9834" y="5059240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</a:t>
            </a:r>
            <a:r>
              <a:rPr lang="en-US"/>
              <a:t>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entury Schoolbook" charset="0"/>
              </a:rPr>
              <a:t>Pang and Lee, 2008 – survey </a:t>
            </a:r>
            <a:r>
              <a:rPr lang="en-US" sz="2400">
                <a:latin typeface="Century Schoolbook" charset="0"/>
              </a:rPr>
              <a:t>of field, </a:t>
            </a:r>
            <a:r>
              <a:rPr lang="en-US" sz="2400" dirty="0">
                <a:latin typeface="Century Schoolbook" charset="0"/>
              </a:rPr>
              <a:t>very</a:t>
            </a:r>
            <a:r>
              <a:rPr lang="en-US" sz="2400">
                <a:latin typeface="Century Schoolbook" charset="0"/>
              </a:rPr>
              <a:t> little </a:t>
            </a:r>
            <a:r>
              <a:rPr lang="en-US" sz="2400" dirty="0">
                <a:latin typeface="Century Schoolbook" charset="0"/>
              </a:rPr>
              <a:t>use of microblogging</a:t>
            </a:r>
            <a:endParaRPr lang="en-US" sz="2000" dirty="0">
              <a:latin typeface="Century Schoolbook" charset="0"/>
            </a:endParaRPr>
          </a:p>
          <a:p>
            <a:r>
              <a:rPr lang="en-US" sz="2400" dirty="0">
                <a:latin typeface="Century Schoolbook" charset="0"/>
              </a:rPr>
              <a:t>Yang et al., 2007 – analyzed blog corpus </a:t>
            </a:r>
            <a:r>
              <a:rPr lang="en-US" sz="2400">
                <a:latin typeface="Century Schoolbook" charset="0"/>
              </a:rPr>
              <a:t>using </a:t>
            </a:r>
            <a:r>
              <a:rPr lang="en-US" sz="2400" dirty="0">
                <a:latin typeface="Century Schoolbook" charset="0"/>
              </a:rPr>
              <a:t>Support</a:t>
            </a:r>
            <a:r>
              <a:rPr lang="en-US" sz="2400">
                <a:latin typeface="Century Schoolbook" charset="0"/>
              </a:rPr>
              <a:t> Vector Machines and </a:t>
            </a:r>
            <a:r>
              <a:rPr lang="en-US" sz="2400" dirty="0">
                <a:latin typeface="Century Schoolbook" charset="0"/>
              </a:rPr>
              <a:t>CRF learners</a:t>
            </a:r>
            <a:endParaRPr lang="en-US" sz="2000" dirty="0">
              <a:latin typeface="Century Schoolbook" charset="0"/>
            </a:endParaRPr>
          </a:p>
          <a:p>
            <a:r>
              <a:rPr lang="en-US" sz="2400" dirty="0">
                <a:latin typeface="Century Schoolbook" charset="0"/>
              </a:rPr>
              <a:t>Read, 2005 – Usenet group corpus with SVMs and </a:t>
            </a:r>
            <a:r>
              <a:rPr lang="en-US" sz="2400" dirty="0" err="1">
                <a:latin typeface="Century Schoolbook" charset="0"/>
              </a:rPr>
              <a:t>Naïve</a:t>
            </a:r>
            <a:r>
              <a:rPr lang="en-US" sz="2400" dirty="0">
                <a:latin typeface="Century Schoolbook" charset="0"/>
              </a:rPr>
              <a:t> Bayes</a:t>
            </a:r>
            <a:endParaRPr lang="en-US" sz="2000" dirty="0">
              <a:latin typeface="Century Schoolbook" charset="0"/>
            </a:endParaRPr>
          </a:p>
          <a:p>
            <a:r>
              <a:rPr lang="en-US" sz="2400" dirty="0">
                <a:latin typeface="Century Schoolbook" charset="0"/>
              </a:rPr>
              <a:t>Go et al., 2009 – Used Twitter corpus with SVMs and </a:t>
            </a:r>
            <a:r>
              <a:rPr lang="en-US" sz="2400" err="1">
                <a:latin typeface="Century Schoolbook" charset="0"/>
              </a:rPr>
              <a:t>Naïve</a:t>
            </a:r>
            <a:r>
              <a:rPr lang="en-US" sz="2400">
                <a:latin typeface="Century Schoolbook" charset="0"/>
              </a:rPr>
              <a:t> Bayes</a:t>
            </a:r>
            <a:r>
              <a:rPr lang="en-US" sz="2400" dirty="0">
                <a:latin typeface="Century Schoolbook" charset="0"/>
              </a:rPr>
              <a:t>.</a:t>
            </a:r>
            <a:r>
              <a:rPr lang="en-US" sz="2400">
                <a:latin typeface="Century Schoolbook" charset="0"/>
              </a:rPr>
              <a:t> Achieved 81% accuracy  </a:t>
            </a:r>
            <a:endParaRPr lang="en-US" dirty="0">
              <a:latin typeface="Century Schoolbook" charset="0"/>
            </a:endParaRPr>
          </a:p>
          <a:p>
            <a:pPr marL="0" indent="0">
              <a:buNone/>
            </a:pPr>
            <a:endParaRPr lang="en-US" dirty="0">
              <a:latin typeface="Century Schoolbook" charset="0"/>
            </a:endParaRPr>
          </a:p>
          <a:p>
            <a:pPr marL="0" indent="0">
              <a:buNone/>
            </a:pPr>
            <a:endParaRPr lang="en-US" dirty="0">
              <a:latin typeface="Century Schoolbook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69834" y="1964207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69834" y="2903576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69834" y="3755366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69834" y="4678927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</a:t>
            </a:r>
            <a:r>
              <a:rPr lang="en-US"/>
              <a:t>Collection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Three sentiment classes in Twitter data: positive, negative, and objective (neutral).</a:t>
            </a:r>
          </a:p>
          <a:p>
            <a:r>
              <a:rPr lang="en-US" sz="2400" dirty="0"/>
              <a:t>Tweets containing happy emoticons, i.e. </a:t>
            </a:r>
            <a:r>
              <a:rPr lang="en-US" sz="2400" dirty="0">
                <a:sym typeface="Wingdings" panose="05000000000000000000" pitchFamily="2" charset="2"/>
              </a:rPr>
              <a:t>, and tweets containing sad emoticons, i.e. , were included in the positive and negative training data, respectively. (Read, 2005; Go et al., 2009)</a:t>
            </a:r>
          </a:p>
          <a:p>
            <a:r>
              <a:rPr lang="en-US" sz="2400" dirty="0">
                <a:sym typeface="Wingdings" panose="05000000000000000000" pitchFamily="2" charset="2"/>
              </a:rPr>
              <a:t>Objective posts retrieved </a:t>
            </a:r>
            <a:r>
              <a:rPr lang="en-US" sz="2400">
                <a:sym typeface="Wingdings" panose="05000000000000000000" pitchFamily="2" charset="2"/>
              </a:rPr>
              <a:t>from </a:t>
            </a:r>
            <a:r>
              <a:rPr lang="en-US" sz="2400">
                <a:sym typeface="Wingdings" panose="05000000000000000000" pitchFamily="2" charset="2"/>
              </a:rPr>
              <a:t>well-known</a:t>
            </a:r>
            <a:r>
              <a:rPr lang="en-US" sz="2400">
                <a:sym typeface="Wingdings" panose="05000000000000000000" pitchFamily="2" charset="2"/>
              </a:rPr>
              <a:t> </a:t>
            </a:r>
            <a:r>
              <a:rPr lang="en-US" sz="2400" smtClean="0">
                <a:sym typeface="Wingdings" panose="05000000000000000000" pitchFamily="2" charset="2"/>
              </a:rPr>
              <a:t>news </a:t>
            </a:r>
            <a:r>
              <a:rPr lang="en-US" sz="2400" dirty="0">
                <a:sym typeface="Wingdings" panose="05000000000000000000" pitchFamily="2" charset="2"/>
              </a:rPr>
              <a:t>sources such as New York Times and Washington Post.</a:t>
            </a:r>
          </a:p>
          <a:p>
            <a:r>
              <a:rPr lang="en-US" sz="2400" dirty="0">
                <a:sym typeface="Wingdings" panose="05000000000000000000" pitchFamily="2" charset="2"/>
              </a:rPr>
              <a:t>Assumption: emoticon summarizes the sentiment of the entire tweet.</a:t>
            </a:r>
          </a:p>
          <a:p>
            <a:r>
              <a:rPr lang="en-US" sz="2400" dirty="0">
                <a:sym typeface="Wingdings" panose="05000000000000000000" pitchFamily="2" charset="2"/>
              </a:rPr>
              <a:t>All tweets collected were in English.</a:t>
            </a:r>
          </a:p>
          <a:p>
            <a:endParaRPr lang="en-US" dirty="0"/>
          </a:p>
        </p:txBody>
      </p:sp>
      <p:pic>
        <p:nvPicPr>
          <p:cNvPr id="1026" name="Picture 2" descr="http://1.bp.blogspot.com/-UUsa584dz-Q/UpKvKqo_T7I/AAAAAAAABCM/5P8NGTjJx74/s1600/masks-happy-sad-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66" y="249511"/>
            <a:ext cx="2417367" cy="18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37" y="340418"/>
            <a:ext cx="4104480" cy="561975"/>
          </a:xfrm>
        </p:spPr>
        <p:txBody>
          <a:bodyPr>
            <a:normAutofit fontScale="90000"/>
          </a:bodyPr>
          <a:lstStyle/>
          <a:p>
            <a:r>
              <a:rPr lang="en-US" dirty="0"/>
              <a:t>Corpus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037" y="1474965"/>
            <a:ext cx="4333131" cy="4351338"/>
          </a:xfrm>
        </p:spPr>
      </p:pic>
      <p:sp>
        <p:nvSpPr>
          <p:cNvPr id="3" name="TextBox 2"/>
          <p:cNvSpPr txBox="1"/>
          <p:nvPr/>
        </p:nvSpPr>
        <p:spPr>
          <a:xfrm>
            <a:off x="5808370" y="1430223"/>
            <a:ext cx="437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Follows </a:t>
            </a:r>
            <a:r>
              <a:rPr lang="en-US" sz="2800" dirty="0" err="1" smtClean="0"/>
              <a:t>Zipf’s</a:t>
            </a:r>
            <a:r>
              <a:rPr lang="en-US" sz="2800" dirty="0" smtClean="0"/>
              <a:t> Law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08371" y="2696527"/>
            <a:ext cx="4056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POS tagging using </a:t>
            </a:r>
            <a:r>
              <a:rPr lang="en-US" sz="2800" dirty="0" err="1" smtClean="0"/>
              <a:t>TreeTagger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808371" y="4252718"/>
            <a:ext cx="4211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variations of POS among 3 main 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4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890" y="35390"/>
            <a:ext cx="9960758" cy="7675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POS-Tagging Pairwise Comparison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1092" y="1303672"/>
            <a:ext cx="8652149" cy="55980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Objective           vs              </a:t>
            </a:r>
            <a:r>
              <a:rPr lang="en-US" sz="3600" b="1" dirty="0" smtClean="0">
                <a:solidFill>
                  <a:srgbClr val="800000"/>
                </a:solidFill>
              </a:rPr>
              <a:t>S</a:t>
            </a:r>
            <a:r>
              <a:rPr lang="en-US" sz="3600" b="1" dirty="0" smtClean="0">
                <a:solidFill>
                  <a:srgbClr val="CC3300"/>
                </a:solidFill>
              </a:rPr>
              <a:t>u</a:t>
            </a:r>
            <a:r>
              <a:rPr lang="en-US" sz="3600" b="1" dirty="0" smtClean="0">
                <a:solidFill>
                  <a:srgbClr val="B8B400"/>
                </a:solidFill>
              </a:rPr>
              <a:t>b</a:t>
            </a:r>
            <a:r>
              <a:rPr lang="en-US" sz="3600" b="1" dirty="0" smtClean="0">
                <a:solidFill>
                  <a:srgbClr val="003300"/>
                </a:solidFill>
              </a:rPr>
              <a:t>j</a:t>
            </a:r>
            <a:r>
              <a:rPr lang="en-US" sz="3600" b="1" dirty="0" smtClean="0">
                <a:solidFill>
                  <a:srgbClr val="002060"/>
                </a:solidFill>
              </a:rPr>
              <a:t>e</a:t>
            </a:r>
            <a:r>
              <a:rPr lang="en-US" sz="3600" b="1" dirty="0" smtClean="0">
                <a:solidFill>
                  <a:srgbClr val="660066"/>
                </a:solidFill>
              </a:rPr>
              <a:t>c</a:t>
            </a:r>
            <a:r>
              <a:rPr lang="en-US" sz="3600" b="1" dirty="0" smtClean="0">
                <a:solidFill>
                  <a:srgbClr val="333399"/>
                </a:solidFill>
              </a:rPr>
              <a:t>t</a:t>
            </a:r>
            <a:r>
              <a:rPr lang="en-US" sz="3600" b="1" dirty="0" smtClean="0">
                <a:solidFill>
                  <a:srgbClr val="800000"/>
                </a:solidFill>
              </a:rPr>
              <a:t>i</a:t>
            </a:r>
            <a:r>
              <a:rPr lang="en-US" sz="3600" b="1" dirty="0" smtClean="0">
                <a:solidFill>
                  <a:srgbClr val="CC3300"/>
                </a:solidFill>
              </a:rPr>
              <a:t>v</a:t>
            </a:r>
            <a:r>
              <a:rPr lang="en-US" sz="3600" b="1" dirty="0" smtClean="0">
                <a:solidFill>
                  <a:srgbClr val="B8B400"/>
                </a:solidFill>
              </a:rPr>
              <a:t>e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08331" y="3154203"/>
            <a:ext cx="419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Superlative Adjectives</a:t>
            </a:r>
            <a:endParaRPr lang="en-US" sz="2400" dirty="0" smtClean="0">
              <a:solidFill>
                <a:srgbClr val="003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8331" y="4261967"/>
            <a:ext cx="497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and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person simple verbs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587" y="2193594"/>
            <a:ext cx="419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Comparative Adjectives</a:t>
            </a:r>
            <a:r>
              <a:rPr lang="en-US" sz="2400" dirty="0" smtClean="0">
                <a:solidFill>
                  <a:srgbClr val="003300"/>
                </a:solidFill>
              </a:rPr>
              <a:t>	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5556" y="3446813"/>
            <a:ext cx="498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person past participle</a:t>
            </a:r>
            <a:endParaRPr lang="en-US" sz="2400" dirty="0" smtClean="0">
              <a:solidFill>
                <a:srgbClr val="0033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96143" y="1983720"/>
            <a:ext cx="419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Interjections</a:t>
            </a:r>
          </a:p>
          <a:p>
            <a:pPr lvl="1"/>
            <a:r>
              <a:rPr lang="en-US" sz="2400" dirty="0" smtClean="0">
                <a:solidFill>
                  <a:srgbClr val="003300"/>
                </a:solidFill>
              </a:rPr>
              <a:t>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262744" y="4743523"/>
            <a:ext cx="1358233" cy="658700"/>
            <a:chOff x="9111800" y="1480672"/>
            <a:chExt cx="2202287" cy="1068947"/>
          </a:xfrm>
        </p:grpSpPr>
        <p:sp>
          <p:nvSpPr>
            <p:cNvPr id="40" name="Oval Callout 39"/>
            <p:cNvSpPr/>
            <p:nvPr/>
          </p:nvSpPr>
          <p:spPr>
            <a:xfrm>
              <a:off x="9111800" y="1480672"/>
              <a:ext cx="2202287" cy="1068947"/>
            </a:xfrm>
            <a:prstGeom prst="wedgeEllipseCallout">
              <a:avLst>
                <a:gd name="adj1" fmla="val 6519"/>
                <a:gd name="adj2" fmla="val -5946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59706" y="1705310"/>
              <a:ext cx="976327" cy="699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“I take”</a:t>
              </a:r>
              <a:endParaRPr lang="en-US" sz="2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92804" y="2516834"/>
            <a:ext cx="1024970" cy="658700"/>
            <a:chOff x="9111799" y="1480672"/>
            <a:chExt cx="2202287" cy="1068947"/>
          </a:xfrm>
        </p:grpSpPr>
        <p:sp>
          <p:nvSpPr>
            <p:cNvPr id="47" name="Oval Callout 46"/>
            <p:cNvSpPr/>
            <p:nvPr/>
          </p:nvSpPr>
          <p:spPr>
            <a:xfrm>
              <a:off x="9111799" y="1480672"/>
              <a:ext cx="2202287" cy="1068947"/>
            </a:xfrm>
            <a:prstGeom prst="wedgeEllipseCallout">
              <a:avLst>
                <a:gd name="adj1" fmla="val 21225"/>
                <a:gd name="adj2" fmla="val -5750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359706" y="1705310"/>
              <a:ext cx="1574720" cy="699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“ha”</a:t>
              </a:r>
              <a:endParaRPr lang="en-US" sz="22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856248" y="4753781"/>
            <a:ext cx="1507751" cy="658700"/>
            <a:chOff x="9111800" y="1480672"/>
            <a:chExt cx="2444721" cy="1068947"/>
          </a:xfrm>
        </p:grpSpPr>
        <p:sp>
          <p:nvSpPr>
            <p:cNvPr id="57" name="Oval Callout 56"/>
            <p:cNvSpPr/>
            <p:nvPr/>
          </p:nvSpPr>
          <p:spPr>
            <a:xfrm>
              <a:off x="9111800" y="1480672"/>
              <a:ext cx="2202287" cy="1068947"/>
            </a:xfrm>
            <a:prstGeom prst="wedgeEllipseCallout">
              <a:avLst>
                <a:gd name="adj1" fmla="val -21927"/>
                <a:gd name="adj2" fmla="val -653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111800" y="1705310"/>
              <a:ext cx="2444721" cy="699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“you eat”</a:t>
              </a:r>
              <a:endParaRPr lang="en-US" sz="2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02802" y="3581102"/>
            <a:ext cx="1358233" cy="658700"/>
            <a:chOff x="9111800" y="1480672"/>
            <a:chExt cx="2202287" cy="1068947"/>
          </a:xfrm>
        </p:grpSpPr>
        <p:sp>
          <p:nvSpPr>
            <p:cNvPr id="60" name="Oval Callout 59"/>
            <p:cNvSpPr/>
            <p:nvPr/>
          </p:nvSpPr>
          <p:spPr>
            <a:xfrm>
              <a:off x="9111800" y="1480672"/>
              <a:ext cx="2202287" cy="1068947"/>
            </a:xfrm>
            <a:prstGeom prst="wedgeEllipseCallout">
              <a:avLst>
                <a:gd name="adj1" fmla="val 33069"/>
                <a:gd name="adj2" fmla="val -4968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59706" y="1705310"/>
              <a:ext cx="1674383" cy="699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“most”</a:t>
              </a:r>
              <a:endParaRPr lang="en-US" sz="2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087934" y="3617229"/>
            <a:ext cx="1358233" cy="658700"/>
            <a:chOff x="9111800" y="1480672"/>
            <a:chExt cx="2202287" cy="1068947"/>
          </a:xfrm>
        </p:grpSpPr>
        <p:sp>
          <p:nvSpPr>
            <p:cNvPr id="63" name="Oval Callout 62"/>
            <p:cNvSpPr/>
            <p:nvPr/>
          </p:nvSpPr>
          <p:spPr>
            <a:xfrm>
              <a:off x="9111800" y="1480672"/>
              <a:ext cx="2202287" cy="1068947"/>
            </a:xfrm>
            <a:prstGeom prst="wedgeEllipseCallout">
              <a:avLst>
                <a:gd name="adj1" fmla="val -54166"/>
                <a:gd name="adj2" fmla="val -3991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359706" y="1705310"/>
              <a:ext cx="1666584" cy="699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“least”</a:t>
              </a:r>
              <a:endParaRPr lang="en-US" sz="2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63683" y="5435044"/>
            <a:ext cx="4194704" cy="1344483"/>
            <a:chOff x="6463683" y="5435044"/>
            <a:chExt cx="4194704" cy="1344483"/>
          </a:xfrm>
        </p:grpSpPr>
        <p:sp>
          <p:nvSpPr>
            <p:cNvPr id="22" name="TextBox 21"/>
            <p:cNvSpPr txBox="1"/>
            <p:nvPr/>
          </p:nvSpPr>
          <p:spPr>
            <a:xfrm>
              <a:off x="6463683" y="5435044"/>
              <a:ext cx="419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Personal Pronouns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108492" y="6063823"/>
              <a:ext cx="1024970" cy="658700"/>
              <a:chOff x="9111800" y="1480672"/>
              <a:chExt cx="2202287" cy="1068947"/>
            </a:xfrm>
          </p:grpSpPr>
          <p:sp>
            <p:nvSpPr>
              <p:cNvPr id="50" name="Oval Callout 49"/>
              <p:cNvSpPr/>
              <p:nvPr/>
            </p:nvSpPr>
            <p:spPr>
              <a:xfrm>
                <a:off x="9111800" y="1480672"/>
                <a:ext cx="2202287" cy="1068947"/>
              </a:xfrm>
              <a:prstGeom prst="wedgeEllipseCallout">
                <a:avLst>
                  <a:gd name="adj1" fmla="val -12701"/>
                  <a:gd name="adj2" fmla="val -73148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359705" y="1705310"/>
                <a:ext cx="1867484" cy="699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003300"/>
                    </a:solidFill>
                  </a:rPr>
                  <a:t>“you”</a:t>
                </a:r>
                <a:endParaRPr lang="en-US" sz="22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9449947" y="6041074"/>
              <a:ext cx="1024970" cy="658700"/>
              <a:chOff x="9116903" y="1691070"/>
              <a:chExt cx="2202287" cy="1068947"/>
            </a:xfrm>
          </p:grpSpPr>
          <p:sp>
            <p:nvSpPr>
              <p:cNvPr id="53" name="Oval Callout 52"/>
              <p:cNvSpPr/>
              <p:nvPr/>
            </p:nvSpPr>
            <p:spPr>
              <a:xfrm>
                <a:off x="9116903" y="1691070"/>
                <a:ext cx="2202287" cy="1068947"/>
              </a:xfrm>
              <a:prstGeom prst="wedgeEllipseCallout">
                <a:avLst>
                  <a:gd name="adj1" fmla="val -54166"/>
                  <a:gd name="adj2" fmla="val -3991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9418728" y="1912837"/>
                <a:ext cx="1516168" cy="699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003300"/>
                    </a:solidFill>
                  </a:rPr>
                  <a:t>“us”</a:t>
                </a:r>
                <a:endParaRPr lang="en-US" sz="22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831079" y="6120827"/>
              <a:ext cx="1024970" cy="658700"/>
              <a:chOff x="9180524" y="1491009"/>
              <a:chExt cx="2202287" cy="1068947"/>
            </a:xfrm>
          </p:grpSpPr>
          <p:sp>
            <p:nvSpPr>
              <p:cNvPr id="66" name="Oval Callout 65"/>
              <p:cNvSpPr/>
              <p:nvPr/>
            </p:nvSpPr>
            <p:spPr>
              <a:xfrm>
                <a:off x="9180524" y="1491009"/>
                <a:ext cx="2202287" cy="1068947"/>
              </a:xfrm>
              <a:prstGeom prst="wedgeEllipseCallout">
                <a:avLst>
                  <a:gd name="adj1" fmla="val 28764"/>
                  <a:gd name="adj2" fmla="val -6532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9359706" y="1705310"/>
                <a:ext cx="662116" cy="699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003300"/>
                    </a:solidFill>
                  </a:rPr>
                  <a:t>“me”</a:t>
                </a:r>
                <a:endParaRPr lang="en-US" sz="2200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8312926" y="2474243"/>
            <a:ext cx="1024970" cy="658700"/>
            <a:chOff x="9111800" y="1480672"/>
            <a:chExt cx="2202287" cy="1068947"/>
          </a:xfrm>
        </p:grpSpPr>
        <p:sp>
          <p:nvSpPr>
            <p:cNvPr id="69" name="Oval Callout 68"/>
            <p:cNvSpPr/>
            <p:nvPr/>
          </p:nvSpPr>
          <p:spPr>
            <a:xfrm>
              <a:off x="9111800" y="1480672"/>
              <a:ext cx="2202287" cy="1068947"/>
            </a:xfrm>
            <a:prstGeom prst="wedgeEllipseCallout">
              <a:avLst>
                <a:gd name="adj1" fmla="val -54166"/>
                <a:gd name="adj2" fmla="val -3991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59705" y="1705310"/>
              <a:ext cx="1857150" cy="699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“yay”</a:t>
              </a:r>
              <a:endParaRPr lang="en-US" sz="2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633417" y="2484421"/>
            <a:ext cx="1098339" cy="658700"/>
            <a:chOff x="9111800" y="1480672"/>
            <a:chExt cx="2359930" cy="1068947"/>
          </a:xfrm>
        </p:grpSpPr>
        <p:sp>
          <p:nvSpPr>
            <p:cNvPr id="72" name="Oval Callout 71"/>
            <p:cNvSpPr/>
            <p:nvPr/>
          </p:nvSpPr>
          <p:spPr>
            <a:xfrm>
              <a:off x="9111800" y="1480672"/>
              <a:ext cx="2202287" cy="1068947"/>
            </a:xfrm>
            <a:prstGeom prst="wedgeEllipseCallout">
              <a:avLst>
                <a:gd name="adj1" fmla="val -54166"/>
                <a:gd name="adj2" fmla="val -3991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359705" y="1705310"/>
              <a:ext cx="2112025" cy="699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“wow”</a:t>
              </a:r>
              <a:endParaRPr lang="en-US" sz="2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86922" y="2648119"/>
            <a:ext cx="1358233" cy="658700"/>
            <a:chOff x="9111800" y="1480672"/>
            <a:chExt cx="2202287" cy="1068947"/>
          </a:xfrm>
        </p:grpSpPr>
        <p:sp>
          <p:nvSpPr>
            <p:cNvPr id="75" name="Oval Callout 74"/>
            <p:cNvSpPr/>
            <p:nvPr/>
          </p:nvSpPr>
          <p:spPr>
            <a:xfrm>
              <a:off x="9111800" y="1480672"/>
              <a:ext cx="2202287" cy="1068947"/>
            </a:xfrm>
            <a:prstGeom prst="wedgeEllipseCallout">
              <a:avLst>
                <a:gd name="adj1" fmla="val 33069"/>
                <a:gd name="adj2" fmla="val -4968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359706" y="1705310"/>
              <a:ext cx="1718569" cy="699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“more”</a:t>
              </a:r>
              <a:endParaRPr lang="en-US" sz="2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892262" y="2648119"/>
            <a:ext cx="1358233" cy="658700"/>
            <a:chOff x="9111800" y="1480672"/>
            <a:chExt cx="2202287" cy="1068947"/>
          </a:xfrm>
        </p:grpSpPr>
        <p:sp>
          <p:nvSpPr>
            <p:cNvPr id="78" name="Oval Callout 77"/>
            <p:cNvSpPr/>
            <p:nvPr/>
          </p:nvSpPr>
          <p:spPr>
            <a:xfrm>
              <a:off x="9111800" y="1480672"/>
              <a:ext cx="2202287" cy="1068947"/>
            </a:xfrm>
            <a:prstGeom prst="wedgeEllipseCallout">
              <a:avLst>
                <a:gd name="adj1" fmla="val -54166"/>
                <a:gd name="adj2" fmla="val -3991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359706" y="1705310"/>
              <a:ext cx="1445657" cy="699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3300"/>
                  </a:solidFill>
                </a:rPr>
                <a:t>“less”</a:t>
              </a:r>
              <a:endParaRPr lang="en-US" sz="2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73337" y="4085232"/>
            <a:ext cx="4473612" cy="570749"/>
            <a:chOff x="6423389" y="4895923"/>
            <a:chExt cx="4473612" cy="668958"/>
          </a:xfrm>
        </p:grpSpPr>
        <p:grpSp>
          <p:nvGrpSpPr>
            <p:cNvPr id="80" name="Group 79"/>
            <p:cNvGrpSpPr/>
            <p:nvPr/>
          </p:nvGrpSpPr>
          <p:grpSpPr>
            <a:xfrm>
              <a:off x="6423389" y="4895923"/>
              <a:ext cx="2143613" cy="658700"/>
              <a:chOff x="7503729" y="1480672"/>
              <a:chExt cx="3475729" cy="1068947"/>
            </a:xfrm>
          </p:grpSpPr>
          <p:sp>
            <p:nvSpPr>
              <p:cNvPr id="81" name="Oval Callout 80"/>
              <p:cNvSpPr/>
              <p:nvPr/>
            </p:nvSpPr>
            <p:spPr>
              <a:xfrm>
                <a:off x="7503729" y="1480672"/>
                <a:ext cx="3475729" cy="1068947"/>
              </a:xfrm>
              <a:prstGeom prst="wedgeEllipseCallout">
                <a:avLst>
                  <a:gd name="adj1" fmla="val 6519"/>
                  <a:gd name="adj2" fmla="val -59462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82761" y="1570700"/>
                <a:ext cx="3374237" cy="699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003300"/>
                    </a:solidFill>
                  </a:rPr>
                  <a:t>“he has taken”</a:t>
                </a:r>
                <a:endParaRPr lang="en-US" sz="2200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629597" y="4906181"/>
              <a:ext cx="2267404" cy="658700"/>
              <a:chOff x="8497192" y="1480672"/>
              <a:chExt cx="3676449" cy="1068947"/>
            </a:xfrm>
          </p:grpSpPr>
          <p:sp>
            <p:nvSpPr>
              <p:cNvPr id="84" name="Oval Callout 83"/>
              <p:cNvSpPr/>
              <p:nvPr/>
            </p:nvSpPr>
            <p:spPr>
              <a:xfrm>
                <a:off x="8497192" y="1480672"/>
                <a:ext cx="3574955" cy="1068947"/>
              </a:xfrm>
              <a:prstGeom prst="wedgeEllipseCallout">
                <a:avLst>
                  <a:gd name="adj1" fmla="val -21927"/>
                  <a:gd name="adj2" fmla="val -65328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513515" y="1628399"/>
                <a:ext cx="3660126" cy="699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solidFill>
                      <a:srgbClr val="003300"/>
                    </a:solidFill>
                  </a:rPr>
                  <a:t>“she has eaten”</a:t>
                </a:r>
                <a:endParaRPr lang="en-US" sz="2200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515556" y="4758913"/>
            <a:ext cx="4612471" cy="1344483"/>
            <a:chOff x="6463682" y="5435044"/>
            <a:chExt cx="4612471" cy="1344483"/>
          </a:xfrm>
        </p:grpSpPr>
        <p:sp>
          <p:nvSpPr>
            <p:cNvPr id="89" name="TextBox 88"/>
            <p:cNvSpPr txBox="1"/>
            <p:nvPr/>
          </p:nvSpPr>
          <p:spPr>
            <a:xfrm>
              <a:off x="6463682" y="5435044"/>
              <a:ext cx="4612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Common and Proper Nouns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8108492" y="6063823"/>
              <a:ext cx="1024970" cy="658700"/>
              <a:chOff x="9111800" y="1480672"/>
              <a:chExt cx="2202287" cy="1068947"/>
            </a:xfrm>
          </p:grpSpPr>
          <p:sp>
            <p:nvSpPr>
              <p:cNvPr id="97" name="Oval Callout 96"/>
              <p:cNvSpPr/>
              <p:nvPr/>
            </p:nvSpPr>
            <p:spPr>
              <a:xfrm>
                <a:off x="9111800" y="1480672"/>
                <a:ext cx="2202287" cy="1068947"/>
              </a:xfrm>
              <a:prstGeom prst="wedgeEllipseCallout">
                <a:avLst>
                  <a:gd name="adj1" fmla="val -12701"/>
                  <a:gd name="adj2" fmla="val -73148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359705" y="1705310"/>
                <a:ext cx="1839930" cy="699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003300"/>
                    </a:solidFill>
                  </a:rPr>
                  <a:t>“girl”</a:t>
                </a:r>
                <a:endParaRPr lang="en-US" sz="2200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9449948" y="6041074"/>
              <a:ext cx="1044888" cy="658700"/>
              <a:chOff x="9116903" y="1691070"/>
              <a:chExt cx="2245083" cy="1068947"/>
            </a:xfrm>
          </p:grpSpPr>
          <p:sp>
            <p:nvSpPr>
              <p:cNvPr id="95" name="Oval Callout 94"/>
              <p:cNvSpPr/>
              <p:nvPr/>
            </p:nvSpPr>
            <p:spPr>
              <a:xfrm>
                <a:off x="9116903" y="1691070"/>
                <a:ext cx="2202287" cy="1068947"/>
              </a:xfrm>
              <a:prstGeom prst="wedgeEllipseCallout">
                <a:avLst>
                  <a:gd name="adj1" fmla="val -54166"/>
                  <a:gd name="adj2" fmla="val -3991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9418728" y="1912837"/>
                <a:ext cx="1943258" cy="699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003300"/>
                    </a:solidFill>
                  </a:rPr>
                  <a:t>“Bob”</a:t>
                </a:r>
                <a:endParaRPr lang="en-US" sz="22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759258" y="6120827"/>
              <a:ext cx="1212191" cy="658700"/>
              <a:chOff x="9026205" y="1491009"/>
              <a:chExt cx="2604556" cy="1068947"/>
            </a:xfrm>
          </p:grpSpPr>
          <p:sp>
            <p:nvSpPr>
              <p:cNvPr id="93" name="Oval Callout 92"/>
              <p:cNvSpPr/>
              <p:nvPr/>
            </p:nvSpPr>
            <p:spPr>
              <a:xfrm>
                <a:off x="9180524" y="1491009"/>
                <a:ext cx="2202287" cy="1068947"/>
              </a:xfrm>
              <a:prstGeom prst="wedgeEllipseCallout">
                <a:avLst>
                  <a:gd name="adj1" fmla="val 28764"/>
                  <a:gd name="adj2" fmla="val -6532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9026205" y="1705039"/>
                <a:ext cx="2604556" cy="699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srgbClr val="003300"/>
                    </a:solidFill>
                  </a:rPr>
                  <a:t>“officer”</a:t>
                </a:r>
                <a:endParaRPr 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1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1078</TotalTime>
  <Words>746</Words>
  <Application>Microsoft Office PowerPoint</Application>
  <PresentationFormat>Widescreen</PresentationFormat>
  <Paragraphs>145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Wingdings</vt:lpstr>
      <vt:lpstr>Wingdings 2</vt:lpstr>
      <vt:lpstr>View</vt:lpstr>
      <vt:lpstr>Twitter as a Corpus for Sentiment Analysis and Opinion Mining</vt:lpstr>
      <vt:lpstr>Twitter: New Huge Microblogging Platform</vt:lpstr>
      <vt:lpstr>Twitter…</vt:lpstr>
      <vt:lpstr>Twitter is Useful!</vt:lpstr>
      <vt:lpstr>Contributions </vt:lpstr>
      <vt:lpstr>Previous Work </vt:lpstr>
      <vt:lpstr>Corpus Collection </vt:lpstr>
      <vt:lpstr>Corpus Analysis</vt:lpstr>
      <vt:lpstr>POS-Tagging Pairwise Comparison</vt:lpstr>
      <vt:lpstr>POS-Tagging Pairwise Comparison</vt:lpstr>
      <vt:lpstr>Feature Extraction </vt:lpstr>
      <vt:lpstr>Classifier </vt:lpstr>
      <vt:lpstr>Classifier (Cont.)</vt:lpstr>
      <vt:lpstr>Classifier (Cont.)</vt:lpstr>
      <vt:lpstr>Higher Accuracy </vt:lpstr>
      <vt:lpstr>High Entropy/Salience Examples</vt:lpstr>
      <vt:lpstr>Using Entropy and Salience</vt:lpstr>
      <vt:lpstr>Results and Evaluation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Leandra Irvine</cp:lastModifiedBy>
  <cp:revision>42</cp:revision>
  <dcterms:created xsi:type="dcterms:W3CDTF">2014-09-12T02:13:28Z</dcterms:created>
  <dcterms:modified xsi:type="dcterms:W3CDTF">2016-03-02T18:44:05Z</dcterms:modified>
</cp:coreProperties>
</file>