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6" r:id="rId2"/>
    <p:sldId id="361" r:id="rId3"/>
    <p:sldId id="264" r:id="rId4"/>
    <p:sldId id="265" r:id="rId5"/>
    <p:sldId id="347" r:id="rId6"/>
    <p:sldId id="281" r:id="rId7"/>
    <p:sldId id="333" r:id="rId8"/>
    <p:sldId id="337" r:id="rId9"/>
    <p:sldId id="334" r:id="rId10"/>
    <p:sldId id="335" r:id="rId11"/>
    <p:sldId id="332" r:id="rId12"/>
    <p:sldId id="269" r:id="rId13"/>
    <p:sldId id="282" r:id="rId14"/>
    <p:sldId id="283" r:id="rId15"/>
    <p:sldId id="363" r:id="rId16"/>
    <p:sldId id="364" r:id="rId17"/>
    <p:sldId id="260" r:id="rId18"/>
    <p:sldId id="342" r:id="rId19"/>
    <p:sldId id="338" r:id="rId20"/>
    <p:sldId id="339" r:id="rId21"/>
    <p:sldId id="340" r:id="rId22"/>
    <p:sldId id="362" r:id="rId23"/>
    <p:sldId id="261" r:id="rId24"/>
    <p:sldId id="348" r:id="rId25"/>
    <p:sldId id="349" r:id="rId26"/>
    <p:sldId id="343" r:id="rId27"/>
    <p:sldId id="344" r:id="rId28"/>
    <p:sldId id="345" r:id="rId29"/>
    <p:sldId id="346" r:id="rId30"/>
    <p:sldId id="351" r:id="rId31"/>
    <p:sldId id="350" r:id="rId32"/>
    <p:sldId id="366" r:id="rId33"/>
    <p:sldId id="367" r:id="rId34"/>
    <p:sldId id="271" r:id="rId35"/>
    <p:sldId id="272" r:id="rId36"/>
    <p:sldId id="310" r:id="rId37"/>
    <p:sldId id="352" r:id="rId38"/>
    <p:sldId id="353" r:id="rId39"/>
    <p:sldId id="274" r:id="rId40"/>
    <p:sldId id="311" r:id="rId41"/>
    <p:sldId id="354" r:id="rId42"/>
    <p:sldId id="355" r:id="rId43"/>
    <p:sldId id="275" r:id="rId44"/>
    <p:sldId id="356" r:id="rId45"/>
    <p:sldId id="357" r:id="rId46"/>
    <p:sldId id="358" r:id="rId47"/>
    <p:sldId id="359" r:id="rId48"/>
    <p:sldId id="331" r:id="rId49"/>
    <p:sldId id="36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88" d="100"/>
          <a:sy n="88" d="100"/>
        </p:scale>
        <p:origin x="8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576985840"/>
        <c:axId val="576989104"/>
      </c:barChart>
      <c:catAx>
        <c:axId val="57698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6989104"/>
        <c:crosses val="autoZero"/>
        <c:auto val="1"/>
        <c:lblAlgn val="ctr"/>
        <c:lblOffset val="100"/>
        <c:noMultiLvlLbl val="0"/>
      </c:catAx>
      <c:valAx>
        <c:axId val="57698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576985840"/>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1/28/2015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8</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24</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29</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33</a:t>
            </a:fld>
            <a:endParaRPr lang="en-US"/>
          </a:p>
        </p:txBody>
      </p:sp>
    </p:spTree>
    <p:extLst>
      <p:ext uri="{BB962C8B-B14F-4D97-AF65-F5344CB8AC3E}">
        <p14:creationId xmlns:p14="http://schemas.microsoft.com/office/powerpoint/2010/main" val="133247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8.emf"/><Relationship Id="rId5" Type="http://schemas.openxmlformats.org/officeDocument/2006/relationships/oleObject" Target="../embeddings/oleObject4.bin"/><Relationship Id="rId4" Type="http://schemas.openxmlformats.org/officeDocument/2006/relationships/image" Target="../media/image4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10</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11</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12</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13</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14</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15</a:t>
            </a:fld>
            <a:endParaRPr lang="en-US"/>
          </a:p>
        </p:txBody>
      </p:sp>
    </p:spTree>
    <p:extLst>
      <p:ext uri="{BB962C8B-B14F-4D97-AF65-F5344CB8AC3E}">
        <p14:creationId xmlns:p14="http://schemas.microsoft.com/office/powerpoint/2010/main" val="2109961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Recap: 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20485"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16</a:t>
            </a:fld>
            <a:endParaRPr lang="en-US"/>
          </a:p>
        </p:txBody>
      </p:sp>
    </p:spTree>
    <p:extLst>
      <p:ext uri="{BB962C8B-B14F-4D97-AF65-F5344CB8AC3E}">
        <p14:creationId xmlns:p14="http://schemas.microsoft.com/office/powerpoint/2010/main" val="65559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17</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18</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19</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21</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23</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24</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5" name="Content Placeholder 4"/>
          <p:cNvSpPr>
            <a:spLocks noGrp="1"/>
          </p:cNvSpPr>
          <p:nvPr>
            <p:ph idx="1"/>
          </p:nvPr>
        </p:nvSpPr>
        <p:spPr/>
        <p:txBody>
          <a:bodyPr/>
          <a:lstStyle/>
          <a:p>
            <a:r>
              <a:rPr lang="en-US" dirty="0" smtClean="0"/>
              <a:t>Maximum likelihood estimation</a:t>
            </a:r>
            <a:endParaRPr lang="en-US" dirty="0"/>
          </a:p>
        </p:txBody>
      </p:sp>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17447" name="Group 1031"/>
          <p:cNvGrpSpPr>
            <a:grpSpLocks/>
          </p:cNvGrpSpPr>
          <p:nvPr/>
        </p:nvGrpSpPr>
        <p:grpSpPr bwMode="auto">
          <a:xfrm>
            <a:off x="1981200" y="3063875"/>
            <a:ext cx="3505200" cy="2273300"/>
            <a:chOff x="1200" y="1440"/>
            <a:chExt cx="2208" cy="1432"/>
          </a:xfrm>
        </p:grpSpPr>
        <p:sp>
          <p:nvSpPr>
            <p:cNvPr id="317448" name="Text Box 1032"/>
            <p:cNvSpPr txBox="1">
              <a:spLocks noChangeArrowheads="1"/>
            </p:cNvSpPr>
            <p:nvPr/>
          </p:nvSpPr>
          <p:spPr bwMode="auto">
            <a:xfrm>
              <a:off x="1200" y="1440"/>
              <a:ext cx="1104" cy="1432"/>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sp>
          <p:nvSpPr>
            <p:cNvPr id="317449" name="AutoShape 1033"/>
            <p:cNvSpPr>
              <a:spLocks noChangeArrowheads="1"/>
            </p:cNvSpPr>
            <p:nvPr/>
          </p:nvSpPr>
          <p:spPr bwMode="auto">
            <a:xfrm flipH="1">
              <a:off x="2832" y="2016"/>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grpSp>
        <p:nvGrpSpPr>
          <p:cNvPr id="317462" name="Group 1046"/>
          <p:cNvGrpSpPr>
            <a:grpSpLocks/>
          </p:cNvGrpSpPr>
          <p:nvPr/>
        </p:nvGrpSpPr>
        <p:grpSpPr bwMode="auto">
          <a:xfrm>
            <a:off x="762000" y="3276600"/>
            <a:ext cx="1219200" cy="1558925"/>
            <a:chOff x="480" y="1798"/>
            <a:chExt cx="768" cy="982"/>
          </a:xfrm>
        </p:grpSpPr>
        <p:sp>
          <p:nvSpPr>
            <p:cNvPr id="317456" name="Text Box 1040"/>
            <p:cNvSpPr txBox="1">
              <a:spLocks noChangeArrowheads="1"/>
            </p:cNvSpPr>
            <p:nvPr/>
          </p:nvSpPr>
          <p:spPr bwMode="auto">
            <a:xfrm>
              <a:off x="480" y="1798"/>
              <a:ext cx="552" cy="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en-US" sz="1600" dirty="0">
                  <a:solidFill>
                    <a:srgbClr val="CC0000"/>
                  </a:solidFill>
                </a:rPr>
                <a:t>10/100</a:t>
              </a:r>
            </a:p>
            <a:p>
              <a:pPr algn="r"/>
              <a:r>
                <a:rPr lang="en-US" altLang="en-US" sz="1600" dirty="0">
                  <a:solidFill>
                    <a:srgbClr val="CC0000"/>
                  </a:solidFill>
                </a:rPr>
                <a:t>5/100</a:t>
              </a:r>
            </a:p>
            <a:p>
              <a:pPr algn="r"/>
              <a:r>
                <a:rPr lang="en-US" altLang="en-US" sz="1600" dirty="0">
                  <a:solidFill>
                    <a:srgbClr val="CC0000"/>
                  </a:solidFill>
                </a:rPr>
                <a:t>3/100</a:t>
              </a:r>
            </a:p>
            <a:p>
              <a:pPr algn="r"/>
              <a:r>
                <a:rPr lang="en-US" altLang="en-US" sz="1600" dirty="0">
                  <a:solidFill>
                    <a:srgbClr val="CC0000"/>
                  </a:solidFill>
                </a:rPr>
                <a:t>3/100</a:t>
              </a:r>
            </a:p>
            <a:p>
              <a:pPr algn="r"/>
              <a:endParaRPr lang="en-US" altLang="en-US" sz="1600" dirty="0">
                <a:solidFill>
                  <a:srgbClr val="CC0000"/>
                </a:solidFill>
              </a:endParaRPr>
            </a:p>
            <a:p>
              <a:pPr algn="r"/>
              <a:r>
                <a:rPr lang="en-US" altLang="en-US" sz="1600" dirty="0">
                  <a:solidFill>
                    <a:srgbClr val="CC0000"/>
                  </a:solidFill>
                </a:rPr>
                <a:t>1/100</a:t>
              </a:r>
            </a:p>
          </p:txBody>
        </p:sp>
        <p:sp>
          <p:nvSpPr>
            <p:cNvPr id="317457" name="Line 1041"/>
            <p:cNvSpPr>
              <a:spLocks noChangeShapeType="1"/>
            </p:cNvSpPr>
            <p:nvPr/>
          </p:nvSpPr>
          <p:spPr bwMode="auto">
            <a:xfrm>
              <a:off x="1008" y="192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8" name="Line 1042"/>
            <p:cNvSpPr>
              <a:spLocks noChangeShapeType="1"/>
            </p:cNvSpPr>
            <p:nvPr/>
          </p:nvSpPr>
          <p:spPr bwMode="auto">
            <a:xfrm>
              <a:off x="1008" y="206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9" name="Line 1043"/>
            <p:cNvSpPr>
              <a:spLocks noChangeShapeType="1"/>
            </p:cNvSpPr>
            <p:nvPr/>
          </p:nvSpPr>
          <p:spPr bwMode="auto">
            <a:xfrm>
              <a:off x="1008" y="220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0" name="Line 1044"/>
            <p:cNvSpPr>
              <a:spLocks noChangeShapeType="1"/>
            </p:cNvSpPr>
            <p:nvPr/>
          </p:nvSpPr>
          <p:spPr bwMode="auto">
            <a:xfrm>
              <a:off x="1008" y="2688"/>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1" name="Line 1045"/>
            <p:cNvSpPr>
              <a:spLocks noChangeShapeType="1"/>
            </p:cNvSpPr>
            <p:nvPr/>
          </p:nvSpPr>
          <p:spPr bwMode="auto">
            <a:xfrm>
              <a:off x="1008" y="235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914400" y="2401359"/>
            <a:ext cx="990600" cy="227542"/>
            <a:chOff x="990600" y="2362200"/>
            <a:chExt cx="990600" cy="227542"/>
          </a:xfrm>
        </p:grpSpPr>
        <p:cxnSp>
          <p:nvCxnSpPr>
            <p:cNvPr id="7" name="Straight Connector 6"/>
            <p:cNvCxnSpPr/>
            <p:nvPr/>
          </p:nvCxnSpPr>
          <p:spPr>
            <a:xfrm>
              <a:off x="990600" y="2362200"/>
              <a:ext cx="990600" cy="1809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6800" y="2362201"/>
              <a:ext cx="914400" cy="2275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25</a:t>
            </a:fld>
            <a:endParaRPr lang="en-US"/>
          </a:p>
        </p:txBody>
      </p:sp>
    </p:spTree>
    <p:extLst>
      <p:ext uri="{BB962C8B-B14F-4D97-AF65-F5344CB8AC3E}">
        <p14:creationId xmlns:p14="http://schemas.microsoft.com/office/powerpoint/2010/main" val="2100277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4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26</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27</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28</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29</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23660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30</a:t>
            </a:fld>
            <a:endParaRPr lang="en-US"/>
          </a:p>
        </p:txBody>
      </p:sp>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156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31</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32</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spTree>
    <p:extLst>
      <p:ext uri="{BB962C8B-B14F-4D97-AF65-F5344CB8AC3E}">
        <p14:creationId xmlns:p14="http://schemas.microsoft.com/office/powerpoint/2010/main" val="2652431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normAutofit fontScale="90000"/>
          </a:bodyPr>
          <a:lstStyle/>
          <a:p>
            <a:r>
              <a:rPr lang="en-US" altLang="en-US" dirty="0" smtClean="0"/>
              <a:t>Recap: maximum </a:t>
            </a:r>
            <a:r>
              <a:rPr lang="en-US" altLang="en-US" dirty="0" smtClean="0"/>
              <a:t>likelihood estimation</a:t>
            </a:r>
            <a:endParaRPr lang="en-US" altLang="en-US"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33</a:t>
            </a:fld>
            <a:endParaRPr lang="en-US"/>
          </a:p>
        </p:txBody>
      </p:sp>
      <mc:AlternateContent xmlns:mc="http://schemas.openxmlformats.org/markup-compatibility/2006">
        <mc:Choice xmlns:a14="http://schemas.microsoft.com/office/drawing/2010/main"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mc:Choice xmlns:a14="http://schemas.microsoft.com/office/drawing/2010/main"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mc:Choice xmlns:a14="http://schemas.microsoft.com/office/drawing/2010/main"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mc:Choice xmlns:a14="http://schemas.microsoft.com/office/drawing/2010/main"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mc:Choice xmlns:a14="http://schemas.microsoft.com/office/drawing/2010/main"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mc:Choice xmlns:a14="http://schemas.microsoft.com/office/drawing/2010/main"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mc:Choice xmlns:a14="http://schemas.microsoft.com/office/drawing/2010/main"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3354584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34</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35</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37</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38</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390"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391"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39</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10858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40</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41</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42</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mc:Choice xmlns:a14="http://schemas.microsoft.com/office/drawing/2010/main"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45</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46</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49</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04"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6</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7</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8</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9</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TotalTime>
  <Words>2462</Words>
  <Application>Microsoft Office PowerPoint</Application>
  <PresentationFormat>On-screen Show (4:3)</PresentationFormat>
  <Paragraphs>617</Paragraphs>
  <Slides>49</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Recap: what is a statistical LM?</vt:lpstr>
      <vt:lpstr>Recap: Source-Channel framework [Shannon 48]</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Estimation of language models</vt:lpstr>
      <vt:lpstr>Sampling with replacement</vt:lpstr>
      <vt:lpstr>Estimation of language models</vt:lpstr>
      <vt:lpstr>Parameter estimation</vt:lpstr>
      <vt:lpstr>Maximum likelihood vs. Bayesian</vt:lpstr>
      <vt:lpstr>Illustration of Bayesian estimation</vt:lpstr>
      <vt:lpstr>Maximum likelihood estimation</vt:lpstr>
      <vt:lpstr>Maximum likelihood estimation</vt:lpstr>
      <vt:lpstr>Problem with MLE</vt:lpstr>
      <vt:lpstr>Recap: how to generate text from an N-gram language model?</vt:lpstr>
      <vt:lpstr>Recap: maximum likelihood estimation</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101</cp:revision>
  <dcterms:created xsi:type="dcterms:W3CDTF">2014-08-05T02:17:53Z</dcterms:created>
  <dcterms:modified xsi:type="dcterms:W3CDTF">2015-01-28T16:05:02Z</dcterms:modified>
</cp:coreProperties>
</file>