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259" r:id="rId4"/>
    <p:sldId id="258" r:id="rId5"/>
    <p:sldId id="261" r:id="rId6"/>
    <p:sldId id="262" r:id="rId7"/>
    <p:sldId id="307" r:id="rId8"/>
    <p:sldId id="322" r:id="rId9"/>
    <p:sldId id="320" r:id="rId10"/>
    <p:sldId id="321" r:id="rId11"/>
    <p:sldId id="263" r:id="rId12"/>
    <p:sldId id="265" r:id="rId13"/>
    <p:sldId id="264" r:id="rId14"/>
    <p:sldId id="266" r:id="rId15"/>
    <p:sldId id="268" r:id="rId16"/>
    <p:sldId id="267" r:id="rId17"/>
    <p:sldId id="270" r:id="rId18"/>
    <p:sldId id="269" r:id="rId19"/>
    <p:sldId id="271" r:id="rId20"/>
    <p:sldId id="273" r:id="rId21"/>
    <p:sldId id="274" r:id="rId22"/>
    <p:sldId id="272" r:id="rId23"/>
    <p:sldId id="275" r:id="rId24"/>
    <p:sldId id="276" r:id="rId25"/>
    <p:sldId id="280" r:id="rId26"/>
    <p:sldId id="277" r:id="rId27"/>
    <p:sldId id="278" r:id="rId28"/>
    <p:sldId id="279" r:id="rId29"/>
    <p:sldId id="281" r:id="rId30"/>
    <p:sldId id="282" r:id="rId31"/>
    <p:sldId id="283" r:id="rId32"/>
    <p:sldId id="284" r:id="rId33"/>
    <p:sldId id="285" r:id="rId34"/>
    <p:sldId id="323" r:id="rId35"/>
    <p:sldId id="324" r:id="rId36"/>
    <p:sldId id="325" r:id="rId37"/>
    <p:sldId id="326" r:id="rId38"/>
    <p:sldId id="327" r:id="rId39"/>
    <p:sldId id="332" r:id="rId40"/>
    <p:sldId id="328" r:id="rId41"/>
    <p:sldId id="329" r:id="rId42"/>
    <p:sldId id="330" r:id="rId43"/>
    <p:sldId id="331" r:id="rId44"/>
    <p:sldId id="286" r:id="rId45"/>
    <p:sldId id="287" r:id="rId46"/>
    <p:sldId id="288" r:id="rId47"/>
    <p:sldId id="289" r:id="rId48"/>
    <p:sldId id="291" r:id="rId49"/>
    <p:sldId id="292" r:id="rId50"/>
    <p:sldId id="290" r:id="rId51"/>
    <p:sldId id="316" r:id="rId52"/>
    <p:sldId id="317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3" r:id="rId63"/>
    <p:sldId id="304" r:id="rId64"/>
    <p:sldId id="305" r:id="rId65"/>
    <p:sldId id="302" r:id="rId66"/>
    <p:sldId id="306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9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jpeg"/><Relationship Id="rId4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Maximum a Posterior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Adding pseudo instances</a:t>
                </a:r>
              </a:p>
              <a:p>
                <a:pPr lvl="1"/>
                <a:r>
                  <a:rPr lang="en-US" b="0" dirty="0" smtClean="0"/>
                  <a:t>Priors: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MAP estimator for Naïve Bayes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366054" y="4036541"/>
            <a:ext cx="2059460" cy="978932"/>
            <a:chOff x="4366054" y="4036541"/>
            <a:chExt cx="2059460" cy="978932"/>
          </a:xfrm>
        </p:grpSpPr>
        <p:sp>
          <p:nvSpPr>
            <p:cNvPr id="7" name="TextBox 6"/>
            <p:cNvSpPr txBox="1"/>
            <p:nvPr/>
          </p:nvSpPr>
          <p:spPr>
            <a:xfrm>
              <a:off x="4366054" y="4646141"/>
              <a:ext cx="205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#pseudo instances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5173362" y="4036541"/>
              <a:ext cx="222422" cy="60960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786184" y="1867240"/>
            <a:ext cx="3830594" cy="646331"/>
            <a:chOff x="4786184" y="1867240"/>
            <a:chExt cx="383059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5395784" y="1867240"/>
              <a:ext cx="322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estimated from a related corpus or manually tuned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786184" y="2190406"/>
              <a:ext cx="609600" cy="1409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75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937442" y="3862307"/>
            <a:ext cx="4405746" cy="652532"/>
            <a:chOff x="3044536" y="3651064"/>
            <a:chExt cx="4405746" cy="652532"/>
          </a:xfrm>
        </p:grpSpPr>
        <p:sp>
          <p:nvSpPr>
            <p:cNvPr id="8" name="Rectangle 7"/>
            <p:cNvSpPr/>
            <p:nvPr/>
          </p:nvSpPr>
          <p:spPr>
            <a:xfrm>
              <a:off x="3044536" y="3651064"/>
              <a:ext cx="895364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31673" y="3903486"/>
              <a:ext cx="3418609" cy="400110"/>
              <a:chOff x="4031673" y="3903486"/>
              <a:chExt cx="3418609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903486"/>
                <a:ext cx="2878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Linear regression?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4031673" y="4020396"/>
                <a:ext cx="540327" cy="83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classification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127157" y="4626599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45709" y="5392489"/>
            <a:ext cx="5029199" cy="904348"/>
            <a:chOff x="3789405" y="5278886"/>
            <a:chExt cx="5029199" cy="904348"/>
          </a:xfrm>
        </p:grpSpPr>
        <p:sp>
          <p:nvSpPr>
            <p:cNvPr id="7" name="TextBox 6"/>
            <p:cNvSpPr txBox="1"/>
            <p:nvPr/>
          </p:nvSpPr>
          <p:spPr>
            <a:xfrm>
              <a:off x="3789405" y="5813902"/>
              <a:ext cx="502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Note: it is still a linear relation among the features!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10896" y="5278886"/>
              <a:ext cx="397206" cy="515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65373" y="4672961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648" y="5327986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Generalized Linear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A discriminative classification model</a:t>
            </a:r>
          </a:p>
          <a:p>
            <a:pPr lvl="1"/>
            <a:r>
              <a:rPr lang="en-US" dirty="0" smtClean="0"/>
              <a:t>Two different perspectives to derive the model</a:t>
            </a:r>
          </a:p>
          <a:p>
            <a:pPr lvl="1"/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=2,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68989" y="1761490"/>
            <a:ext cx="2980046" cy="1543030"/>
            <a:chOff x="2530706" y="4340570"/>
            <a:chExt cx="3708248" cy="1920082"/>
          </a:xfrm>
        </p:grpSpPr>
        <p:sp>
          <p:nvSpPr>
            <p:cNvPr id="26" name="Oval 25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8" idx="0"/>
              <a:endCxn id="26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32" name="Straight Arrow Connector 31"/>
            <p:cNvCxnSpPr>
              <a:stCxn id="36" idx="0"/>
              <a:endCxn id="26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>
              <a:stCxn id="33" idx="0"/>
              <a:endCxn id="26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Answer1: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Answer2: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We have too little information to favor either one of them.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78259" y="4491244"/>
            <a:ext cx="4724651" cy="825706"/>
            <a:chOff x="978259" y="4491244"/>
            <a:chExt cx="4724651" cy="825706"/>
          </a:xfrm>
        </p:grpSpPr>
        <p:sp>
          <p:nvSpPr>
            <p:cNvPr id="15" name="TextBox 14"/>
            <p:cNvSpPr txBox="1"/>
            <p:nvPr/>
          </p:nvSpPr>
          <p:spPr>
            <a:xfrm>
              <a:off x="978259" y="4491244"/>
              <a:ext cx="37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a result,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83507" y="4836222"/>
            <a:ext cx="7384069" cy="822629"/>
            <a:chOff x="883507" y="4836222"/>
            <a:chExt cx="7384069" cy="822629"/>
          </a:xfrm>
        </p:grpSpPr>
        <p:sp>
          <p:nvSpPr>
            <p:cNvPr id="15" name="TextBox 14"/>
            <p:cNvSpPr txBox="1"/>
            <p:nvPr/>
          </p:nvSpPr>
          <p:spPr>
            <a:xfrm>
              <a:off x="978244" y="4836222"/>
              <a:ext cx="34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Again,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a14:m>
                  <a:r>
                    <a:rPr lang="en-US" dirty="0" smtClean="0"/>
                    <a:t>,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and all the others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46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1) what do we mean by equally/uniformly favoring the models?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preferred model</a:t>
              </a:r>
              <a:r>
                <a:rPr lang="en-US" sz="2000" i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Indicator function</a:t>
                </a:r>
              </a:p>
              <a:p>
                <a:pPr lvl="1"/>
                <a:r>
                  <a:rPr lang="en-US" dirty="0" smtClean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Usually referred as feature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Expectation </a:t>
                </a:r>
                <a:r>
                  <a:rPr lang="en-US" dirty="0"/>
                  <a:t>of feature function </a:t>
                </a:r>
                <a:r>
                  <a:rPr lang="en-US" dirty="0" smtClean="0"/>
                  <a:t>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in a given collection. 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in </a:t>
                  </a:r>
                  <a:r>
                    <a:rPr lang="en-US" i="1" u="sng" dirty="0" smtClean="0"/>
                    <a:t>the same collection</a:t>
                  </a:r>
                  <a:r>
                    <a:rPr lang="en-US" i="1" dirty="0" smtClean="0"/>
                    <a:t>.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Model’s estimation of conditional distribution. 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</p:spPr>
            <p:txBody>
              <a:bodyPr/>
              <a:lstStyle/>
              <a:p>
                <a:r>
                  <a:rPr lang="en-US" dirty="0" smtClean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  <a:blipFill rotWithShape="0">
                <a:blip r:embed="rId2"/>
                <a:stretch>
                  <a:fillRect l="-16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We only need to specify this in our preferred model!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Is Question </a:t>
              </a:r>
              <a:r>
                <a:rPr lang="en-US" i="1" dirty="0"/>
                <a:t>2 </a:t>
              </a:r>
              <a:r>
                <a:rPr lang="en-US" i="1" dirty="0" smtClean="0"/>
                <a:t>answered?</a:t>
              </a:r>
              <a:endParaRPr lang="en-US" i="1" dirty="0"/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visualize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No constraint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Under constrained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Feasible constraint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 Over constrained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How to deal with these situations?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4551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35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logistic regression for classification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36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2839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21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Answer1: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Answer2: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We have too little information to favor either one of them.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1) what do we mean by equally/uniformly favoring the models?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preferred model</a:t>
              </a:r>
              <a:r>
                <a:rPr lang="en-US" sz="2000" i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63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Occam's </a:t>
            </a:r>
            <a:r>
              <a:rPr lang="en-US" dirty="0"/>
              <a:t>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41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926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represent </a:t>
            </a:r>
            <a:r>
              <a:rPr lang="en-US" dirty="0"/>
              <a:t>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</p:spPr>
            <p:txBody>
              <a:bodyPr/>
              <a:lstStyle/>
              <a:p>
                <a:r>
                  <a:rPr lang="en-US" dirty="0" smtClean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  <a:blipFill rotWithShape="0">
                <a:blip r:embed="rId2"/>
                <a:stretch>
                  <a:fillRect l="-16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We only need to specify this in our preferred model!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Is Question </a:t>
              </a:r>
              <a:r>
                <a:rPr lang="en-US" i="1" dirty="0"/>
                <a:t>2 </a:t>
              </a:r>
              <a:r>
                <a:rPr lang="en-US" i="1" dirty="0" smtClean="0"/>
                <a:t>answered?</a:t>
              </a:r>
              <a:endParaRPr lang="en-US" i="1" dirty="0"/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77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represent </a:t>
            </a:r>
            <a:r>
              <a:rPr lang="en-US" dirty="0"/>
              <a:t>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visualize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No constraint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Under constrained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Feasible constraint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 Over constrained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How to deal with these situations?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725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2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4596" y="2702710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Lagrangian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64596" y="3943968"/>
            <a:ext cx="6915044" cy="2260407"/>
            <a:chOff x="864596" y="3943968"/>
            <a:chExt cx="6915044" cy="2260407"/>
          </a:xfrm>
        </p:grpSpPr>
        <p:sp>
          <p:nvSpPr>
            <p:cNvPr id="18" name="TextBox 17"/>
            <p:cNvSpPr txBox="1"/>
            <p:nvPr/>
          </p:nvSpPr>
          <p:spPr>
            <a:xfrm>
              <a:off x="864596" y="3943968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Dual: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2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9352" y="2617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Dual: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9352" y="3782362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638" y="2932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9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haven’t been answered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 conditional density</a:t>
                </a:r>
              </a:p>
              <a:p>
                <a:pPr lvl="1"/>
                <a:r>
                  <a:rPr lang="en-US" dirty="0" smtClean="0"/>
                  <a:t>Why it should be Gaussian with equal variance?</a:t>
                </a:r>
              </a:p>
              <a:p>
                <a:r>
                  <a:rPr lang="en-US" dirty="0" smtClean="0"/>
                  <a:t>Model parameters</a:t>
                </a:r>
              </a:p>
              <a:p>
                <a:pPr lvl="1"/>
                <a:r>
                  <a:rPr lang="en-US" dirty="0" smtClean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How to estimate them?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</a:t>
            </a:r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63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maximum entropy model subject to the constraints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smtClean="0"/>
                  <a:t>a parametric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:r>
                  <a:rPr lang="en-US" dirty="0"/>
                  <a:t>the </a:t>
                </a:r>
                <a:r>
                  <a:rPr lang="en-US" dirty="0" smtClean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determined by maximizing </a:t>
                </a:r>
                <a:r>
                  <a:rPr lang="en-US" dirty="0" smtClean="0"/>
                  <a:t>the likelihood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over a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53</a:t>
            </a:fld>
            <a:endParaRPr lang="en-US"/>
          </a:p>
        </p:txBody>
      </p:sp>
      <p:pic>
        <p:nvPicPr>
          <p:cNvPr id="8" name="Picture 2" descr="http://farm8.staticflickr.com/7097/7351445490_74a0f14219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1" y="4228498"/>
            <a:ext cx="786364" cy="9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46541" y="6007220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94237" y="4978021"/>
            <a:ext cx="2305753" cy="1033777"/>
            <a:chOff x="2294237" y="4978021"/>
            <a:chExt cx="2305753" cy="1033777"/>
          </a:xfrm>
        </p:grpSpPr>
        <p:sp>
          <p:nvSpPr>
            <p:cNvPr id="10" name="TextBox 9"/>
            <p:cNvSpPr txBox="1"/>
            <p:nvPr/>
          </p:nvSpPr>
          <p:spPr>
            <a:xfrm>
              <a:off x="2294237" y="497802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Features follow Gaussian distribution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 rot="18824064">
              <a:off x="4209820" y="5621628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7385" y="4975911"/>
            <a:ext cx="2300174" cy="1065920"/>
            <a:chOff x="5027385" y="4975911"/>
            <a:chExt cx="2300174" cy="1065920"/>
          </a:xfrm>
        </p:grpSpPr>
        <p:sp>
          <p:nvSpPr>
            <p:cNvPr id="11" name="TextBox 10"/>
            <p:cNvSpPr txBox="1"/>
            <p:nvPr/>
          </p:nvSpPr>
          <p:spPr>
            <a:xfrm>
              <a:off x="5156888" y="497591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entropy model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2657373">
              <a:off x="5027385" y="5607480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4456006" y="5130063"/>
            <a:ext cx="584886" cy="330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46541" y="4138807"/>
            <a:ext cx="4104259" cy="991256"/>
            <a:chOff x="3846541" y="4138807"/>
            <a:chExt cx="4104259" cy="991256"/>
          </a:xfrm>
        </p:grpSpPr>
        <p:sp>
          <p:nvSpPr>
            <p:cNvPr id="16" name="Rectangle 15"/>
            <p:cNvSpPr/>
            <p:nvPr/>
          </p:nvSpPr>
          <p:spPr>
            <a:xfrm>
              <a:off x="3846541" y="4138807"/>
              <a:ext cx="4104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With a </a:t>
              </a:r>
              <a:r>
                <a:rPr lang="en-US" i="1" dirty="0" smtClean="0">
                  <a:solidFill>
                    <a:srgbClr val="FF0000"/>
                  </a:solidFill>
                </a:rPr>
                <a:t>Gaussian distribution</a:t>
              </a:r>
              <a:r>
                <a:rPr lang="en-US" i="1" dirty="0">
                  <a:solidFill>
                    <a:srgbClr val="FF0000"/>
                  </a:solidFill>
                </a:rPr>
                <a:t>, differential entropy is maximized for a </a:t>
              </a:r>
              <a:r>
                <a:rPr lang="en-US" i="1" u="sng" dirty="0">
                  <a:solidFill>
                    <a:srgbClr val="FF0000"/>
                  </a:solidFill>
                </a:rPr>
                <a:t>given variance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748449" y="4727769"/>
              <a:ext cx="176447" cy="402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9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4200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2317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dient ascent (surfac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2" y="2936078"/>
            <a:ext cx="4390768" cy="36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Step-size, affects convergence</a:t>
              </a:r>
              <a:endParaRPr lang="en-US" dirty="0"/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Iterative updating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shrink the 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Batch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Compute gradient w.r.t. all training instances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dirty="0" smtClean="0"/>
                  <a:t>	Compute step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21684" y="4126879"/>
            <a:ext cx="3354336" cy="646331"/>
            <a:chOff x="682766" y="3608146"/>
            <a:chExt cx="3354336" cy="646331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682766" y="3608146"/>
              <a:ext cx="790232" cy="324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72998" y="3608146"/>
              <a:ext cx="2564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search is required to ensure sufficient decent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378" y="4773210"/>
            <a:ext cx="1968843" cy="794382"/>
            <a:chOff x="2743200" y="4773210"/>
            <a:chExt cx="1968843" cy="794382"/>
          </a:xfrm>
        </p:grpSpPr>
        <p:sp>
          <p:nvSpPr>
            <p:cNvPr id="16" name="TextBox 15"/>
            <p:cNvSpPr txBox="1"/>
            <p:nvPr/>
          </p:nvSpPr>
          <p:spPr>
            <a:xfrm>
              <a:off x="2743200" y="5198260"/>
              <a:ext cx="19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order method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6" idx="0"/>
            </p:cNvCxnSpPr>
            <p:nvPr/>
          </p:nvCxnSpPr>
          <p:spPr>
            <a:xfrm flipV="1">
              <a:off x="3727622" y="4773210"/>
              <a:ext cx="317156" cy="425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6154" y="5038137"/>
            <a:ext cx="3812153" cy="1203122"/>
            <a:chOff x="4996154" y="5038137"/>
            <a:chExt cx="3812153" cy="1203122"/>
          </a:xfrm>
        </p:grpSpPr>
        <p:pic>
          <p:nvPicPr>
            <p:cNvPr id="2050" name="Picture 2" descr="https://encrypted-tbn1.gstatic.com/images?q=tbn:ANd9GcQtFSht8JzeS1QcUvRqwpkw3eT7Dt4wJhogehphQM46XBiRZtW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54" y="5038137"/>
              <a:ext cx="399425" cy="53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212491" y="5317929"/>
              <a:ext cx="3595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Second order methods, e.g., quasi-Newton method and conjugate gradient, provide faster convergence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4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over-fitting</a:t>
            </a:r>
          </a:p>
          <a:p>
            <a:pPr lvl="1"/>
            <a:r>
              <a:rPr lang="en-US" dirty="0"/>
              <a:t>We may not have enough samples to </a:t>
            </a:r>
            <a:r>
              <a:rPr lang="en-US" dirty="0" smtClean="0"/>
              <a:t>well estimate model parameters </a:t>
            </a:r>
            <a:r>
              <a:rPr lang="en-US" dirty="0"/>
              <a:t>for 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Impose additional constraints over the model parameters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sparsity</a:t>
            </a:r>
            <a:r>
              <a:rPr lang="en-US" dirty="0" smtClean="0"/>
              <a:t> constraint – enforce the model to have more zero parameters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64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343498"/>
            <a:ext cx="8719620" cy="2251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587030"/>
            <a:ext cx="8741664" cy="22356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42768" y="5833469"/>
            <a:ext cx="676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"On discriminative vs. generative classifiers: A comparison of logistic regression and naive </a:t>
            </a:r>
            <a:r>
              <a:rPr lang="en-US" i="1" dirty="0" err="1"/>
              <a:t>bayes</a:t>
            </a:r>
            <a:r>
              <a:rPr lang="en-US" i="1" dirty="0" smtClean="0"/>
              <a:t>.“ – Ng, Jordan NIPS 2002, UCI Data set</a:t>
            </a:r>
            <a:endParaRPr lang="en-US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84505" y="3792110"/>
            <a:ext cx="892382" cy="650574"/>
            <a:chOff x="4684505" y="3792110"/>
            <a:chExt cx="892382" cy="650574"/>
          </a:xfrm>
        </p:grpSpPr>
        <p:sp>
          <p:nvSpPr>
            <p:cNvPr id="20" name="TextBox 19"/>
            <p:cNvSpPr txBox="1"/>
            <p:nvPr/>
          </p:nvSpPr>
          <p:spPr>
            <a:xfrm>
              <a:off x="4692744" y="3792110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4505" y="4073352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9687" y="397677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11449" y="425801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different derivations of logistic regression</a:t>
                </a:r>
              </a:p>
              <a:p>
                <a:pPr lvl="1"/>
                <a:r>
                  <a:rPr lang="en-US" dirty="0" smtClean="0"/>
                  <a:t>Functional form from Naïve Bayes assumptions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follows equal variance Gaussian</a:t>
                </a:r>
              </a:p>
              <a:p>
                <a:pPr lvl="2"/>
                <a:r>
                  <a:rPr lang="en-US" dirty="0" smtClean="0"/>
                  <a:t>Sigmoid function</a:t>
                </a:r>
              </a:p>
              <a:p>
                <a:pPr lvl="1"/>
                <a:r>
                  <a:rPr lang="en-US" dirty="0" smtClean="0"/>
                  <a:t>Maximum entropy principle</a:t>
                </a:r>
              </a:p>
              <a:p>
                <a:pPr lvl="2"/>
                <a:r>
                  <a:rPr lang="en-US" dirty="0" smtClean="0"/>
                  <a:t>Primal/dual optimization</a:t>
                </a:r>
              </a:p>
              <a:p>
                <a:pPr lvl="1"/>
                <a:r>
                  <a:rPr lang="en-US" dirty="0" smtClean="0"/>
                  <a:t>Generalization to multi-class</a:t>
                </a:r>
              </a:p>
              <a:p>
                <a:r>
                  <a:rPr lang="en-US" dirty="0" smtClean="0"/>
                  <a:t> Parameter estimation</a:t>
                </a:r>
              </a:p>
              <a:p>
                <a:pPr lvl="1"/>
                <a:r>
                  <a:rPr lang="en-US" dirty="0" smtClean="0"/>
                  <a:t>Gradient-based optimization</a:t>
                </a:r>
              </a:p>
              <a:p>
                <a:pPr lvl="1"/>
                <a:r>
                  <a:rPr lang="en-US" dirty="0" smtClean="0"/>
                  <a:t>Regularization</a:t>
                </a:r>
              </a:p>
              <a:p>
                <a:r>
                  <a:rPr lang="en-US" dirty="0" smtClean="0"/>
                  <a:t>Comparison with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2"/>
            <a:r>
              <a:rPr lang="da-DK" dirty="0" smtClean="0"/>
              <a:t>6.6 Maximum entropy models: background</a:t>
            </a:r>
          </a:p>
          <a:p>
            <a:pPr lvl="2"/>
            <a:r>
              <a:rPr lang="da-DK" smtClean="0"/>
              <a:t>6.7 Maximum entropy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5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v.s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8757" y="5157699"/>
            <a:ext cx="3639885" cy="734904"/>
            <a:chOff x="5152836" y="5278549"/>
            <a:chExt cx="3639885" cy="73490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Computationally feasible</a:t>
              </a:r>
              <a:endParaRPr lang="en-US" b="1" i="1" dirty="0"/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5152836" y="5278549"/>
              <a:ext cx="867853" cy="55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576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1225</TotalTime>
  <Words>2687</Words>
  <Application>Microsoft Office PowerPoint</Application>
  <PresentationFormat>On-screen Show (4:3)</PresentationFormat>
  <Paragraphs>851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Cambria Math</vt:lpstr>
      <vt:lpstr>Wingdings</vt:lpstr>
      <vt:lpstr>simple slides template</vt:lpstr>
      <vt:lpstr>Logistic Regression</vt:lpstr>
      <vt:lpstr>Today’s lecture</vt:lpstr>
      <vt:lpstr>Review: Bayes risk minimization</vt:lpstr>
      <vt:lpstr>Instance-based solution</vt:lpstr>
      <vt:lpstr>Instance-based solution</vt:lpstr>
      <vt:lpstr>Generative solution</vt:lpstr>
      <vt:lpstr>Estimating parameters</vt:lpstr>
      <vt:lpstr>Discriminative v.s. generative models</vt:lpstr>
      <vt:lpstr>Recap: Naïve Bayes classifier</vt:lpstr>
      <vt:lpstr>Recap: Maximum a Posterior estimator</vt:lpstr>
      <vt:lpstr>Recap: 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  <vt:lpstr>Represent the constraints</vt:lpstr>
      <vt:lpstr>Recap: Bayes risk minimization</vt:lpstr>
      <vt:lpstr>Recap: regression for classification?</vt:lpstr>
      <vt:lpstr>Recap: logistic regression for classification</vt:lpstr>
      <vt:lpstr>Recap: logistic regression for classification</vt:lpstr>
      <vt:lpstr>Recap: a different perspective </vt:lpstr>
      <vt:lpstr>Recap: a different perspective </vt:lpstr>
      <vt:lpstr>Recap: Occam's razor</vt:lpstr>
      <vt:lpstr>Recap: maximum entropy modeling</vt:lpstr>
      <vt:lpstr>Recap: represent the constraints</vt:lpstr>
      <vt:lpstr>Recap: represent the constraints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Questions haven’t been answered</vt:lpstr>
      <vt:lpstr>Recall: logistic regression</vt:lpstr>
      <vt:lpstr>Maximum entropy principle</vt:lpstr>
      <vt:lpstr>Parameter estimation</vt:lpstr>
      <vt:lpstr>Parameter estimation</vt:lpstr>
      <vt:lpstr>Parameter estimation</vt:lpstr>
      <vt:lpstr>Gradient-based optimization</vt:lpstr>
      <vt:lpstr>Parameter estimation</vt:lpstr>
      <vt:lpstr>Parameter estimation</vt:lpstr>
      <vt:lpstr>Model regularization</vt:lpstr>
      <vt:lpstr>Model regularization</vt:lpstr>
      <vt:lpstr>Generative V.S. discriminative models</vt:lpstr>
      <vt:lpstr>Naïve Bayes V.S. Logistic regression</vt:lpstr>
      <vt:lpstr>Naïve Bayes V.S. Logistic regression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hongning wang</cp:lastModifiedBy>
  <cp:revision>84</cp:revision>
  <dcterms:created xsi:type="dcterms:W3CDTF">2015-03-30T20:18:39Z</dcterms:created>
  <dcterms:modified xsi:type="dcterms:W3CDTF">2016-04-06T19:27:31Z</dcterms:modified>
</cp:coreProperties>
</file>