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4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2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1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2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9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8BF03-D9DB-4B76-B1F0-73B01AD38A7F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7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Categorization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25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penalty we will pay when misclassifying instances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Goal of classification in general</a:t>
            </a:r>
          </a:p>
          <a:p>
            <a:pPr lvl="1"/>
            <a:r>
              <a:rPr lang="en-US" dirty="0" smtClean="0"/>
              <a:t>Minimize loss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35253" y="2692119"/>
                <a:ext cx="7682808" cy="89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53" y="2692119"/>
                <a:ext cx="7682808" cy="8953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03226" y="3700187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226" y="3700187"/>
                <a:ext cx="2286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40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2091268" y="3318935"/>
            <a:ext cx="554958" cy="3812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872959" y="3700187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959" y="3700187"/>
                <a:ext cx="22860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13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5461001" y="3318934"/>
            <a:ext cx="554958" cy="3812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484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classification methods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4133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Model-less</a:t>
                </a:r>
              </a:p>
              <a:p>
                <a:pPr lvl="1"/>
                <a:r>
                  <a:rPr lang="en-US" dirty="0"/>
                  <a:t>Instance based </a:t>
                </a:r>
                <a:r>
                  <a:rPr lang="en-US" dirty="0" smtClean="0"/>
                  <a:t>classifiers</a:t>
                </a:r>
              </a:p>
              <a:p>
                <a:pPr lvl="2"/>
                <a:r>
                  <a:rPr lang="en-US" dirty="0"/>
                  <a:t>Use observation </a:t>
                </a:r>
                <a:r>
                  <a:rPr lang="en-US" dirty="0" smtClean="0"/>
                  <a:t>directly</a:t>
                </a:r>
              </a:p>
              <a:p>
                <a:pPr lvl="2"/>
                <a:r>
                  <a:rPr lang="en-US" dirty="0" smtClean="0"/>
                  <a:t>E.g., </a:t>
                </a:r>
                <a:r>
                  <a:rPr lang="en-US" dirty="0" err="1" smtClean="0"/>
                  <a:t>kNN</a:t>
                </a:r>
                <a:endParaRPr lang="en-US" dirty="0" smtClean="0"/>
              </a:p>
              <a:p>
                <a:r>
                  <a:rPr lang="en-US" dirty="0" smtClean="0"/>
                  <a:t>Model-based</a:t>
                </a:r>
              </a:p>
              <a:p>
                <a:pPr lvl="1"/>
                <a:r>
                  <a:rPr lang="en-US" dirty="0" smtClean="0"/>
                  <a:t>Generative models</a:t>
                </a:r>
              </a:p>
              <a:p>
                <a:pPr lvl="2"/>
                <a:r>
                  <a:rPr lang="en-US" dirty="0" smtClean="0"/>
                  <a:t>Modeling joint 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E.g., Naïve Bayes</a:t>
                </a:r>
              </a:p>
              <a:p>
                <a:pPr lvl="1"/>
                <a:r>
                  <a:rPr lang="en-US" dirty="0" smtClean="0"/>
                  <a:t>Discriminative models</a:t>
                </a:r>
              </a:p>
              <a:p>
                <a:pPr lvl="2"/>
                <a:r>
                  <a:rPr lang="en-US" dirty="0" smtClean="0"/>
                  <a:t>Directly </a:t>
                </a:r>
                <a:r>
                  <a:rPr lang="en-US" dirty="0"/>
                  <a:t>estimate a decision </a:t>
                </a:r>
                <a:r>
                  <a:rPr lang="en-US" dirty="0" smtClean="0"/>
                  <a:t>rule/boundary</a:t>
                </a:r>
              </a:p>
              <a:p>
                <a:pPr lvl="2"/>
                <a:r>
                  <a:rPr lang="en-US" dirty="0" smtClean="0"/>
                  <a:t>E.g., SVM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41333"/>
              </a:xfrm>
              <a:blipFill rotWithShape="0">
                <a:blip r:embed="rId2"/>
                <a:stretch>
                  <a:fillRect l="-1481" t="-2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00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7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4187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relationship-economy.com/wp-content/uploads/2012/08/Thinking.441218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505" y="5229012"/>
            <a:ext cx="1581440" cy="88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733416" y="5229012"/>
            <a:ext cx="40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Consider:</a:t>
            </a:r>
          </a:p>
          <a:p>
            <a:r>
              <a:rPr lang="en-US" dirty="0" smtClean="0"/>
              <a:t>1.1 How to represent the text document? </a:t>
            </a:r>
          </a:p>
          <a:p>
            <a:r>
              <a:rPr lang="en-US" dirty="0" smtClean="0"/>
              <a:t>1.2 Do we need all those features?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09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pic>
        <p:nvPicPr>
          <p:cNvPr id="14" name="Picture 6" descr="http://www.relationship-economy.com/wp-content/uploads/2012/08/Thinking.441218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244" y="5172231"/>
            <a:ext cx="1581440" cy="88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868883" y="5016847"/>
            <a:ext cx="41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Consider:</a:t>
            </a:r>
          </a:p>
          <a:p>
            <a:r>
              <a:rPr lang="en-US" dirty="0" smtClean="0"/>
              <a:t>2.1 What is the unique property of this problem? </a:t>
            </a:r>
          </a:p>
          <a:p>
            <a:r>
              <a:rPr lang="en-US" dirty="0" smtClean="0"/>
              <a:t>2.2 What type of classifier we should 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23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pic>
        <p:nvPicPr>
          <p:cNvPr id="14" name="Picture 6" descr="http://www.relationship-economy.com/wp-content/uploads/2012/08/Thinking.441218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63" y="5419165"/>
            <a:ext cx="1581440" cy="88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868883" y="5016847"/>
            <a:ext cx="4156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Consider:</a:t>
            </a:r>
          </a:p>
          <a:p>
            <a:r>
              <a:rPr lang="en-US" dirty="0" smtClean="0"/>
              <a:t>3.1 How to estimate the parameters in the selected model? </a:t>
            </a:r>
          </a:p>
          <a:p>
            <a:r>
              <a:rPr lang="en-US" dirty="0" smtClean="0"/>
              <a:t>3.2 How to control the complexity of the estimated model?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59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pic>
        <p:nvPicPr>
          <p:cNvPr id="14" name="Picture 6" descr="http://www.relationship-economy.com/wp-content/uploads/2012/08/Thinking.441218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63" y="5419165"/>
            <a:ext cx="1581440" cy="88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868883" y="5016847"/>
            <a:ext cx="4156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Consider:</a:t>
            </a:r>
          </a:p>
          <a:p>
            <a:r>
              <a:rPr lang="en-US" dirty="0" smtClean="0"/>
              <a:t>4.1 How to judge the quality of learned model? </a:t>
            </a:r>
          </a:p>
          <a:p>
            <a:r>
              <a:rPr lang="en-US" dirty="0" smtClean="0"/>
              <a:t>4.2 How can you further improve the performance?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0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classify politic news from sports news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92" y="3132667"/>
            <a:ext cx="3648108" cy="2529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0" y="3132667"/>
            <a:ext cx="3623734" cy="281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Recognizing spam emails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3" y="2299679"/>
            <a:ext cx="6210299" cy="400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8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18" y="2369673"/>
            <a:ext cx="6964363" cy="363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6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notions about categorization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Data points/Instances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: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-dimensional feature vector</a:t>
                </a:r>
              </a:p>
              <a:p>
                <a:r>
                  <a:rPr lang="en-US" dirty="0" smtClean="0"/>
                  <a:t>Labels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: a categorical value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Classification hyper-plane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5681133" y="4001030"/>
            <a:ext cx="2878667" cy="2455333"/>
            <a:chOff x="3098800" y="3090334"/>
            <a:chExt cx="2878667" cy="2455333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098800" y="5545667"/>
              <a:ext cx="287866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3098800" y="3090334"/>
              <a:ext cx="0" cy="24553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/>
          <p:cNvSpPr/>
          <p:nvPr/>
        </p:nvSpPr>
        <p:spPr>
          <a:xfrm>
            <a:off x="6011333" y="421997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1333" y="477387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76999" y="443925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05599" y="5908544"/>
            <a:ext cx="137160" cy="1371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569199" y="5310651"/>
            <a:ext cx="137160" cy="1371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500619" y="6045704"/>
            <a:ext cx="137160" cy="1371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23952" y="5637108"/>
            <a:ext cx="137160" cy="1371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5376333" y="4288552"/>
            <a:ext cx="2836333" cy="17571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18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decision </a:t>
            </a:r>
            <a:r>
              <a:rPr lang="en-US" dirty="0" smtClean="0"/>
              <a:t>theory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we know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 Bayes decision rule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Example in binary classification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, otherwise</a:t>
                </a:r>
              </a:p>
              <a:p>
                <a:r>
                  <a:rPr lang="en-US" dirty="0" smtClean="0"/>
                  <a:t>This leads </a:t>
                </a:r>
                <a:r>
                  <a:rPr lang="en-US" dirty="0"/>
                  <a:t>to </a:t>
                </a:r>
                <a:r>
                  <a:rPr lang="en-US" u="sng" dirty="0"/>
                  <a:t>optimal</a:t>
                </a:r>
                <a:r>
                  <a:rPr lang="en-US" dirty="0"/>
                  <a:t> classification </a:t>
                </a:r>
                <a:r>
                  <a:rPr lang="en-US" dirty="0" smtClean="0"/>
                  <a:t>result</a:t>
                </a:r>
              </a:p>
              <a:p>
                <a:pPr lvl="1"/>
                <a:r>
                  <a:rPr lang="en-US" dirty="0" smtClean="0"/>
                  <a:t>Optimal </a:t>
                </a:r>
                <a:r>
                  <a:rPr lang="en-US" dirty="0" smtClean="0"/>
                  <a:t>in the sense of ‘risk’ minimization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509933" y="3344333"/>
            <a:ext cx="1600200" cy="832599"/>
            <a:chOff x="7391399" y="3454399"/>
            <a:chExt cx="1600200" cy="8325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Constant with respect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292" t="-4717" r="-6996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7391399" y="3454399"/>
              <a:ext cx="859367" cy="186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989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:r>
                  <a:rPr lang="en-US" dirty="0" smtClean="0"/>
                  <a:t>Type 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Type </a:t>
                </a:r>
                <a:r>
                  <a:rPr lang="en-US" dirty="0" smtClean="0"/>
                  <a:t>II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Risk by Bayes decision rule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=0)}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It can determine a ‘reject region’</a:t>
                </a:r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4.bp.blogspot.com/_pCJkSNKi5RE/Sx_XNsKUOpI/AAAAAAAAAk0/O1RNtITSnYA/s1600/bayes-decision-bounda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2110653"/>
            <a:ext cx="5155142" cy="323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65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risk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Expected risk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=0)}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-135466" y="3532592"/>
                <a:ext cx="8906934" cy="895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466" y="3532592"/>
                <a:ext cx="8906934" cy="895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http://4.bp.blogspot.com/_pCJkSNKi5RE/Sx_XNsKUOpI/AAAAAAAAAk0/O1RNtITSnYA/s1600/bayes-decision-boundar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859" y="70187"/>
            <a:ext cx="5155142" cy="323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531533" y="4520053"/>
                <a:ext cx="20404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Region where we assign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to class 0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533" y="4520053"/>
                <a:ext cx="2040467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388"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419196" y="4520052"/>
                <a:ext cx="20404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Region where we assign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to class 1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196" y="4520052"/>
                <a:ext cx="2040467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2687"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7" idx="0"/>
          </p:cNvCxnSpPr>
          <p:nvPr/>
        </p:nvCxnSpPr>
        <p:spPr>
          <a:xfrm flipH="1" flipV="1">
            <a:off x="2937933" y="4284133"/>
            <a:ext cx="613834" cy="2359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825595" y="4279816"/>
            <a:ext cx="613834" cy="2359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349501" y="5364968"/>
                <a:ext cx="43349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Will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be always equal to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/>
                  <a:t>?</a:t>
                </a:r>
                <a:endParaRPr lang="en-US" i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501" y="5364968"/>
                <a:ext cx="4334933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1124" t="-4717" r="-168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02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117</TotalTime>
  <Words>399</Words>
  <Application>Microsoft Office PowerPoint</Application>
  <PresentationFormat>On-screen Show (4:3)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simple slides template</vt:lpstr>
      <vt:lpstr>Text Categorization</vt:lpstr>
      <vt:lpstr>Today’s lecture</vt:lpstr>
      <vt:lpstr>Applications of text categorization</vt:lpstr>
      <vt:lpstr>Applications of text categorization</vt:lpstr>
      <vt:lpstr>Applications of text categorization</vt:lpstr>
      <vt:lpstr>Basic notions about categorization</vt:lpstr>
      <vt:lpstr>Bayes decision theory</vt:lpstr>
      <vt:lpstr>Bayes risk</vt:lpstr>
      <vt:lpstr>Bayes risk</vt:lpstr>
      <vt:lpstr>Loss function</vt:lpstr>
      <vt:lpstr>Type of classification methods</vt:lpstr>
      <vt:lpstr>Supervised text categorization</vt:lpstr>
      <vt:lpstr>General steps for text categorization</vt:lpstr>
      <vt:lpstr>General steps for text categorization</vt:lpstr>
      <vt:lpstr>General steps for text categorization</vt:lpstr>
      <vt:lpstr>General steps for text categorization</vt:lpstr>
      <vt:lpstr>General steps for text categorization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Categorization</dc:title>
  <dc:creator>hongning wang</dc:creator>
  <cp:lastModifiedBy>hongning wang</cp:lastModifiedBy>
  <cp:revision>14</cp:revision>
  <dcterms:created xsi:type="dcterms:W3CDTF">2015-01-23T03:15:03Z</dcterms:created>
  <dcterms:modified xsi:type="dcterms:W3CDTF">2015-02-13T04:18:43Z</dcterms:modified>
</cp:coreProperties>
</file>