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5"/>
  </p:notesMasterIdLst>
  <p:sldIdLst>
    <p:sldId id="256" r:id="rId2"/>
    <p:sldId id="257" r:id="rId3"/>
    <p:sldId id="259" r:id="rId4"/>
    <p:sldId id="260" r:id="rId5"/>
    <p:sldId id="261" r:id="rId6"/>
    <p:sldId id="262" r:id="rId7"/>
    <p:sldId id="303" r:id="rId8"/>
    <p:sldId id="304" r:id="rId9"/>
    <p:sldId id="305" r:id="rId10"/>
    <p:sldId id="306" r:id="rId11"/>
    <p:sldId id="258" r:id="rId12"/>
    <p:sldId id="263" r:id="rId13"/>
    <p:sldId id="264" r:id="rId14"/>
    <p:sldId id="265" r:id="rId15"/>
    <p:sldId id="266" r:id="rId16"/>
    <p:sldId id="267" r:id="rId17"/>
    <p:sldId id="269" r:id="rId18"/>
    <p:sldId id="270" r:id="rId19"/>
    <p:sldId id="271" r:id="rId20"/>
    <p:sldId id="272" r:id="rId21"/>
    <p:sldId id="273" r:id="rId22"/>
    <p:sldId id="307" r:id="rId23"/>
    <p:sldId id="308" r:id="rId24"/>
    <p:sldId id="309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7" r:id="rId42"/>
    <p:sldId id="291" r:id="rId43"/>
    <p:sldId id="290" r:id="rId44"/>
    <p:sldId id="292" r:id="rId45"/>
    <p:sldId id="295" r:id="rId46"/>
    <p:sldId id="293" r:id="rId47"/>
    <p:sldId id="296" r:id="rId48"/>
    <p:sldId id="294" r:id="rId49"/>
    <p:sldId id="298" r:id="rId50"/>
    <p:sldId id="299" r:id="rId51"/>
    <p:sldId id="300" r:id="rId52"/>
    <p:sldId id="301" r:id="rId53"/>
    <p:sldId id="302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66FF"/>
    <a:srgbClr val="3333CC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6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41228-998C-42E5-8717-F57370DC5818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59248D-AC88-457A-BE2F-756346B9F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14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9248D-AC88-457A-BE2F-756346B9FF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41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27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7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66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64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47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03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92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0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5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17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44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5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12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13.jpeg"/><Relationship Id="rId4" Type="http://schemas.openxmlformats.org/officeDocument/2006/relationships/image" Target="../media/image17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14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10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20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0.png"/><Relationship Id="rId7" Type="http://schemas.openxmlformats.org/officeDocument/2006/relationships/image" Target="../media/image5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14.jpeg"/><Relationship Id="rId10" Type="http://schemas.openxmlformats.org/officeDocument/2006/relationships/image" Target="../media/image54.png"/><Relationship Id="rId4" Type="http://schemas.openxmlformats.org/officeDocument/2006/relationships/image" Target="../media/image44.png"/><Relationship Id="rId9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42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10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0.png"/><Relationship Id="rId7" Type="http://schemas.openxmlformats.org/officeDocument/2006/relationships/image" Target="../media/image5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14.jpeg"/><Relationship Id="rId10" Type="http://schemas.openxmlformats.org/officeDocument/2006/relationships/image" Target="../media/image54.png"/><Relationship Id="rId4" Type="http://schemas.openxmlformats.org/officeDocument/2006/relationships/image" Target="../media/image44.png"/><Relationship Id="rId9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13.jpe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5" Type="http://schemas.openxmlformats.org/officeDocument/2006/relationships/image" Target="../media/image57.png"/><Relationship Id="rId4" Type="http://schemas.openxmlformats.org/officeDocument/2006/relationships/image" Target="../media/image7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84.png"/><Relationship Id="rId7" Type="http://schemas.openxmlformats.org/officeDocument/2006/relationships/image" Target="../media/image87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4" Type="http://schemas.openxmlformats.org/officeDocument/2006/relationships/image" Target="../media/image82.png"/><Relationship Id="rId9" Type="http://schemas.openxmlformats.org/officeDocument/2006/relationships/image" Target="../media/image8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.png"/><Relationship Id="rId7" Type="http://schemas.openxmlformats.org/officeDocument/2006/relationships/image" Target="NUL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55.png"/><Relationship Id="rId4" Type="http://schemas.openxmlformats.org/officeDocument/2006/relationships/image" Target="../media/image49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85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1.png"/><Relationship Id="rId5" Type="http://schemas.openxmlformats.org/officeDocument/2006/relationships/image" Target="../media/image550.png"/><Relationship Id="rId4" Type="http://schemas.openxmlformats.org/officeDocument/2006/relationships/image" Target="../media/image14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7" Type="http://schemas.openxmlformats.org/officeDocument/2006/relationships/image" Target="../media/image850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image" Target="../media/image620.png"/><Relationship Id="rId4" Type="http://schemas.openxmlformats.org/officeDocument/2006/relationships/image" Target="../media/image119.png"/><Relationship Id="rId9" Type="http://schemas.openxmlformats.org/officeDocument/2006/relationships/image" Target="../media/image12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129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image" Target="../media/image6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13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5" Type="http://schemas.openxmlformats.org/officeDocument/2006/relationships/image" Target="../media/image140.png"/><Relationship Id="rId4" Type="http://schemas.openxmlformats.org/officeDocument/2006/relationships/image" Target="../media/image139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47.png"/><Relationship Id="rId4" Type="http://schemas.openxmlformats.org/officeDocument/2006/relationships/image" Target="../media/image14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ie.ntu.edu.tw/~cjlin/libsvm" TargetMode="External"/><Relationship Id="rId2" Type="http://schemas.openxmlformats.org/officeDocument/2006/relationships/hyperlink" Target="http://svmlight.joachims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ie.ntu.edu.tw/~cjlin/liblinear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5.png"/><Relationship Id="rId7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Support Vector Machines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7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Recap: Naïve Bayes V.S</a:t>
            </a:r>
            <a:r>
              <a:rPr lang="en-US" sz="3600" dirty="0"/>
              <a:t>. </a:t>
            </a:r>
            <a:r>
              <a:rPr lang="en-US" sz="3600" dirty="0" smtClean="0"/>
              <a:t>Logistic regression</a:t>
            </a: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Naive Bayes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" y="2174875"/>
                <a:ext cx="4187826" cy="395128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Conditional independence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Distribution assumption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# parameters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Model estimation</a:t>
                </a:r>
              </a:p>
              <a:p>
                <a:pPr lvl="1"/>
                <a:r>
                  <a:rPr lang="en-US" dirty="0" smtClean="0"/>
                  <a:t>Closed form MLE</a:t>
                </a:r>
              </a:p>
              <a:p>
                <a:r>
                  <a:rPr lang="en-US" dirty="0" smtClean="0"/>
                  <a:t>Asymptotic convergence rate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func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" y="2174875"/>
                <a:ext cx="4187826" cy="3951288"/>
              </a:xfrm>
              <a:blipFill rotWithShape="0">
                <a:blip r:embed="rId2"/>
                <a:stretch>
                  <a:fillRect l="-1601" t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645026" y="2174875"/>
                <a:ext cx="4301266" cy="395128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No independence assumption</a:t>
                </a:r>
              </a:p>
              <a:p>
                <a:r>
                  <a:rPr lang="en-US" dirty="0" smtClean="0"/>
                  <a:t>Functional form assumption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∝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 smtClean="0"/>
              </a:p>
              <a:p>
                <a:r>
                  <a:rPr lang="en-US" dirty="0" smtClean="0"/>
                  <a:t># parameters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−1)(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Model estimation</a:t>
                </a:r>
              </a:p>
              <a:p>
                <a:pPr lvl="1"/>
                <a:r>
                  <a:rPr lang="en-US" dirty="0" smtClean="0"/>
                  <a:t>Gradient-based MLE</a:t>
                </a:r>
              </a:p>
              <a:p>
                <a:r>
                  <a:rPr lang="en-US" dirty="0"/>
                  <a:t>Asymptotic convergence rate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,∞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645026" y="2174875"/>
                <a:ext cx="4301266" cy="3951288"/>
              </a:xfrm>
              <a:blipFill rotWithShape="0">
                <a:blip r:embed="rId3"/>
                <a:stretch>
                  <a:fillRect l="-1983" t="-2160" r="-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10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301314" y="5898292"/>
            <a:ext cx="3041821" cy="527632"/>
            <a:chOff x="3301314" y="5898292"/>
            <a:chExt cx="3041821" cy="527632"/>
          </a:xfrm>
        </p:grpSpPr>
        <p:sp>
          <p:nvSpPr>
            <p:cNvPr id="10" name="TextBox 9"/>
            <p:cNvSpPr txBox="1"/>
            <p:nvPr/>
          </p:nvSpPr>
          <p:spPr>
            <a:xfrm>
              <a:off x="3301314" y="6056592"/>
              <a:ext cx="2481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Need more training data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</p:cNvCxnSpPr>
            <p:nvPr/>
          </p:nvCxnSpPr>
          <p:spPr>
            <a:xfrm flipV="1">
              <a:off x="5782962" y="5898292"/>
              <a:ext cx="560173" cy="34296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6043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Which linear classifier do we prefer?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the one with maximum separation margin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11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2693775" y="2840688"/>
            <a:ext cx="4366053" cy="3566981"/>
            <a:chOff x="2848232" y="2552362"/>
            <a:chExt cx="4366053" cy="3566981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3204519" y="5750011"/>
              <a:ext cx="37811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3204519" y="2636108"/>
              <a:ext cx="0" cy="31139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3731741" y="4357816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398109" y="4123038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748217" y="39116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118920" y="414230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958281" y="336413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468130" y="4760804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782063" y="349732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258963" y="3669352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47502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962753" y="444315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394136" y="5399903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714924" y="5373858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48232" y="2552362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62349" y="5750011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3606115" y="355307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398594" y="331239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748217" y="31119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574881" y="397764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335761" y="328833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3274824" y="376565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5176039" y="332288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081160" y="3281140"/>
            <a:ext cx="3833121" cy="2205262"/>
            <a:chOff x="2776358" y="2877484"/>
            <a:chExt cx="3833121" cy="2205262"/>
          </a:xfrm>
        </p:grpSpPr>
        <p:cxnSp>
          <p:nvCxnSpPr>
            <p:cNvPr id="34" name="Straight Connector 33"/>
            <p:cNvCxnSpPr/>
            <p:nvPr/>
          </p:nvCxnSpPr>
          <p:spPr>
            <a:xfrm flipV="1">
              <a:off x="2776358" y="3207610"/>
              <a:ext cx="2670144" cy="1875136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/>
                <p:cNvSpPr/>
                <p:nvPr/>
              </p:nvSpPr>
              <p:spPr>
                <a:xfrm>
                  <a:off x="5181973" y="2877484"/>
                  <a:ext cx="1427506" cy="3749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Rectangle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973" y="2877484"/>
                  <a:ext cx="1427506" cy="37491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3313673" y="3823575"/>
            <a:ext cx="3714175" cy="1975769"/>
            <a:chOff x="3008871" y="3419919"/>
            <a:chExt cx="3714175" cy="1975769"/>
          </a:xfrm>
        </p:grpSpPr>
        <p:cxnSp>
          <p:nvCxnSpPr>
            <p:cNvPr id="51" name="Straight Connector 50"/>
            <p:cNvCxnSpPr/>
            <p:nvPr/>
          </p:nvCxnSpPr>
          <p:spPr>
            <a:xfrm flipV="1">
              <a:off x="3008871" y="3507768"/>
              <a:ext cx="2335276" cy="18879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5295540" y="3419919"/>
                  <a:ext cx="1427506" cy="3749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5540" y="3419919"/>
                  <a:ext cx="1427506" cy="37491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 72"/>
          <p:cNvGrpSpPr/>
          <p:nvPr/>
        </p:nvGrpSpPr>
        <p:grpSpPr>
          <a:xfrm>
            <a:off x="4359212" y="4269988"/>
            <a:ext cx="2031770" cy="1538163"/>
            <a:chOff x="4054410" y="3866332"/>
            <a:chExt cx="2031770" cy="1538163"/>
          </a:xfrm>
        </p:grpSpPr>
        <p:cxnSp>
          <p:nvCxnSpPr>
            <p:cNvPr id="36" name="Straight Connector 35"/>
            <p:cNvCxnSpPr/>
            <p:nvPr/>
          </p:nvCxnSpPr>
          <p:spPr>
            <a:xfrm flipV="1">
              <a:off x="4054410" y="3866332"/>
              <a:ext cx="1135053" cy="153816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/>
                <p:cNvSpPr/>
                <p:nvPr/>
              </p:nvSpPr>
              <p:spPr>
                <a:xfrm>
                  <a:off x="4658674" y="4698957"/>
                  <a:ext cx="1427506" cy="3749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Rectangle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8674" y="4698957"/>
                  <a:ext cx="1427506" cy="37491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4" name="TextBox 73"/>
          <p:cNvSpPr txBox="1"/>
          <p:nvPr/>
        </p:nvSpPr>
        <p:spPr>
          <a:xfrm>
            <a:off x="916462" y="5041898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Instances are linearly separable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2754472" y="2536413"/>
                <a:ext cx="4250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Linear classifier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𝑠𝑔𝑛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472" y="2536413"/>
                <a:ext cx="4250724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33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Parameterize the margin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 smtClean="0"/>
                  <a:t>Margin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rad>
                          </m:den>
                        </m:f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12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356022" y="2741748"/>
            <a:ext cx="4366053" cy="3566981"/>
            <a:chOff x="2848232" y="2552362"/>
            <a:chExt cx="4366053" cy="3566981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3204519" y="5750011"/>
              <a:ext cx="37811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3204519" y="2636108"/>
              <a:ext cx="0" cy="31139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3731741" y="4357816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98109" y="4123038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748217" y="39116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118920" y="414230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958281" y="336413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468130" y="4760804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82063" y="349732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258963" y="3669352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247502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62753" y="444315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394136" y="5399903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14924" y="5373858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48232" y="2552362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662349" y="5750011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606115" y="355307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398594" y="331239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748217" y="31119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574881" y="397764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335761" y="328833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274824" y="376565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176039" y="332288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Connector 31"/>
          <p:cNvCxnSpPr/>
          <p:nvPr/>
        </p:nvCxnSpPr>
        <p:spPr>
          <a:xfrm flipV="1">
            <a:off x="2988620" y="3825184"/>
            <a:ext cx="2335276" cy="1887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5251685" y="3618391"/>
                <a:ext cx="1124860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685" y="3618391"/>
                <a:ext cx="1124860" cy="39767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3727471" y="2867269"/>
                <a:ext cx="1124859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471" y="2867269"/>
                <a:ext cx="1124859" cy="39767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6109394" y="4513682"/>
                <a:ext cx="1124860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394" y="4513682"/>
                <a:ext cx="1124860" cy="39767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/>
          <p:cNvGrpSpPr/>
          <p:nvPr/>
        </p:nvGrpSpPr>
        <p:grpSpPr>
          <a:xfrm>
            <a:off x="3025433" y="3621315"/>
            <a:ext cx="2098709" cy="1770099"/>
            <a:chOff x="3025433" y="3621315"/>
            <a:chExt cx="2098709" cy="1770099"/>
          </a:xfrm>
        </p:grpSpPr>
        <p:cxnSp>
          <p:nvCxnSpPr>
            <p:cNvPr id="49" name="Straight Connector 48"/>
            <p:cNvCxnSpPr>
              <a:stCxn id="13" idx="5"/>
            </p:cNvCxnSpPr>
            <p:nvPr/>
          </p:nvCxnSpPr>
          <p:spPr>
            <a:xfrm>
              <a:off x="3746244" y="4451220"/>
              <a:ext cx="336427" cy="370727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10" idx="5"/>
            </p:cNvCxnSpPr>
            <p:nvPr/>
          </p:nvCxnSpPr>
          <p:spPr>
            <a:xfrm>
              <a:off x="3359065" y="4666736"/>
              <a:ext cx="368406" cy="431029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16" idx="5"/>
            </p:cNvCxnSpPr>
            <p:nvPr/>
          </p:nvCxnSpPr>
          <p:spPr>
            <a:xfrm>
              <a:off x="4409387" y="3806247"/>
              <a:ext cx="380868" cy="44694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15" idx="5"/>
            </p:cNvCxnSpPr>
            <p:nvPr/>
          </p:nvCxnSpPr>
          <p:spPr>
            <a:xfrm>
              <a:off x="3095454" y="5069724"/>
              <a:ext cx="271198" cy="32169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30" idx="5"/>
            </p:cNvCxnSpPr>
            <p:nvPr/>
          </p:nvCxnSpPr>
          <p:spPr>
            <a:xfrm>
              <a:off x="4803363" y="3631809"/>
              <a:ext cx="320779" cy="349557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25" idx="5"/>
            </p:cNvCxnSpPr>
            <p:nvPr/>
          </p:nvCxnSpPr>
          <p:spPr>
            <a:xfrm>
              <a:off x="4025918" y="3621315"/>
              <a:ext cx="636794" cy="740411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27" idx="5"/>
            </p:cNvCxnSpPr>
            <p:nvPr/>
          </p:nvCxnSpPr>
          <p:spPr>
            <a:xfrm>
              <a:off x="4202205" y="4286565"/>
              <a:ext cx="227691" cy="26410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12" idx="5"/>
            </p:cNvCxnSpPr>
            <p:nvPr/>
          </p:nvCxnSpPr>
          <p:spPr>
            <a:xfrm>
              <a:off x="3375541" y="4220561"/>
              <a:ext cx="627243" cy="686302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17" idx="5"/>
            </p:cNvCxnSpPr>
            <p:nvPr/>
          </p:nvCxnSpPr>
          <p:spPr>
            <a:xfrm>
              <a:off x="3886287" y="3978272"/>
              <a:ext cx="500545" cy="605769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11" idx="5"/>
            </p:cNvCxnSpPr>
            <p:nvPr/>
          </p:nvCxnSpPr>
          <p:spPr>
            <a:xfrm>
              <a:off x="3025433" y="4431958"/>
              <a:ext cx="624339" cy="725351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Connector 86"/>
          <p:cNvCxnSpPr/>
          <p:nvPr/>
        </p:nvCxnSpPr>
        <p:spPr>
          <a:xfrm>
            <a:off x="4202205" y="4766605"/>
            <a:ext cx="699721" cy="819135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3793434" y="4084925"/>
            <a:ext cx="1676414" cy="1464974"/>
            <a:chOff x="3793434" y="4084925"/>
            <a:chExt cx="1676414" cy="1464974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4506799" y="4479488"/>
              <a:ext cx="236639" cy="266052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3793434" y="5069724"/>
              <a:ext cx="429280" cy="480175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 flipV="1">
              <a:off x="5007226" y="4084925"/>
              <a:ext cx="462622" cy="545151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5111576" y="1465261"/>
            <a:ext cx="3695627" cy="1015520"/>
            <a:chOff x="5111576" y="1465261"/>
            <a:chExt cx="3695627" cy="10155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8123298" y="1872986"/>
                  <a:ext cx="683905" cy="60779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rad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3298" y="1872986"/>
                  <a:ext cx="683905" cy="60779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3" name="Group 102"/>
            <p:cNvGrpSpPr/>
            <p:nvPr/>
          </p:nvGrpSpPr>
          <p:grpSpPr>
            <a:xfrm>
              <a:off x="5111576" y="1465261"/>
              <a:ext cx="3011722" cy="896289"/>
              <a:chOff x="5111576" y="1465261"/>
              <a:chExt cx="3011722" cy="896289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5111576" y="1992218"/>
                <a:ext cx="30117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Distance from a point to a line</a:t>
                </a:r>
                <a:endParaRPr lang="en-US" dirty="0"/>
              </a:p>
            </p:txBody>
          </p:sp>
          <p:pic>
            <p:nvPicPr>
              <p:cNvPr id="102" name="Picture 2" descr="https://encrypted-tbn1.gstatic.com/images?q=tbn:ANd9GcQtFSht8JzeS1QcUvRqwpkw3eT7Dt4wJhogehphQM46XBiRZtW0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08278" y="1465261"/>
                <a:ext cx="399425" cy="5332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103"/>
              <p:cNvSpPr/>
              <p:nvPr/>
            </p:nvSpPr>
            <p:spPr>
              <a:xfrm>
                <a:off x="5908589" y="2544114"/>
                <a:ext cx="21767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0" dirty="0" smtClean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𝑠𝑔𝑛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4" name="Rectangle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589" y="2544114"/>
                <a:ext cx="2176750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224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5111576" y="2996720"/>
            <a:ext cx="3652774" cy="607795"/>
            <a:chOff x="5111576" y="2996720"/>
            <a:chExt cx="3652774" cy="6077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8070699" y="2996720"/>
                  <a:ext cx="693651" cy="60779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rad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0699" y="2996720"/>
                  <a:ext cx="693651" cy="60779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" name="Rectangle 105"/>
            <p:cNvSpPr/>
            <p:nvPr/>
          </p:nvSpPr>
          <p:spPr>
            <a:xfrm>
              <a:off x="5111576" y="3132457"/>
              <a:ext cx="30505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The distance can be written as</a:t>
              </a:r>
              <a:endParaRPr lang="en-US" dirty="0"/>
            </a:p>
          </p:txBody>
        </p:sp>
      </p:grpSp>
      <p:pic>
        <p:nvPicPr>
          <p:cNvPr id="1026" name="Picture 2" descr="http://www.cedar-rapids.org/government/departments/police/PublishingImages/Question-Mark.jpg?Mobile=1&amp;Source=%2Fgovernment%2Fdepartments%2Fpolice%2F_layouts%2Fmobile%2Fdispform.aspx%3FList%3D62cf74f9-3aad-4eea-b56b-1b8ccdde0ec3%26View%3D5fdcbbc0-9bbd-44a5-a406-2d8fb76c0e31%26ID%3D27%26CurrentPage%3D1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56404">
            <a:off x="4928385" y="4905654"/>
            <a:ext cx="526372" cy="65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79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margin classifier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rad>
                              </m:den>
                            </m:f>
                          </m:e>
                        </m:func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13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356022" y="2741748"/>
            <a:ext cx="4366053" cy="3566981"/>
            <a:chOff x="2848232" y="2552362"/>
            <a:chExt cx="4366053" cy="3566981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3204519" y="5750011"/>
              <a:ext cx="37811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3204519" y="2636108"/>
              <a:ext cx="0" cy="31139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3731741" y="4357816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98109" y="4123038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748217" y="39116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118920" y="414230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958281" y="336413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468130" y="4760804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82063" y="349732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258963" y="3669352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247502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62753" y="444315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394136" y="5399903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14924" y="5373858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48232" y="2552362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662349" y="5750011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606115" y="355307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398594" y="331239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748217" y="31119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574881" y="397764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335761" y="328833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274824" y="376565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176039" y="332288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Connector 31"/>
          <p:cNvCxnSpPr/>
          <p:nvPr/>
        </p:nvCxnSpPr>
        <p:spPr>
          <a:xfrm flipV="1">
            <a:off x="2988620" y="3825184"/>
            <a:ext cx="2335276" cy="1887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5251685" y="3618391"/>
                <a:ext cx="1124860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685" y="3618391"/>
                <a:ext cx="1124860" cy="39767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3727471" y="2867269"/>
                <a:ext cx="1124859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471" y="2867269"/>
                <a:ext cx="1124859" cy="39767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6109394" y="4513682"/>
                <a:ext cx="1124860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394" y="4513682"/>
                <a:ext cx="1124860" cy="39767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/>
          <p:cNvCxnSpPr>
            <a:stCxn id="13" idx="5"/>
          </p:cNvCxnSpPr>
          <p:nvPr/>
        </p:nvCxnSpPr>
        <p:spPr>
          <a:xfrm>
            <a:off x="3746244" y="4451220"/>
            <a:ext cx="336427" cy="37072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0" idx="5"/>
          </p:cNvCxnSpPr>
          <p:nvPr/>
        </p:nvCxnSpPr>
        <p:spPr>
          <a:xfrm>
            <a:off x="3359065" y="4666736"/>
            <a:ext cx="368406" cy="43102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6" idx="5"/>
          </p:cNvCxnSpPr>
          <p:nvPr/>
        </p:nvCxnSpPr>
        <p:spPr>
          <a:xfrm>
            <a:off x="4409387" y="3806247"/>
            <a:ext cx="380868" cy="44694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5" idx="5"/>
          </p:cNvCxnSpPr>
          <p:nvPr/>
        </p:nvCxnSpPr>
        <p:spPr>
          <a:xfrm>
            <a:off x="3095454" y="5069724"/>
            <a:ext cx="271198" cy="32169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0" idx="5"/>
          </p:cNvCxnSpPr>
          <p:nvPr/>
        </p:nvCxnSpPr>
        <p:spPr>
          <a:xfrm>
            <a:off x="4803363" y="3631809"/>
            <a:ext cx="320779" cy="34955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25" idx="5"/>
          </p:cNvCxnSpPr>
          <p:nvPr/>
        </p:nvCxnSpPr>
        <p:spPr>
          <a:xfrm>
            <a:off x="4025918" y="3621315"/>
            <a:ext cx="636794" cy="74041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27" idx="5"/>
          </p:cNvCxnSpPr>
          <p:nvPr/>
        </p:nvCxnSpPr>
        <p:spPr>
          <a:xfrm>
            <a:off x="4202205" y="4286565"/>
            <a:ext cx="227691" cy="26410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2" idx="5"/>
          </p:cNvCxnSpPr>
          <p:nvPr/>
        </p:nvCxnSpPr>
        <p:spPr>
          <a:xfrm>
            <a:off x="3375541" y="4220561"/>
            <a:ext cx="627243" cy="68630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7" idx="5"/>
          </p:cNvCxnSpPr>
          <p:nvPr/>
        </p:nvCxnSpPr>
        <p:spPr>
          <a:xfrm>
            <a:off x="3886287" y="3978272"/>
            <a:ext cx="500545" cy="60576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1" idx="5"/>
          </p:cNvCxnSpPr>
          <p:nvPr/>
        </p:nvCxnSpPr>
        <p:spPr>
          <a:xfrm>
            <a:off x="3025433" y="4431958"/>
            <a:ext cx="624339" cy="72535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506799" y="4479488"/>
            <a:ext cx="236639" cy="26605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4202205" y="4766605"/>
            <a:ext cx="699721" cy="819135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793434" y="5069724"/>
            <a:ext cx="429280" cy="480175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 flipV="1">
            <a:off x="5007226" y="4084925"/>
            <a:ext cx="462622" cy="545151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8070699" y="2996720"/>
                <a:ext cx="693651" cy="6077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699" y="2996720"/>
                <a:ext cx="693651" cy="60779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ectangle 105"/>
          <p:cNvSpPr/>
          <p:nvPr/>
        </p:nvSpPr>
        <p:spPr>
          <a:xfrm>
            <a:off x="5397962" y="3125486"/>
            <a:ext cx="2648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Distance can be written 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323896" y="1912778"/>
                <a:ext cx="290021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896" y="1912778"/>
                <a:ext cx="2900218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0839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margin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rad>
                              </m:den>
                            </m:f>
                          </m:e>
                        </m:func>
                      </m:e>
                    </m:func>
                  </m:oMath>
                </a14:m>
                <a:r>
                  <a:rPr lang="en-US" dirty="0" smtClean="0"/>
                  <a:t> is difficult to be optimized in general</a:t>
                </a:r>
              </a:p>
              <a:p>
                <a:pPr lvl="1"/>
                <a:r>
                  <a:rPr lang="en-US" dirty="0" smtClean="0"/>
                  <a:t>Insight: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 smtClean="0"/>
                  <a:t> is invariant to scaling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for the point </a:t>
                </a:r>
                <a:r>
                  <a:rPr lang="en-US" dirty="0"/>
                  <a:t>that is closest to the </a:t>
                </a:r>
                <a:r>
                  <a:rPr lang="en-US" dirty="0" smtClean="0"/>
                  <a:t>surface </a:t>
                </a:r>
              </a:p>
              <a:p>
                <a:pPr lvl="1"/>
                <a:r>
                  <a:rPr lang="en-US" dirty="0" smtClean="0"/>
                  <a:t>Then,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3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margin classifier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53980" y="1536836"/>
                <a:ext cx="2647584" cy="8899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980" y="1536836"/>
                <a:ext cx="2647584" cy="8899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18408" y="2658686"/>
                <a:ext cx="29787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408" y="2658686"/>
                <a:ext cx="2978764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2388973" y="3154496"/>
            <a:ext cx="4366053" cy="3566981"/>
            <a:chOff x="2848232" y="2552362"/>
            <a:chExt cx="4366053" cy="3566981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3204519" y="5750011"/>
              <a:ext cx="37811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3204519" y="2636108"/>
              <a:ext cx="0" cy="31139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3731741" y="4357816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398109" y="4123038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748217" y="39116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118920" y="414230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958281" y="336413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468130" y="4760804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782063" y="349732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258963" y="3669352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47502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962753" y="444315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394136" y="5399903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14924" y="5373858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848232" y="2552362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662349" y="5750011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3606115" y="355307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398594" y="331239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748217" y="31119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4574881" y="397764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335761" y="328833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274824" y="376565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176039" y="332288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Straight Connector 32"/>
          <p:cNvCxnSpPr/>
          <p:nvPr/>
        </p:nvCxnSpPr>
        <p:spPr>
          <a:xfrm flipV="1">
            <a:off x="3210134" y="4143959"/>
            <a:ext cx="2335276" cy="1887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5532322" y="3863849"/>
                <a:ext cx="1124860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322" y="3863849"/>
                <a:ext cx="1124860" cy="39767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/>
          <p:cNvCxnSpPr/>
          <p:nvPr/>
        </p:nvCxnSpPr>
        <p:spPr>
          <a:xfrm>
            <a:off x="4251381" y="4747690"/>
            <a:ext cx="227691" cy="26410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555975" y="4940613"/>
            <a:ext cx="236639" cy="26605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282145" y="4579779"/>
            <a:ext cx="3833477" cy="1452100"/>
            <a:chOff x="282145" y="4579779"/>
            <a:chExt cx="3833477" cy="1452100"/>
          </a:xfrm>
        </p:grpSpPr>
        <p:sp>
          <p:nvSpPr>
            <p:cNvPr id="37" name="TextBox 36"/>
            <p:cNvSpPr txBox="1"/>
            <p:nvPr/>
          </p:nvSpPr>
          <p:spPr>
            <a:xfrm>
              <a:off x="282145" y="5502981"/>
              <a:ext cx="2115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Inactive constraints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V="1">
              <a:off x="2224489" y="5073639"/>
              <a:ext cx="970299" cy="614008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2224489" y="5687647"/>
              <a:ext cx="1891133" cy="344232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2235390" y="4579779"/>
              <a:ext cx="550284" cy="1107868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4407790" y="4468638"/>
            <a:ext cx="3532189" cy="659173"/>
            <a:chOff x="4407790" y="4468638"/>
            <a:chExt cx="3532189" cy="659173"/>
          </a:xfrm>
        </p:grpSpPr>
        <p:sp>
          <p:nvSpPr>
            <p:cNvPr id="59" name="TextBox 58"/>
            <p:cNvSpPr txBox="1"/>
            <p:nvPr/>
          </p:nvSpPr>
          <p:spPr>
            <a:xfrm>
              <a:off x="5824913" y="4468638"/>
              <a:ext cx="2115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Active constraints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60" name="Straight Arrow Connector 59"/>
            <p:cNvCxnSpPr>
              <a:stCxn id="59" idx="1"/>
            </p:cNvCxnSpPr>
            <p:nvPr/>
          </p:nvCxnSpPr>
          <p:spPr>
            <a:xfrm flipH="1" flipV="1">
              <a:off x="4407790" y="4610749"/>
              <a:ext cx="1417123" cy="4255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59" idx="1"/>
            </p:cNvCxnSpPr>
            <p:nvPr/>
          </p:nvCxnSpPr>
          <p:spPr>
            <a:xfrm flipH="1">
              <a:off x="4966199" y="4653304"/>
              <a:ext cx="858714" cy="47450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/>
          <p:cNvSpPr txBox="1"/>
          <p:nvPr/>
        </p:nvSpPr>
        <p:spPr>
          <a:xfrm>
            <a:off x="6082705" y="4788904"/>
            <a:ext cx="173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Support vectors</a:t>
            </a:r>
            <a:endParaRPr lang="en-US" b="1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3412525" y="4649800"/>
            <a:ext cx="607853" cy="72955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876764" y="5512771"/>
            <a:ext cx="356412" cy="445671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3899652" y="5099415"/>
            <a:ext cx="5244348" cy="828334"/>
            <a:chOff x="3899652" y="5099415"/>
            <a:chExt cx="5244348" cy="8283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/>
                <p:cNvSpPr/>
                <p:nvPr/>
              </p:nvSpPr>
              <p:spPr>
                <a:xfrm>
                  <a:off x="5395556" y="5558417"/>
                  <a:ext cx="3748444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Classification confidence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5556" y="5558417"/>
                  <a:ext cx="3748444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301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Straight Arrow Connector 79"/>
            <p:cNvCxnSpPr>
              <a:stCxn id="78" idx="1"/>
            </p:cNvCxnSpPr>
            <p:nvPr/>
          </p:nvCxnSpPr>
          <p:spPr>
            <a:xfrm flipH="1" flipV="1">
              <a:off x="4115622" y="5695579"/>
              <a:ext cx="1279934" cy="475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78" idx="1"/>
            </p:cNvCxnSpPr>
            <p:nvPr/>
          </p:nvCxnSpPr>
          <p:spPr>
            <a:xfrm flipH="1" flipV="1">
              <a:off x="3899652" y="5099415"/>
              <a:ext cx="1495904" cy="6436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3053980" y="1761027"/>
                <a:ext cx="22875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980" y="1761027"/>
                <a:ext cx="2287549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angle 87"/>
          <p:cNvSpPr/>
          <p:nvPr/>
        </p:nvSpPr>
        <p:spPr>
          <a:xfrm rot="19257910">
            <a:off x="2473882" y="4825884"/>
            <a:ext cx="3392924" cy="36050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 rot="19257910">
            <a:off x="2719683" y="5127641"/>
            <a:ext cx="3392924" cy="360507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5701564" y="1721081"/>
            <a:ext cx="3232466" cy="1117164"/>
            <a:chOff x="5701564" y="1721081"/>
            <a:chExt cx="3232466" cy="1117164"/>
          </a:xfrm>
        </p:grpSpPr>
        <p:sp>
          <p:nvSpPr>
            <p:cNvPr id="90" name="TextBox 89"/>
            <p:cNvSpPr txBox="1"/>
            <p:nvPr/>
          </p:nvSpPr>
          <p:spPr>
            <a:xfrm>
              <a:off x="6259458" y="2191914"/>
              <a:ext cx="26745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Quadratic programming!</a:t>
              </a:r>
            </a:p>
            <a:p>
              <a:r>
                <a:rPr lang="en-US" i="1" dirty="0" smtClean="0"/>
                <a:t>Easy to solve!</a:t>
              </a:r>
              <a:endParaRPr lang="en-US" i="1" dirty="0"/>
            </a:p>
          </p:txBody>
        </p:sp>
        <p:pic>
          <p:nvPicPr>
            <p:cNvPr id="91" name="Picture 2" descr="http://www.buzzle.com/images/cliparts/smiley-thumbs-up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3418" y="1721081"/>
              <a:ext cx="532465" cy="511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3" name="Straight Arrow Connector 92"/>
            <p:cNvCxnSpPr>
              <a:stCxn id="90" idx="1"/>
            </p:cNvCxnSpPr>
            <p:nvPr/>
          </p:nvCxnSpPr>
          <p:spPr>
            <a:xfrm flipH="1" flipV="1">
              <a:off x="5701564" y="2232141"/>
              <a:ext cx="557894" cy="28293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TextBox 94"/>
          <p:cNvSpPr txBox="1"/>
          <p:nvPr/>
        </p:nvSpPr>
        <p:spPr>
          <a:xfrm>
            <a:off x="6637521" y="3791475"/>
            <a:ext cx="2540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That’s why it is called Support Vector Machines</a:t>
            </a:r>
            <a:endParaRPr lang="en-US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205556" y="4635087"/>
            <a:ext cx="2461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No contribution in deciding the decision boundary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2032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9" grpId="0"/>
      <p:bldP spid="87" grpId="0"/>
      <p:bldP spid="88" grpId="0" animBg="1"/>
      <p:bldP spid="89" grpId="0" animBg="1"/>
      <p:bldP spid="95" grpId="0"/>
      <p:bldP spid="4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if the instances are not linearly separable?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Maximize the margin while minimizing the number of errors made by the classifier?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16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816503" y="2964255"/>
            <a:ext cx="4366053" cy="3566981"/>
            <a:chOff x="2848232" y="2552362"/>
            <a:chExt cx="4366053" cy="3566981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3204519" y="5750011"/>
              <a:ext cx="37811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3204519" y="2636108"/>
              <a:ext cx="0" cy="31139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3731741" y="4357816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398109" y="4123038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748217" y="39116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118920" y="414230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958281" y="336413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468130" y="4760804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782063" y="349732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258963" y="3669352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47502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962753" y="444315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394136" y="5399903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714924" y="5373858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48232" y="2552362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62349" y="5750011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3606115" y="355307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398594" y="331239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748217" y="31119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574881" y="397764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335761" y="328833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3274824" y="376565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5176039" y="332288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635768" y="465883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188941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436401" y="3947142"/>
            <a:ext cx="3714176" cy="1975769"/>
            <a:chOff x="3008871" y="3419919"/>
            <a:chExt cx="3714176" cy="1975769"/>
          </a:xfrm>
        </p:grpSpPr>
        <p:cxnSp>
          <p:nvCxnSpPr>
            <p:cNvPr id="51" name="Straight Connector 50"/>
            <p:cNvCxnSpPr/>
            <p:nvPr/>
          </p:nvCxnSpPr>
          <p:spPr>
            <a:xfrm flipV="1">
              <a:off x="3008871" y="3507768"/>
              <a:ext cx="2335276" cy="18879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5295540" y="3419919"/>
                  <a:ext cx="1427507" cy="3726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5540" y="3419919"/>
                  <a:ext cx="1427507" cy="37266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877200" y="2659980"/>
                <a:ext cx="4250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Linear classifier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𝑠𝑔𝑛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200" y="2659980"/>
                <a:ext cx="4250724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5090186" y="3391995"/>
            <a:ext cx="4059316" cy="1069639"/>
            <a:chOff x="5205518" y="3391995"/>
            <a:chExt cx="4059316" cy="10696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5217122" y="4030747"/>
                  <a:ext cx="297876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  ∀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7122" y="4030747"/>
                  <a:ext cx="2978764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205518" y="3391995"/>
                  <a:ext cx="405931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𝑎𝑟𝑔𝑚𝑖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𝑒𝑟𝑟𝑜𝑟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5518" y="3391995"/>
                  <a:ext cx="4059316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5675319" y="4591609"/>
            <a:ext cx="2674572" cy="1265497"/>
            <a:chOff x="5675319" y="4591609"/>
            <a:chExt cx="2674572" cy="1265497"/>
          </a:xfrm>
        </p:grpSpPr>
        <p:sp>
          <p:nvSpPr>
            <p:cNvPr id="47" name="TextBox 46"/>
            <p:cNvSpPr txBox="1"/>
            <p:nvPr/>
          </p:nvSpPr>
          <p:spPr>
            <a:xfrm>
              <a:off x="5675319" y="5210775"/>
              <a:ext cx="26745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No longer a QP!</a:t>
              </a:r>
            </a:p>
            <a:p>
              <a:r>
                <a:rPr lang="en-US" i="1" dirty="0" smtClean="0"/>
                <a:t>No idea how to optimize!</a:t>
              </a:r>
              <a:endParaRPr lang="en-US" i="1" dirty="0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6733659" y="4591609"/>
              <a:ext cx="338461" cy="6368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2" name="Picture 8" descr="Image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7088" y="4821299"/>
              <a:ext cx="389476" cy="389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" name="Group 49"/>
          <p:cNvGrpSpPr/>
          <p:nvPr/>
        </p:nvGrpSpPr>
        <p:grpSpPr>
          <a:xfrm>
            <a:off x="2345820" y="3420848"/>
            <a:ext cx="2805087" cy="2633964"/>
            <a:chOff x="2345820" y="3420848"/>
            <a:chExt cx="2805087" cy="2633964"/>
          </a:xfrm>
        </p:grpSpPr>
        <p:cxnSp>
          <p:nvCxnSpPr>
            <p:cNvPr id="62" name="Straight Connector 61"/>
            <p:cNvCxnSpPr/>
            <p:nvPr/>
          </p:nvCxnSpPr>
          <p:spPr>
            <a:xfrm flipV="1">
              <a:off x="2345820" y="3822882"/>
              <a:ext cx="1410045" cy="22319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/>
                <p:cNvSpPr/>
                <p:nvPr/>
              </p:nvSpPr>
              <p:spPr>
                <a:xfrm>
                  <a:off x="3723400" y="3420848"/>
                  <a:ext cx="1427507" cy="3731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3400" y="3420848"/>
                  <a:ext cx="1427507" cy="37317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/>
          <p:cNvGrpSpPr/>
          <p:nvPr/>
        </p:nvGrpSpPr>
        <p:grpSpPr>
          <a:xfrm>
            <a:off x="5408371" y="2594803"/>
            <a:ext cx="2366852" cy="845243"/>
            <a:chOff x="5508521" y="2488344"/>
            <a:chExt cx="2366852" cy="845243"/>
          </a:xfrm>
        </p:grpSpPr>
        <p:cxnSp>
          <p:nvCxnSpPr>
            <p:cNvPr id="52" name="Straight Arrow Connector 51"/>
            <p:cNvCxnSpPr/>
            <p:nvPr/>
          </p:nvCxnSpPr>
          <p:spPr>
            <a:xfrm>
              <a:off x="7344736" y="2908733"/>
              <a:ext cx="530637" cy="4248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5508521" y="2488344"/>
              <a:ext cx="21274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trade-off parameter</a:t>
              </a:r>
            </a:p>
            <a:p>
              <a:r>
                <a:rPr lang="en-US" dirty="0" smtClean="0"/>
                <a:t>manually set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1975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Soft-margin 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Relax the constraints and penalize the misclassification error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17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816503" y="2964255"/>
            <a:ext cx="4366053" cy="3566981"/>
            <a:chOff x="2848232" y="2552362"/>
            <a:chExt cx="4366053" cy="3566981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3204519" y="5750011"/>
              <a:ext cx="37811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3204519" y="2636108"/>
              <a:ext cx="0" cy="31139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3731741" y="4357816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398109" y="4123038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748217" y="39116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118920" y="414230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958281" y="336413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468130" y="4760804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782063" y="349732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258963" y="3669352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47502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962753" y="444315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394136" y="5399903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714924" y="5373858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48232" y="2552362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62349" y="5750011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3606115" y="355307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398594" y="331239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748217" y="31119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574881" y="397764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335761" y="328833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3274824" y="376565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5176039" y="332288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635768" y="465883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188941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436401" y="3947142"/>
            <a:ext cx="3714176" cy="1975769"/>
            <a:chOff x="3008871" y="3419919"/>
            <a:chExt cx="3714176" cy="1975769"/>
          </a:xfrm>
        </p:grpSpPr>
        <p:cxnSp>
          <p:nvCxnSpPr>
            <p:cNvPr id="51" name="Straight Connector 50"/>
            <p:cNvCxnSpPr/>
            <p:nvPr/>
          </p:nvCxnSpPr>
          <p:spPr>
            <a:xfrm flipV="1">
              <a:off x="3008871" y="3507768"/>
              <a:ext cx="2335276" cy="18879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5295540" y="3419919"/>
                  <a:ext cx="1427507" cy="3726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5540" y="3419919"/>
                  <a:ext cx="1427507" cy="37266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877200" y="2659980"/>
                <a:ext cx="4250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Linear classifier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𝑠𝑔𝑛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200" y="2659980"/>
                <a:ext cx="4250724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/>
          <p:cNvCxnSpPr>
            <a:endCxn id="42" idx="1"/>
          </p:cNvCxnSpPr>
          <p:nvPr/>
        </p:nvCxnSpPr>
        <p:spPr>
          <a:xfrm>
            <a:off x="2563699" y="5015278"/>
            <a:ext cx="60849" cy="7596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3499567" y="4281488"/>
            <a:ext cx="404661" cy="54751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1693769" y="4757794"/>
            <a:ext cx="1513354" cy="610446"/>
            <a:chOff x="1693769" y="4757794"/>
            <a:chExt cx="1513354" cy="610446"/>
          </a:xfrm>
        </p:grpSpPr>
        <p:grpSp>
          <p:nvGrpSpPr>
            <p:cNvPr id="8" name="Group 7"/>
            <p:cNvGrpSpPr/>
            <p:nvPr/>
          </p:nvGrpSpPr>
          <p:grpSpPr>
            <a:xfrm>
              <a:off x="2624548" y="4757794"/>
              <a:ext cx="582575" cy="276999"/>
              <a:chOff x="2624548" y="4757794"/>
              <a:chExt cx="582575" cy="2769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2943974" y="4757794"/>
                    <a:ext cx="26314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43974" y="4757794"/>
                    <a:ext cx="263149" cy="27699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32558" t="-2174" r="-6977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Straight Arrow Connector 22"/>
              <p:cNvCxnSpPr>
                <a:stCxn id="52" idx="1"/>
              </p:cNvCxnSpPr>
              <p:nvPr/>
            </p:nvCxnSpPr>
            <p:spPr>
              <a:xfrm flipH="1">
                <a:off x="2624548" y="4896294"/>
                <a:ext cx="319426" cy="1281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1693769" y="5091241"/>
              <a:ext cx="600603" cy="276999"/>
              <a:chOff x="1693769" y="5091241"/>
              <a:chExt cx="600603" cy="2769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1693769" y="5091241"/>
                    <a:ext cx="25782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3769" y="5091241"/>
                    <a:ext cx="257826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33333" t="-2174" r="-7143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6" name="Straight Arrow Connector 55"/>
              <p:cNvCxnSpPr>
                <a:stCxn id="13" idx="3"/>
              </p:cNvCxnSpPr>
              <p:nvPr/>
            </p:nvCxnSpPr>
            <p:spPr>
              <a:xfrm flipV="1">
                <a:off x="1951595" y="5172697"/>
                <a:ext cx="342777" cy="570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5130443" y="3097485"/>
            <a:ext cx="4026038" cy="1930616"/>
            <a:chOff x="5130443" y="3097485"/>
            <a:chExt cx="4026038" cy="19306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5217122" y="4080175"/>
                  <a:ext cx="368235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  ∀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≥1−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7122" y="4080175"/>
                  <a:ext cx="3682354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130443" y="3097485"/>
                  <a:ext cx="4026038" cy="10455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𝑎𝑟𝑔𝑚𝑖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sub>
                        </m:sSub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0443" y="3097485"/>
                  <a:ext cx="4026038" cy="104554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7183359" y="4597214"/>
                  <a:ext cx="102572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3359" y="4597214"/>
                  <a:ext cx="1025729" cy="43088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7" name="Straight Connector 66"/>
          <p:cNvCxnSpPr>
            <a:stCxn id="70" idx="5"/>
          </p:cNvCxnSpPr>
          <p:nvPr/>
        </p:nvCxnSpPr>
        <p:spPr>
          <a:xfrm>
            <a:off x="3263844" y="3854316"/>
            <a:ext cx="263935" cy="34435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2868696" y="3261345"/>
            <a:ext cx="2281881" cy="1213024"/>
            <a:chOff x="2868696" y="3261345"/>
            <a:chExt cx="2281881" cy="1213024"/>
          </a:xfrm>
        </p:grpSpPr>
        <p:grpSp>
          <p:nvGrpSpPr>
            <p:cNvPr id="74" name="Group 73"/>
            <p:cNvGrpSpPr/>
            <p:nvPr/>
          </p:nvGrpSpPr>
          <p:grpSpPr>
            <a:xfrm>
              <a:off x="3429699" y="3470142"/>
              <a:ext cx="293372" cy="1004227"/>
              <a:chOff x="3429699" y="3470142"/>
              <a:chExt cx="293372" cy="1004227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3686075" y="3470142"/>
                <a:ext cx="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US" dirty="0"/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 flipH="1">
                <a:off x="3429699" y="3585661"/>
                <a:ext cx="208186" cy="4135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3637886" y="3585821"/>
                <a:ext cx="85185" cy="8885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2868696" y="3261345"/>
                  <a:ext cx="22818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Separable cases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8696" y="3261345"/>
                  <a:ext cx="2281881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406" t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5739723" y="4951281"/>
            <a:ext cx="1831198" cy="1264944"/>
            <a:chOff x="5739723" y="4951281"/>
            <a:chExt cx="1831198" cy="1264944"/>
          </a:xfrm>
        </p:grpSpPr>
        <p:sp>
          <p:nvSpPr>
            <p:cNvPr id="84" name="TextBox 83"/>
            <p:cNvSpPr txBox="1"/>
            <p:nvPr/>
          </p:nvSpPr>
          <p:spPr>
            <a:xfrm>
              <a:off x="5794822" y="5569894"/>
              <a:ext cx="17760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Still a QP!</a:t>
              </a:r>
            </a:p>
            <a:p>
              <a:r>
                <a:rPr lang="en-US" i="1" dirty="0" smtClean="0"/>
                <a:t>Easy to optimize!</a:t>
              </a:r>
              <a:endParaRPr lang="en-US" i="1" dirty="0"/>
            </a:p>
          </p:txBody>
        </p:sp>
        <p:cxnSp>
          <p:nvCxnSpPr>
            <p:cNvPr id="85" name="Straight Arrow Connector 84"/>
            <p:cNvCxnSpPr/>
            <p:nvPr/>
          </p:nvCxnSpPr>
          <p:spPr>
            <a:xfrm flipV="1">
              <a:off x="6678450" y="4951281"/>
              <a:ext cx="338461" cy="6368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7" name="Picture 2" descr="http://www.buzzle.com/images/cliparts/smiley-thumbs-up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9723" y="5023095"/>
              <a:ext cx="532465" cy="511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8" name="Straight Connector 87"/>
          <p:cNvCxnSpPr/>
          <p:nvPr/>
        </p:nvCxnSpPr>
        <p:spPr>
          <a:xfrm flipH="1" flipV="1">
            <a:off x="2297174" y="5132024"/>
            <a:ext cx="48633" cy="5929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/>
          <p:cNvGrpSpPr/>
          <p:nvPr/>
        </p:nvGrpSpPr>
        <p:grpSpPr>
          <a:xfrm>
            <a:off x="1950815" y="5034793"/>
            <a:ext cx="3296151" cy="722803"/>
            <a:chOff x="1950815" y="5034793"/>
            <a:chExt cx="3296151" cy="722803"/>
          </a:xfrm>
        </p:grpSpPr>
        <p:sp>
          <p:nvSpPr>
            <p:cNvPr id="105" name="TextBox 104"/>
            <p:cNvSpPr txBox="1"/>
            <p:nvPr/>
          </p:nvSpPr>
          <p:spPr>
            <a:xfrm>
              <a:off x="2709322" y="5388264"/>
              <a:ext cx="2537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Introduce slack variables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07" name="Straight Arrow Connector 106"/>
            <p:cNvCxnSpPr>
              <a:endCxn id="52" idx="2"/>
            </p:cNvCxnSpPr>
            <p:nvPr/>
          </p:nvCxnSpPr>
          <p:spPr>
            <a:xfrm flipV="1">
              <a:off x="2983306" y="5034793"/>
              <a:ext cx="92243" cy="42942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105" idx="1"/>
            </p:cNvCxnSpPr>
            <p:nvPr/>
          </p:nvCxnSpPr>
          <p:spPr>
            <a:xfrm flipH="1" flipV="1">
              <a:off x="1950815" y="5355512"/>
              <a:ext cx="758507" cy="21741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757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kind of loss is SVM optimizing?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342116" y="2688652"/>
                <a:ext cx="368235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≥1−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116" y="2688652"/>
                <a:ext cx="3682354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88389" y="1714200"/>
                <a:ext cx="4026038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389" y="1714200"/>
                <a:ext cx="4026038" cy="10455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308353" y="3205691"/>
                <a:ext cx="10257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353" y="3205691"/>
                <a:ext cx="1025729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419354" y="4561828"/>
                <a:ext cx="6617709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0,1−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354" y="4561828"/>
                <a:ext cx="6617709" cy="10455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Down Arrow 10"/>
          <p:cNvSpPr/>
          <p:nvPr/>
        </p:nvSpPr>
        <p:spPr>
          <a:xfrm>
            <a:off x="4308353" y="3846261"/>
            <a:ext cx="784123" cy="6183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4985384" y="5288692"/>
            <a:ext cx="29229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26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kind of error is SVM optimizing?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Hinge loss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19</a:t>
            </a:fld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466129" y="4988024"/>
            <a:ext cx="37811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209535" y="3457656"/>
            <a:ext cx="0" cy="15303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531329" y="4888591"/>
            <a:ext cx="2510" cy="994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964841" y="4888591"/>
            <a:ext cx="2510" cy="994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211824" y="4222840"/>
            <a:ext cx="965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07678" y="4985922"/>
            <a:ext cx="51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351836" y="4985922"/>
            <a:ext cx="51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949978" y="4032941"/>
            <a:ext cx="51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083736" y="4985922"/>
            <a:ext cx="51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139091" y="4217607"/>
            <a:ext cx="4305300" cy="767180"/>
            <a:chOff x="2139091" y="4217607"/>
            <a:chExt cx="4305300" cy="76718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2139091" y="4217607"/>
              <a:ext cx="2065735" cy="2694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4204826" y="4217607"/>
              <a:ext cx="0" cy="76718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4211825" y="4983285"/>
              <a:ext cx="2232566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531329" y="3557122"/>
            <a:ext cx="3267028" cy="1435641"/>
            <a:chOff x="3531329" y="3557122"/>
            <a:chExt cx="3267028" cy="1435641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3531329" y="3557122"/>
              <a:ext cx="1433512" cy="1425084"/>
            </a:xfrm>
            <a:prstGeom prst="line">
              <a:avLst/>
            </a:prstGeom>
            <a:ln w="1270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964841" y="4982746"/>
              <a:ext cx="1833516" cy="10017"/>
            </a:xfrm>
            <a:prstGeom prst="line">
              <a:avLst/>
            </a:prstGeom>
            <a:ln w="1270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478140" y="2676622"/>
                <a:ext cx="5538311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0,1−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140" y="2676622"/>
                <a:ext cx="5538311" cy="89620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98262" y="4427977"/>
                <a:ext cx="34739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62" y="4427977"/>
                <a:ext cx="347396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636" r="-703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1653058" y="3711944"/>
            <a:ext cx="972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0/1 loss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011147" y="4092851"/>
            <a:ext cx="120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33CC"/>
                </a:solidFill>
              </a:rPr>
              <a:t>Hinge loss</a:t>
            </a:r>
            <a:endParaRPr lang="en-US" dirty="0">
              <a:solidFill>
                <a:srgbClr val="3333CC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522650" y="2249997"/>
            <a:ext cx="2300077" cy="639043"/>
            <a:chOff x="6522650" y="2249997"/>
            <a:chExt cx="2300077" cy="639043"/>
          </a:xfrm>
        </p:grpSpPr>
        <p:sp>
          <p:nvSpPr>
            <p:cNvPr id="3" name="Right Brace 2"/>
            <p:cNvSpPr/>
            <p:nvPr/>
          </p:nvSpPr>
          <p:spPr>
            <a:xfrm rot="16200000">
              <a:off x="7561478" y="1627790"/>
              <a:ext cx="222422" cy="2300077"/>
            </a:xfrm>
            <a:prstGeom prst="rightBrac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68586" y="2249997"/>
              <a:ext cx="1808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classification loss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43292" y="2275625"/>
            <a:ext cx="1808206" cy="613416"/>
            <a:chOff x="4343292" y="2275625"/>
            <a:chExt cx="1808206" cy="613416"/>
          </a:xfrm>
        </p:grpSpPr>
        <p:sp>
          <p:nvSpPr>
            <p:cNvPr id="30" name="Right Brace 29"/>
            <p:cNvSpPr/>
            <p:nvPr/>
          </p:nvSpPr>
          <p:spPr>
            <a:xfrm rot="16200000">
              <a:off x="4974151" y="2483880"/>
              <a:ext cx="222422" cy="587899"/>
            </a:xfrm>
            <a:prstGeom prst="rightBrac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343292" y="2275625"/>
              <a:ext cx="1808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regularization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754102" y="5005466"/>
                <a:ext cx="804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102" y="5005466"/>
                <a:ext cx="804579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296956" y="3327495"/>
                <a:ext cx="749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6956" y="3327495"/>
                <a:ext cx="749371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7317" t="-2222" r="-1056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171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47" grpId="0"/>
      <p:bldP spid="48" grpId="0"/>
      <p:bldP spid="4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vector machines</a:t>
            </a:r>
          </a:p>
          <a:p>
            <a:pPr lvl="1"/>
            <a:r>
              <a:rPr lang="en-US" dirty="0" smtClean="0"/>
              <a:t>Max margin classifier</a:t>
            </a:r>
          </a:p>
          <a:p>
            <a:pPr lvl="1"/>
            <a:r>
              <a:rPr lang="en-US" dirty="0" smtClean="0"/>
              <a:t>Derivation of linear SVM</a:t>
            </a:r>
          </a:p>
          <a:p>
            <a:pPr lvl="2"/>
            <a:r>
              <a:rPr lang="en-US" dirty="0" smtClean="0"/>
              <a:t>Binary and multi-class cases</a:t>
            </a:r>
          </a:p>
          <a:p>
            <a:pPr lvl="1"/>
            <a:r>
              <a:rPr lang="en-US" dirty="0" smtClean="0"/>
              <a:t>Different types of losses in discriminative models</a:t>
            </a:r>
          </a:p>
          <a:p>
            <a:pPr lvl="1"/>
            <a:r>
              <a:rPr lang="en-US" dirty="0" smtClean="0"/>
              <a:t>Kernel method</a:t>
            </a:r>
          </a:p>
          <a:p>
            <a:pPr lvl="2"/>
            <a:r>
              <a:rPr lang="en-US" dirty="0" smtClean="0"/>
              <a:t>Non-linear SVM</a:t>
            </a:r>
          </a:p>
          <a:p>
            <a:pPr lvl="1"/>
            <a:r>
              <a:rPr lang="en-US" dirty="0" smtClean="0"/>
              <a:t>Popular implementations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0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about logistic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Optimized by maximum a posterior estimator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90848" y="2972079"/>
                <a:ext cx="5494838" cy="1137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848" y="2972079"/>
                <a:ext cx="5494838" cy="113787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807309" y="3281706"/>
            <a:ext cx="576649" cy="4527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490848" y="4183041"/>
                <a:ext cx="7108036" cy="1137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unc>
                                    <m:func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(−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sSup>
                                        <m:sSup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p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848" y="4183041"/>
                <a:ext cx="7108036" cy="113787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>
          <a:xfrm>
            <a:off x="807309" y="4448744"/>
            <a:ext cx="576649" cy="4527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353331" y="2439161"/>
                <a:ext cx="25333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 smtClean="0"/>
                  <a:t>Note: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={−1,+1}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331" y="2439161"/>
                <a:ext cx="2533337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2404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5733535" y="3734424"/>
            <a:ext cx="3099587" cy="714320"/>
            <a:chOff x="5733535" y="3734424"/>
            <a:chExt cx="3099587" cy="7143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5805305" y="3734424"/>
                  <a:ext cx="3027817" cy="6619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5305" y="3734424"/>
                  <a:ext cx="3027817" cy="66191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/>
            <p:cNvCxnSpPr/>
            <p:nvPr/>
          </p:nvCxnSpPr>
          <p:spPr>
            <a:xfrm>
              <a:off x="5733535" y="3760803"/>
              <a:ext cx="0" cy="687941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5091730" y="4959179"/>
            <a:ext cx="3319102" cy="913634"/>
            <a:chOff x="5091730" y="4959179"/>
            <a:chExt cx="3319102" cy="913634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91730" y="4959179"/>
              <a:ext cx="331910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5871705" y="5015304"/>
              <a:ext cx="1362989" cy="857509"/>
              <a:chOff x="5871705" y="5015304"/>
              <a:chExt cx="1362989" cy="857509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5871705" y="5503481"/>
                <a:ext cx="13629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Logistic loss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9" name="Straight Arrow Connector 18"/>
              <p:cNvCxnSpPr>
                <a:stCxn id="17" idx="0"/>
              </p:cNvCxnSpPr>
              <p:nvPr/>
            </p:nvCxnSpPr>
            <p:spPr>
              <a:xfrm flipV="1">
                <a:off x="6553200" y="5015304"/>
                <a:ext cx="61784" cy="48817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2590800" y="4951131"/>
            <a:ext cx="1528119" cy="913634"/>
            <a:chOff x="2590800" y="4951131"/>
            <a:chExt cx="1528119" cy="913634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3124200" y="4951131"/>
              <a:ext cx="615778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2590800" y="5015304"/>
              <a:ext cx="1528119" cy="849461"/>
              <a:chOff x="2590800" y="5015304"/>
              <a:chExt cx="1528119" cy="84946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590800" y="5495433"/>
                <a:ext cx="15281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Regularization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0"/>
              </p:cNvCxnSpPr>
              <p:nvPr/>
            </p:nvCxnSpPr>
            <p:spPr>
              <a:xfrm flipV="1">
                <a:off x="3354860" y="5015304"/>
                <a:ext cx="72081" cy="480129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053785" y="3350348"/>
                <a:ext cx="156491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0" dirty="0" smtClean="0"/>
                  <a:t>Note: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785" y="3350348"/>
                <a:ext cx="1564916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9728" t="-26000" r="-2724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135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0" grpId="0" animBg="1"/>
      <p:bldP spid="12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616" y="2447339"/>
            <a:ext cx="5057069" cy="3852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Different types of classification loss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657868"/>
            <a:ext cx="8229600" cy="4525963"/>
          </a:xfrm>
        </p:spPr>
        <p:txBody>
          <a:bodyPr/>
          <a:lstStyle/>
          <a:p>
            <a:r>
              <a:rPr lang="en-US" dirty="0" smtClean="0"/>
              <a:t>Discriminative classifiers aim at optimizing those losses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033184" y="5798765"/>
                <a:ext cx="10418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184" y="5798765"/>
                <a:ext cx="1041824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786423" y="4293655"/>
            <a:ext cx="3115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Square loss: linear regression, </a:t>
            </a:r>
            <a:r>
              <a:rPr lang="en-US" i="1" dirty="0">
                <a:solidFill>
                  <a:srgbClr val="00B050"/>
                </a:solidFill>
              </a:rPr>
              <a:t>Least square SVM</a:t>
            </a:r>
          </a:p>
          <a:p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2298" y="2856345"/>
            <a:ext cx="172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33CC"/>
                </a:solidFill>
              </a:rPr>
              <a:t>Hinge loss: SVM</a:t>
            </a:r>
            <a:endParaRPr lang="en-US" dirty="0">
              <a:solidFill>
                <a:srgbClr val="3333C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4004015"/>
            <a:ext cx="3175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Logistic loss: Logistic Regression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84110" y="6213335"/>
            <a:ext cx="3736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Pattern Recognition and Machine Learning, p337</a:t>
            </a:r>
            <a:endParaRPr lang="en-US" sz="14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1005015" y="4967019"/>
            <a:ext cx="2471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0/1 loss: no classifier yet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595650" y="2839005"/>
            <a:ext cx="2875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Symmetric loss for false positive and false negative!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7729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max </a:t>
            </a:r>
            <a:r>
              <a:rPr lang="en-US" dirty="0"/>
              <a:t>margin classifier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18408" y="2658686"/>
                <a:ext cx="29787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408" y="2658686"/>
                <a:ext cx="2978764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2388973" y="3154496"/>
            <a:ext cx="4366053" cy="3566981"/>
            <a:chOff x="2848232" y="2552362"/>
            <a:chExt cx="4366053" cy="3566981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3204519" y="5750011"/>
              <a:ext cx="37811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3204519" y="2636108"/>
              <a:ext cx="0" cy="31139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3731741" y="4357816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398109" y="4123038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748217" y="39116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118920" y="414230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958281" y="336413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468130" y="4760804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782063" y="349732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258963" y="3669352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47502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962753" y="444315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394136" y="5399903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14924" y="5373858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848232" y="2552362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662349" y="5750011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3606115" y="355307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398594" y="331239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748217" y="31119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4574881" y="397764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335761" y="328833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274824" y="376565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176039" y="332288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Straight Connector 32"/>
          <p:cNvCxnSpPr/>
          <p:nvPr/>
        </p:nvCxnSpPr>
        <p:spPr>
          <a:xfrm flipV="1">
            <a:off x="3210134" y="4143959"/>
            <a:ext cx="2335276" cy="1887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5532322" y="3863849"/>
                <a:ext cx="1124860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322" y="3863849"/>
                <a:ext cx="1124860" cy="39767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/>
          <p:cNvCxnSpPr/>
          <p:nvPr/>
        </p:nvCxnSpPr>
        <p:spPr>
          <a:xfrm>
            <a:off x="4251381" y="4747690"/>
            <a:ext cx="227691" cy="26410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555975" y="4940613"/>
            <a:ext cx="236639" cy="26605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282145" y="4579779"/>
            <a:ext cx="3833477" cy="1452100"/>
            <a:chOff x="282145" y="4579779"/>
            <a:chExt cx="3833477" cy="1452100"/>
          </a:xfrm>
        </p:grpSpPr>
        <p:sp>
          <p:nvSpPr>
            <p:cNvPr id="37" name="TextBox 36"/>
            <p:cNvSpPr txBox="1"/>
            <p:nvPr/>
          </p:nvSpPr>
          <p:spPr>
            <a:xfrm>
              <a:off x="282145" y="5502981"/>
              <a:ext cx="2115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Inactive constraints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V="1">
              <a:off x="2224489" y="5073639"/>
              <a:ext cx="970299" cy="614008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2224489" y="5687647"/>
              <a:ext cx="1891133" cy="344232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2235390" y="4579779"/>
              <a:ext cx="550284" cy="1107868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4407790" y="4468638"/>
            <a:ext cx="3532189" cy="659173"/>
            <a:chOff x="4407790" y="4468638"/>
            <a:chExt cx="3532189" cy="659173"/>
          </a:xfrm>
        </p:grpSpPr>
        <p:sp>
          <p:nvSpPr>
            <p:cNvPr id="59" name="TextBox 58"/>
            <p:cNvSpPr txBox="1"/>
            <p:nvPr/>
          </p:nvSpPr>
          <p:spPr>
            <a:xfrm>
              <a:off x="5824913" y="4468638"/>
              <a:ext cx="2115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Active constraints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60" name="Straight Arrow Connector 59"/>
            <p:cNvCxnSpPr>
              <a:stCxn id="59" idx="1"/>
            </p:cNvCxnSpPr>
            <p:nvPr/>
          </p:nvCxnSpPr>
          <p:spPr>
            <a:xfrm flipH="1" flipV="1">
              <a:off x="4407790" y="4610749"/>
              <a:ext cx="1417123" cy="4255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59" idx="1"/>
            </p:cNvCxnSpPr>
            <p:nvPr/>
          </p:nvCxnSpPr>
          <p:spPr>
            <a:xfrm flipH="1">
              <a:off x="4966199" y="4653304"/>
              <a:ext cx="858714" cy="47450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/>
          <p:cNvSpPr txBox="1"/>
          <p:nvPr/>
        </p:nvSpPr>
        <p:spPr>
          <a:xfrm>
            <a:off x="6082705" y="4788904"/>
            <a:ext cx="173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Support vectors</a:t>
            </a:r>
            <a:endParaRPr lang="en-US" b="1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3412525" y="4649800"/>
            <a:ext cx="607853" cy="72955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876764" y="5512771"/>
            <a:ext cx="356412" cy="445671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3899652" y="5099415"/>
            <a:ext cx="5244348" cy="828334"/>
            <a:chOff x="3899652" y="5099415"/>
            <a:chExt cx="5244348" cy="8283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/>
                <p:cNvSpPr/>
                <p:nvPr/>
              </p:nvSpPr>
              <p:spPr>
                <a:xfrm>
                  <a:off x="5395556" y="5558417"/>
                  <a:ext cx="3748444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Classification confidence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5556" y="5558417"/>
                  <a:ext cx="3748444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301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Straight Arrow Connector 79"/>
            <p:cNvCxnSpPr>
              <a:stCxn id="78" idx="1"/>
            </p:cNvCxnSpPr>
            <p:nvPr/>
          </p:nvCxnSpPr>
          <p:spPr>
            <a:xfrm flipH="1" flipV="1">
              <a:off x="4115622" y="5695579"/>
              <a:ext cx="1279934" cy="475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78" idx="1"/>
            </p:cNvCxnSpPr>
            <p:nvPr/>
          </p:nvCxnSpPr>
          <p:spPr>
            <a:xfrm flipH="1" flipV="1">
              <a:off x="3899652" y="5099415"/>
              <a:ext cx="1495904" cy="6436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3053980" y="1761027"/>
                <a:ext cx="22875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980" y="1761027"/>
                <a:ext cx="2287549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angle 87"/>
          <p:cNvSpPr/>
          <p:nvPr/>
        </p:nvSpPr>
        <p:spPr>
          <a:xfrm rot="19257910">
            <a:off x="2473882" y="4825884"/>
            <a:ext cx="3392924" cy="36050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 rot="19257910">
            <a:off x="2719683" y="5127641"/>
            <a:ext cx="3392924" cy="360507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5701564" y="1721081"/>
            <a:ext cx="3232466" cy="1117164"/>
            <a:chOff x="5701564" y="1721081"/>
            <a:chExt cx="3232466" cy="1117164"/>
          </a:xfrm>
        </p:grpSpPr>
        <p:sp>
          <p:nvSpPr>
            <p:cNvPr id="90" name="TextBox 89"/>
            <p:cNvSpPr txBox="1"/>
            <p:nvPr/>
          </p:nvSpPr>
          <p:spPr>
            <a:xfrm>
              <a:off x="6259458" y="2191914"/>
              <a:ext cx="26745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Quadratic programming!</a:t>
              </a:r>
            </a:p>
            <a:p>
              <a:r>
                <a:rPr lang="en-US" i="1" dirty="0" smtClean="0"/>
                <a:t>Easy to solve!</a:t>
              </a:r>
              <a:endParaRPr lang="en-US" i="1" dirty="0"/>
            </a:p>
          </p:txBody>
        </p:sp>
        <p:pic>
          <p:nvPicPr>
            <p:cNvPr id="91" name="Picture 2" descr="http://www.buzzle.com/images/cliparts/smiley-thumbs-up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3418" y="1721081"/>
              <a:ext cx="532465" cy="511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3" name="Straight Arrow Connector 92"/>
            <p:cNvCxnSpPr>
              <a:stCxn id="90" idx="1"/>
            </p:cNvCxnSpPr>
            <p:nvPr/>
          </p:nvCxnSpPr>
          <p:spPr>
            <a:xfrm flipH="1" flipV="1">
              <a:off x="5701564" y="2232141"/>
              <a:ext cx="557894" cy="28293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TextBox 94"/>
          <p:cNvSpPr txBox="1"/>
          <p:nvPr/>
        </p:nvSpPr>
        <p:spPr>
          <a:xfrm>
            <a:off x="6637521" y="3791475"/>
            <a:ext cx="2540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That’s why it is called Support Vector Machines</a:t>
            </a:r>
            <a:endParaRPr lang="en-US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205556" y="4635087"/>
            <a:ext cx="2461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No contribution in deciding the decision boundary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4537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87" grpId="0"/>
      <p:bldP spid="88" grpId="0" animBg="1"/>
      <p:bldP spid="89" grpId="0" animBg="1"/>
      <p:bldP spid="95" grpId="0"/>
      <p:bldP spid="4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Recap: soft-margin </a:t>
            </a:r>
            <a:r>
              <a:rPr lang="en-US" dirty="0" smtClean="0"/>
              <a:t>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Relax the constraints and penalize the misclassification error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23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816503" y="2964255"/>
            <a:ext cx="4366053" cy="3566981"/>
            <a:chOff x="2848232" y="2552362"/>
            <a:chExt cx="4366053" cy="3566981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3204519" y="5750011"/>
              <a:ext cx="37811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3204519" y="2636108"/>
              <a:ext cx="0" cy="31139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3731741" y="4357816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398109" y="4123038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748217" y="39116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118920" y="414230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958281" y="336413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468130" y="4760804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782063" y="349732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258963" y="3669352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47502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962753" y="444315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394136" y="5399903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714924" y="5373858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48232" y="2552362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62349" y="5750011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3606115" y="355307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398594" y="331239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748217" y="31119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574881" y="397764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335761" y="328833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3274824" y="376565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5176039" y="332288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635768" y="465883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188941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436401" y="3947142"/>
            <a:ext cx="3714176" cy="1975769"/>
            <a:chOff x="3008871" y="3419919"/>
            <a:chExt cx="3714176" cy="1975769"/>
          </a:xfrm>
        </p:grpSpPr>
        <p:cxnSp>
          <p:nvCxnSpPr>
            <p:cNvPr id="51" name="Straight Connector 50"/>
            <p:cNvCxnSpPr/>
            <p:nvPr/>
          </p:nvCxnSpPr>
          <p:spPr>
            <a:xfrm flipV="1">
              <a:off x="3008871" y="3507768"/>
              <a:ext cx="2335276" cy="18879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5295540" y="3419919"/>
                  <a:ext cx="1427507" cy="3726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5540" y="3419919"/>
                  <a:ext cx="1427507" cy="37266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877200" y="2659980"/>
                <a:ext cx="4250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Linear classifier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𝑠𝑔𝑛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200" y="2659980"/>
                <a:ext cx="4250724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/>
          <p:cNvCxnSpPr>
            <a:endCxn id="42" idx="1"/>
          </p:cNvCxnSpPr>
          <p:nvPr/>
        </p:nvCxnSpPr>
        <p:spPr>
          <a:xfrm>
            <a:off x="2563699" y="5015278"/>
            <a:ext cx="60849" cy="7596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3499567" y="4281488"/>
            <a:ext cx="404661" cy="54751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1693769" y="4757794"/>
            <a:ext cx="1513354" cy="610446"/>
            <a:chOff x="1693769" y="4757794"/>
            <a:chExt cx="1513354" cy="610446"/>
          </a:xfrm>
        </p:grpSpPr>
        <p:grpSp>
          <p:nvGrpSpPr>
            <p:cNvPr id="8" name="Group 7"/>
            <p:cNvGrpSpPr/>
            <p:nvPr/>
          </p:nvGrpSpPr>
          <p:grpSpPr>
            <a:xfrm>
              <a:off x="2624548" y="4757794"/>
              <a:ext cx="582575" cy="276999"/>
              <a:chOff x="2624548" y="4757794"/>
              <a:chExt cx="582575" cy="2769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2943974" y="4757794"/>
                    <a:ext cx="26314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43974" y="4757794"/>
                    <a:ext cx="263149" cy="27699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32558" t="-2174" r="-6977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Straight Arrow Connector 22"/>
              <p:cNvCxnSpPr>
                <a:stCxn id="52" idx="1"/>
              </p:cNvCxnSpPr>
              <p:nvPr/>
            </p:nvCxnSpPr>
            <p:spPr>
              <a:xfrm flipH="1">
                <a:off x="2624548" y="4896294"/>
                <a:ext cx="319426" cy="1281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1693769" y="5091241"/>
              <a:ext cx="600603" cy="276999"/>
              <a:chOff x="1693769" y="5091241"/>
              <a:chExt cx="600603" cy="2769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1693769" y="5091241"/>
                    <a:ext cx="25782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3769" y="5091241"/>
                    <a:ext cx="257826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33333" t="-2174" r="-7143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6" name="Straight Arrow Connector 55"/>
              <p:cNvCxnSpPr>
                <a:stCxn id="13" idx="3"/>
              </p:cNvCxnSpPr>
              <p:nvPr/>
            </p:nvCxnSpPr>
            <p:spPr>
              <a:xfrm flipV="1">
                <a:off x="1951595" y="5172697"/>
                <a:ext cx="342777" cy="570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5130443" y="3097485"/>
            <a:ext cx="4026038" cy="1930616"/>
            <a:chOff x="5130443" y="3097485"/>
            <a:chExt cx="4026038" cy="19306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5217122" y="4080175"/>
                  <a:ext cx="368235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  ∀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≥1−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7122" y="4080175"/>
                  <a:ext cx="3682354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130443" y="3097485"/>
                  <a:ext cx="4026038" cy="10455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𝑎𝑟𝑔𝑚𝑖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sub>
                        </m:sSub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0443" y="3097485"/>
                  <a:ext cx="4026038" cy="104554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7183359" y="4597214"/>
                  <a:ext cx="102572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3359" y="4597214"/>
                  <a:ext cx="1025729" cy="43088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7" name="Straight Connector 66"/>
          <p:cNvCxnSpPr>
            <a:stCxn id="70" idx="5"/>
          </p:cNvCxnSpPr>
          <p:nvPr/>
        </p:nvCxnSpPr>
        <p:spPr>
          <a:xfrm>
            <a:off x="3263844" y="3854316"/>
            <a:ext cx="263935" cy="34435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2868696" y="3261345"/>
            <a:ext cx="2281881" cy="1213024"/>
            <a:chOff x="2868696" y="3261345"/>
            <a:chExt cx="2281881" cy="1213024"/>
          </a:xfrm>
        </p:grpSpPr>
        <p:grpSp>
          <p:nvGrpSpPr>
            <p:cNvPr id="74" name="Group 73"/>
            <p:cNvGrpSpPr/>
            <p:nvPr/>
          </p:nvGrpSpPr>
          <p:grpSpPr>
            <a:xfrm>
              <a:off x="3429699" y="3470142"/>
              <a:ext cx="293372" cy="1004227"/>
              <a:chOff x="3429699" y="3470142"/>
              <a:chExt cx="293372" cy="1004227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3686075" y="3470142"/>
                <a:ext cx="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US" dirty="0"/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 flipH="1">
                <a:off x="3429699" y="3585661"/>
                <a:ext cx="208186" cy="4135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3637886" y="3585821"/>
                <a:ext cx="85185" cy="8885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2868696" y="3261345"/>
                  <a:ext cx="22818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Separable cases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8696" y="3261345"/>
                  <a:ext cx="2281881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406" t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5739723" y="4951281"/>
            <a:ext cx="1831198" cy="1264944"/>
            <a:chOff x="5739723" y="4951281"/>
            <a:chExt cx="1831198" cy="1264944"/>
          </a:xfrm>
        </p:grpSpPr>
        <p:sp>
          <p:nvSpPr>
            <p:cNvPr id="84" name="TextBox 83"/>
            <p:cNvSpPr txBox="1"/>
            <p:nvPr/>
          </p:nvSpPr>
          <p:spPr>
            <a:xfrm>
              <a:off x="5794822" y="5569894"/>
              <a:ext cx="17760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Still a QP!</a:t>
              </a:r>
            </a:p>
            <a:p>
              <a:r>
                <a:rPr lang="en-US" i="1" dirty="0" smtClean="0"/>
                <a:t>Easy to optimize!</a:t>
              </a:r>
              <a:endParaRPr lang="en-US" i="1" dirty="0"/>
            </a:p>
          </p:txBody>
        </p:sp>
        <p:cxnSp>
          <p:nvCxnSpPr>
            <p:cNvPr id="85" name="Straight Arrow Connector 84"/>
            <p:cNvCxnSpPr/>
            <p:nvPr/>
          </p:nvCxnSpPr>
          <p:spPr>
            <a:xfrm flipV="1">
              <a:off x="6678450" y="4951281"/>
              <a:ext cx="338461" cy="6368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7" name="Picture 2" descr="http://www.buzzle.com/images/cliparts/smiley-thumbs-up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9723" y="5023095"/>
              <a:ext cx="532465" cy="511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8" name="Straight Connector 87"/>
          <p:cNvCxnSpPr/>
          <p:nvPr/>
        </p:nvCxnSpPr>
        <p:spPr>
          <a:xfrm flipH="1" flipV="1">
            <a:off x="2297174" y="5132024"/>
            <a:ext cx="48633" cy="5929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/>
          <p:cNvGrpSpPr/>
          <p:nvPr/>
        </p:nvGrpSpPr>
        <p:grpSpPr>
          <a:xfrm>
            <a:off x="1950815" y="5034793"/>
            <a:ext cx="3296151" cy="722803"/>
            <a:chOff x="1950815" y="5034793"/>
            <a:chExt cx="3296151" cy="722803"/>
          </a:xfrm>
        </p:grpSpPr>
        <p:sp>
          <p:nvSpPr>
            <p:cNvPr id="105" name="TextBox 104"/>
            <p:cNvSpPr txBox="1"/>
            <p:nvPr/>
          </p:nvSpPr>
          <p:spPr>
            <a:xfrm>
              <a:off x="2709322" y="5388264"/>
              <a:ext cx="2537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Introduce slack variables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07" name="Straight Arrow Connector 106"/>
            <p:cNvCxnSpPr>
              <a:endCxn id="52" idx="2"/>
            </p:cNvCxnSpPr>
            <p:nvPr/>
          </p:nvCxnSpPr>
          <p:spPr>
            <a:xfrm flipV="1">
              <a:off x="2983306" y="5034793"/>
              <a:ext cx="92243" cy="42942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105" idx="1"/>
            </p:cNvCxnSpPr>
            <p:nvPr/>
          </p:nvCxnSpPr>
          <p:spPr>
            <a:xfrm flipH="1" flipV="1">
              <a:off x="1950815" y="5355512"/>
              <a:ext cx="758507" cy="21741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26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616" y="2447339"/>
            <a:ext cx="5057069" cy="3852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Recap: different </a:t>
            </a:r>
            <a:r>
              <a:rPr lang="en-US" sz="3600" dirty="0" smtClean="0"/>
              <a:t>types of classification loss</a:t>
            </a:r>
            <a:endParaRPr lang="en-US" sz="36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657868"/>
            <a:ext cx="8229600" cy="4525963"/>
          </a:xfrm>
        </p:spPr>
        <p:txBody>
          <a:bodyPr/>
          <a:lstStyle/>
          <a:p>
            <a:r>
              <a:rPr lang="en-US" dirty="0" smtClean="0"/>
              <a:t>Discriminative classifiers aim at optimizing those losses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033184" y="5798765"/>
                <a:ext cx="10418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184" y="5798765"/>
                <a:ext cx="1041824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786423" y="4293655"/>
            <a:ext cx="3115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Square loss: linear regression, </a:t>
            </a:r>
            <a:r>
              <a:rPr lang="en-US" i="1" dirty="0">
                <a:solidFill>
                  <a:srgbClr val="00B050"/>
                </a:solidFill>
              </a:rPr>
              <a:t>Least square SVM</a:t>
            </a:r>
          </a:p>
          <a:p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2298" y="2856345"/>
            <a:ext cx="172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33CC"/>
                </a:solidFill>
              </a:rPr>
              <a:t>Hinge loss: SVM</a:t>
            </a:r>
            <a:endParaRPr lang="en-US" dirty="0">
              <a:solidFill>
                <a:srgbClr val="3333C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4004015"/>
            <a:ext cx="3175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Logistic loss: Logistic Regression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84110" y="6213335"/>
            <a:ext cx="3736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Pattern Recognition and Machine Learning, p337</a:t>
            </a:r>
            <a:endParaRPr lang="en-US" sz="14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1005015" y="4967019"/>
            <a:ext cx="2471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0/1 loss: no classifier yet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595650" y="2839005"/>
            <a:ext cx="2875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Symmetric loss for false positive and false negative!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7402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about multi-class classification?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</a:t>
            </a:r>
            <a:r>
              <a:rPr lang="en-US" dirty="0" err="1" smtClean="0"/>
              <a:t>v.s</a:t>
            </a:r>
            <a:r>
              <a:rPr lang="en-US" dirty="0" smtClean="0"/>
              <a:t>. All</a:t>
            </a:r>
          </a:p>
          <a:p>
            <a:pPr lvl="1"/>
            <a:r>
              <a:rPr lang="en-US" u="sng" dirty="0" smtClean="0"/>
              <a:t>Simultaneously</a:t>
            </a:r>
            <a:r>
              <a:rPr lang="en-US" dirty="0" smtClean="0"/>
              <a:t> learn a set of classifiers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25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572266" y="6352145"/>
            <a:ext cx="37811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572266" y="3238242"/>
            <a:ext cx="0" cy="3113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099488" y="4959950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765856" y="4725172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15964" y="4513775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86667" y="4744434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326028" y="3966264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835877" y="5362938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26710" y="4271486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615249" y="5182451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330500" y="5045291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761883" y="6002037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082671" y="5975992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215979" y="3154496"/>
            <a:ext cx="551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30096" y="6352145"/>
            <a:ext cx="551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973862" y="4155211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642571" y="4367785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4752409" y="3966264"/>
            <a:ext cx="162450" cy="14004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5109767" y="4119696"/>
            <a:ext cx="162450" cy="14004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>
            <a:off x="5109767" y="3738692"/>
            <a:ext cx="162450" cy="14004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/>
          <p:cNvSpPr/>
          <p:nvPr/>
        </p:nvSpPr>
        <p:spPr>
          <a:xfrm>
            <a:off x="4219831" y="3597317"/>
            <a:ext cx="162450" cy="14004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4779102" y="3479632"/>
            <a:ext cx="162450" cy="14004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6126002" y="3778808"/>
                <a:ext cx="1100366" cy="3749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002" y="3778808"/>
                <a:ext cx="1100366" cy="374911"/>
              </a:xfrm>
              <a:prstGeom prst="rect">
                <a:avLst/>
              </a:prstGeom>
              <a:blipFill rotWithShape="0"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6044433" y="4980625"/>
                <a:ext cx="1100366" cy="372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433" y="4980625"/>
                <a:ext cx="1100366" cy="372666"/>
              </a:xfrm>
              <a:prstGeom prst="rect">
                <a:avLst/>
              </a:prstGeom>
              <a:blipFill rotWithShape="0"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3541116" y="2905471"/>
                <a:ext cx="1100366" cy="3731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116" y="2905471"/>
                <a:ext cx="1100366" cy="373179"/>
              </a:xfrm>
              <a:prstGeom prst="rect">
                <a:avLst/>
              </a:prstGeom>
              <a:blipFill rotWithShape="0"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4388814" y="2915443"/>
                <a:ext cx="4757365" cy="3969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b="0" dirty="0" smtClean="0"/>
                  <a:t>Classification decision: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814" y="2915443"/>
                <a:ext cx="4757365" cy="396904"/>
              </a:xfrm>
              <a:prstGeom prst="rect">
                <a:avLst/>
              </a:prstGeom>
              <a:blipFill rotWithShape="0">
                <a:blip r:embed="rId5"/>
                <a:stretch>
                  <a:fillRect t="-461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/>
          <p:cNvGrpSpPr/>
          <p:nvPr/>
        </p:nvGrpSpPr>
        <p:grpSpPr>
          <a:xfrm>
            <a:off x="3099488" y="3523828"/>
            <a:ext cx="2930608" cy="1576165"/>
            <a:chOff x="3099488" y="3523828"/>
            <a:chExt cx="2930608" cy="1576165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3099488" y="3523828"/>
              <a:ext cx="2930608" cy="1576165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5782962" y="4725172"/>
              <a:ext cx="131806" cy="234778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642571" y="3944788"/>
            <a:ext cx="3492487" cy="2235684"/>
            <a:chOff x="2642571" y="3944788"/>
            <a:chExt cx="3492487" cy="2235684"/>
          </a:xfrm>
        </p:grpSpPr>
        <p:cxnSp>
          <p:nvCxnSpPr>
            <p:cNvPr id="42" name="Straight Connector 41"/>
            <p:cNvCxnSpPr/>
            <p:nvPr/>
          </p:nvCxnSpPr>
          <p:spPr>
            <a:xfrm flipV="1">
              <a:off x="2642571" y="3944788"/>
              <a:ext cx="3492487" cy="2235684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5876498" y="4113149"/>
              <a:ext cx="148450" cy="243580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684358" y="3339162"/>
            <a:ext cx="332706" cy="2841310"/>
            <a:chOff x="3684358" y="3339162"/>
            <a:chExt cx="332706" cy="2841310"/>
          </a:xfrm>
        </p:grpSpPr>
        <p:cxnSp>
          <p:nvCxnSpPr>
            <p:cNvPr id="50" name="Straight Connector 49"/>
            <p:cNvCxnSpPr/>
            <p:nvPr/>
          </p:nvCxnSpPr>
          <p:spPr>
            <a:xfrm flipH="1">
              <a:off x="3862659" y="3339162"/>
              <a:ext cx="154405" cy="284131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 flipV="1">
              <a:off x="3684358" y="3575457"/>
              <a:ext cx="326508" cy="218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0524" y="4336766"/>
            <a:ext cx="5828341" cy="797789"/>
            <a:chOff x="20524" y="4336766"/>
            <a:chExt cx="5828341" cy="797789"/>
          </a:xfrm>
        </p:grpSpPr>
        <p:grpSp>
          <p:nvGrpSpPr>
            <p:cNvPr id="47" name="Group 46"/>
            <p:cNvGrpSpPr/>
            <p:nvPr/>
          </p:nvGrpSpPr>
          <p:grpSpPr>
            <a:xfrm>
              <a:off x="20524" y="4369010"/>
              <a:ext cx="2455940" cy="765545"/>
              <a:chOff x="20524" y="4369010"/>
              <a:chExt cx="2455940" cy="765545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20524" y="4369010"/>
                <a:ext cx="24559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Classification confidence</a:t>
                </a:r>
                <a:endParaRPr lang="en-US" i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385264" y="4726302"/>
                    <a:ext cx="1650260" cy="40825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lim>
                              </m:limLow>
                            </m:fNam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5264" y="4726302"/>
                    <a:ext cx="1650260" cy="408253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1476" r="-3321" b="-134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4" name="Arc 53"/>
            <p:cNvSpPr/>
            <p:nvPr/>
          </p:nvSpPr>
          <p:spPr>
            <a:xfrm>
              <a:off x="1563467" y="4336766"/>
              <a:ext cx="4285398" cy="522197"/>
            </a:xfrm>
            <a:prstGeom prst="arc">
              <a:avLst>
                <a:gd name="adj1" fmla="val 11165775"/>
                <a:gd name="adj2" fmla="val 21384957"/>
              </a:avLst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213128" y="3278650"/>
            <a:ext cx="1863811" cy="1643818"/>
            <a:chOff x="7213128" y="3278650"/>
            <a:chExt cx="1863811" cy="1643818"/>
          </a:xfrm>
        </p:grpSpPr>
        <p:sp>
          <p:nvSpPr>
            <p:cNvPr id="26" name="TextBox 25"/>
            <p:cNvSpPr txBox="1"/>
            <p:nvPr/>
          </p:nvSpPr>
          <p:spPr>
            <a:xfrm>
              <a:off x="7213128" y="3722139"/>
              <a:ext cx="186381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We need to make sure the scales are consistent across classes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H="1" flipV="1">
              <a:off x="7954995" y="3278650"/>
              <a:ext cx="195520" cy="443489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6098483" y="4261677"/>
            <a:ext cx="2938284" cy="684948"/>
            <a:chOff x="6098483" y="4261677"/>
            <a:chExt cx="2938284" cy="684948"/>
          </a:xfrm>
        </p:grpSpPr>
        <p:pic>
          <p:nvPicPr>
            <p:cNvPr id="55" name="Picture 2" descr="http://www.cedar-rapids.org/government/departments/police/PublishingImages/Question-Mark.jpg?Mobile=1&amp;Source=%2Fgovernment%2Fdepartments%2Fpolice%2F_layouts%2Fmobile%2Fdispform.aspx%3FList%3D62cf74f9-3aad-4eea-b56b-1b8ccdde0ec3%26View%3D5fdcbbc0-9bbd-44a5-a406-2d8fb76c0e31%26ID%3D27%26CurrentPage%3D1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56404">
              <a:off x="6098483" y="4261677"/>
              <a:ext cx="526372" cy="657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6522237" y="4577293"/>
              <a:ext cx="25145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How about this region?</a:t>
              </a:r>
              <a:endParaRPr lang="en-US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55169" y="5216346"/>
            <a:ext cx="201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difference between the most confusing classes</a:t>
            </a:r>
            <a:endParaRPr lang="en-US" i="1" dirty="0"/>
          </a:p>
        </p:txBody>
      </p:sp>
      <p:sp>
        <p:nvSpPr>
          <p:cNvPr id="48" name="Oval 47"/>
          <p:cNvSpPr/>
          <p:nvPr/>
        </p:nvSpPr>
        <p:spPr>
          <a:xfrm>
            <a:off x="5654030" y="4441536"/>
            <a:ext cx="145990" cy="14599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>
            <a:stCxn id="48" idx="1"/>
          </p:cNvCxnSpPr>
          <p:nvPr/>
        </p:nvCxnSpPr>
        <p:spPr>
          <a:xfrm flipH="1" flipV="1">
            <a:off x="5578539" y="4311252"/>
            <a:ext cx="96871" cy="151664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48" idx="3"/>
          </p:cNvCxnSpPr>
          <p:nvPr/>
        </p:nvCxnSpPr>
        <p:spPr>
          <a:xfrm flipV="1">
            <a:off x="5532138" y="4566146"/>
            <a:ext cx="143272" cy="26322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88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2" grpId="0"/>
      <p:bldP spid="63" grpId="0"/>
      <p:bldP spid="32" grpId="0"/>
      <p:bldP spid="4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about multi-class classification?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</a:t>
            </a:r>
            <a:r>
              <a:rPr lang="en-US" dirty="0" err="1" smtClean="0"/>
              <a:t>v.s</a:t>
            </a:r>
            <a:r>
              <a:rPr lang="en-US" dirty="0" smtClean="0"/>
              <a:t>. All</a:t>
            </a:r>
          </a:p>
          <a:p>
            <a:pPr lvl="1"/>
            <a:r>
              <a:rPr lang="en-US" u="sng" dirty="0" smtClean="0"/>
              <a:t>Simultaneously</a:t>
            </a:r>
            <a:r>
              <a:rPr lang="en-US" dirty="0" smtClean="0"/>
              <a:t> learn a set of classifiers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362021" y="4223807"/>
                <a:ext cx="368235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≥1−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021" y="4223807"/>
                <a:ext cx="3682354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333008" y="3249355"/>
                <a:ext cx="3817392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008" y="3249355"/>
                <a:ext cx="3817392" cy="10455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328258" y="4740846"/>
                <a:ext cx="10257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258" y="4740846"/>
                <a:ext cx="1025729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285101" y="2779452"/>
            <a:ext cx="4635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binary classification, we have: </a:t>
            </a:r>
            <a:endParaRPr lang="en-US" sz="24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6150400" y="4592247"/>
            <a:ext cx="2574186" cy="550911"/>
            <a:chOff x="5920946" y="4749084"/>
            <a:chExt cx="2574186" cy="550911"/>
          </a:xfrm>
        </p:grpSpPr>
        <p:sp>
          <p:nvSpPr>
            <p:cNvPr id="16" name="TextBox 15"/>
            <p:cNvSpPr txBox="1"/>
            <p:nvPr/>
          </p:nvSpPr>
          <p:spPr>
            <a:xfrm>
              <a:off x="6526289" y="4899885"/>
              <a:ext cx="19688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solidFill>
                    <a:srgbClr val="FF0000"/>
                  </a:solidFill>
                </a:rPr>
                <a:t>Generalize it!</a:t>
              </a:r>
              <a:endParaRPr lang="en-US" sz="2000" i="1" dirty="0"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16" idx="1"/>
            </p:cNvCxnSpPr>
            <p:nvPr/>
          </p:nvCxnSpPr>
          <p:spPr>
            <a:xfrm flipH="1" flipV="1">
              <a:off x="5920946" y="4749084"/>
              <a:ext cx="605343" cy="35085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168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about multi-class classification?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</a:t>
            </a:r>
            <a:r>
              <a:rPr lang="en-US" dirty="0" err="1" smtClean="0"/>
              <a:t>v.s</a:t>
            </a:r>
            <a:r>
              <a:rPr lang="en-US" dirty="0" smtClean="0"/>
              <a:t>. All</a:t>
            </a:r>
          </a:p>
          <a:p>
            <a:pPr lvl="1"/>
            <a:r>
              <a:rPr lang="en-US" u="sng" dirty="0" smtClean="0"/>
              <a:t>Simultaneously</a:t>
            </a:r>
            <a:r>
              <a:rPr lang="en-US" dirty="0" smtClean="0"/>
              <a:t> learn a set of classifiers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615600" y="3948329"/>
                <a:ext cx="6004400" cy="4995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+1−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600" y="3948329"/>
                <a:ext cx="6004400" cy="49956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778382" y="2761471"/>
                <a:ext cx="5587235" cy="11017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382" y="2761471"/>
                <a:ext cx="5587235" cy="110171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3776462" y="4632616"/>
                <a:ext cx="1136337" cy="4829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6462" y="4632616"/>
                <a:ext cx="1136337" cy="48295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5090985" y="4444053"/>
            <a:ext cx="3595816" cy="830801"/>
            <a:chOff x="5090985" y="4378317"/>
            <a:chExt cx="3595816" cy="830801"/>
          </a:xfrm>
        </p:grpSpPr>
        <p:sp>
          <p:nvSpPr>
            <p:cNvPr id="8" name="TextBox 7"/>
            <p:cNvSpPr txBox="1"/>
            <p:nvPr/>
          </p:nvSpPr>
          <p:spPr>
            <a:xfrm>
              <a:off x="5090985" y="4839786"/>
              <a:ext cx="3595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Scale the margin by the rest classes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5741773" y="4378317"/>
              <a:ext cx="278027" cy="49577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758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constrained optimization problem</a:t>
            </a:r>
          </a:p>
          <a:p>
            <a:endParaRPr lang="en-US" sz="2600" dirty="0"/>
          </a:p>
          <a:p>
            <a:endParaRPr lang="en-US" sz="3600" dirty="0" smtClean="0"/>
          </a:p>
          <a:p>
            <a:endParaRPr lang="en-US" sz="4000" dirty="0" smtClean="0"/>
          </a:p>
          <a:p>
            <a:pPr lvl="1"/>
            <a:r>
              <a:rPr lang="en-US" dirty="0"/>
              <a:t>Can be directly optimized with gradient-based </a:t>
            </a:r>
            <a:r>
              <a:rPr lang="en-US" dirty="0" smtClean="0"/>
              <a:t>method</a:t>
            </a:r>
          </a:p>
          <a:p>
            <a:pPr lvl="2"/>
            <a:r>
              <a:rPr lang="en-US" sz="2000" i="1" dirty="0" err="1"/>
              <a:t>Chapelle</a:t>
            </a:r>
            <a:r>
              <a:rPr lang="en-US" sz="2000" i="1" dirty="0"/>
              <a:t>, Olivier. "Training a support vector machine in the primal." Neural Computation 19.5 (2007): 1155-1178</a:t>
            </a:r>
            <a:r>
              <a:rPr lang="en-US" sz="2000" i="1" dirty="0" smtClean="0"/>
              <a:t>.</a:t>
            </a:r>
            <a:endParaRPr lang="en-US" sz="20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19813" y="3084067"/>
                <a:ext cx="368235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≥1−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813" y="3084067"/>
                <a:ext cx="3682354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90800" y="2109615"/>
                <a:ext cx="3817392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109615"/>
                <a:ext cx="3817392" cy="10455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86050" y="3642296"/>
                <a:ext cx="10257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050" y="3642296"/>
                <a:ext cx="1025729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275610" y="5576464"/>
                <a:ext cx="4620880" cy="746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0,1−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610" y="5576464"/>
                <a:ext cx="4620880" cy="74693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4819135" y="6088445"/>
            <a:ext cx="3161271" cy="556664"/>
            <a:chOff x="4819135" y="6121397"/>
            <a:chExt cx="3161271" cy="556664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4819135" y="6126165"/>
              <a:ext cx="198531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019800" y="6308729"/>
              <a:ext cx="1960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piece-wise linear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14" idx="1"/>
            </p:cNvCxnSpPr>
            <p:nvPr/>
          </p:nvCxnSpPr>
          <p:spPr>
            <a:xfrm flipH="1" flipV="1">
              <a:off x="5741773" y="6121397"/>
              <a:ext cx="278027" cy="37199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480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 form of 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constrained optimization problem</a:t>
            </a:r>
          </a:p>
          <a:p>
            <a:endParaRPr lang="en-US" sz="2600" dirty="0"/>
          </a:p>
          <a:p>
            <a:endParaRPr lang="en-US" sz="3600" dirty="0" smtClean="0"/>
          </a:p>
          <a:p>
            <a:endParaRPr lang="en-US" sz="4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19813" y="3084067"/>
                <a:ext cx="368235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≥1−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813" y="3084067"/>
                <a:ext cx="3682354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90800" y="2109615"/>
                <a:ext cx="3877215" cy="1081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109615"/>
                <a:ext cx="3877215" cy="10817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86050" y="3642296"/>
                <a:ext cx="10257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050" y="3642296"/>
                <a:ext cx="1025729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874241" y="2401553"/>
            <a:ext cx="1299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Primal</a:t>
            </a:r>
            <a:endParaRPr lang="en-US" sz="24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6817890" y="2465834"/>
            <a:ext cx="2284052" cy="1562612"/>
            <a:chOff x="6817890" y="2465834"/>
            <a:chExt cx="2284052" cy="15626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7820070" y="3146074"/>
                  <a:ext cx="29437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0070" y="3146074"/>
                  <a:ext cx="294376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2500" r="-8333" b="-156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820070" y="3720669"/>
                  <a:ext cx="27969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0070" y="3720669"/>
                  <a:ext cx="279692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2609" r="-6522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/>
            <p:cNvSpPr txBox="1"/>
            <p:nvPr/>
          </p:nvSpPr>
          <p:spPr>
            <a:xfrm>
              <a:off x="6817890" y="2465834"/>
              <a:ext cx="2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Lagrangian</a:t>
              </a:r>
              <a:r>
                <a:rPr lang="en-US" dirty="0" smtClean="0"/>
                <a:t> multipliers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74241" y="3937991"/>
            <a:ext cx="7966925" cy="1900184"/>
            <a:chOff x="874241" y="3937991"/>
            <a:chExt cx="7966925" cy="1900184"/>
          </a:xfrm>
        </p:grpSpPr>
        <p:sp>
          <p:nvSpPr>
            <p:cNvPr id="18" name="TextBox 17"/>
            <p:cNvSpPr txBox="1"/>
            <p:nvPr/>
          </p:nvSpPr>
          <p:spPr>
            <a:xfrm>
              <a:off x="874241" y="3937991"/>
              <a:ext cx="21490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Lagrangian</a:t>
              </a:r>
              <a:r>
                <a:rPr lang="en-US" sz="2400" dirty="0" smtClean="0"/>
                <a:t> dual</a:t>
              </a:r>
              <a:endParaRPr lang="en-US" sz="2400" dirty="0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874241" y="4443232"/>
              <a:ext cx="7966925" cy="1394943"/>
              <a:chOff x="874241" y="4443232"/>
              <a:chExt cx="7966925" cy="139494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874241" y="4443232"/>
                    <a:ext cx="7966925" cy="92724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−1+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𝜉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4241" y="4443232"/>
                    <a:ext cx="7966925" cy="92724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619813" y="5468843"/>
                    <a:ext cx="286341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.  ∀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≥0,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≥0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9813" y="5468843"/>
                    <a:ext cx="2863413" cy="36933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1066" r="-2132" b="-344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3" name="Rectangle 12"/>
          <p:cNvSpPr/>
          <p:nvPr/>
        </p:nvSpPr>
        <p:spPr>
          <a:xfrm>
            <a:off x="4324865" y="2650500"/>
            <a:ext cx="387178" cy="433567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403124" y="1232972"/>
            <a:ext cx="4283676" cy="1501990"/>
            <a:chOff x="4403124" y="1232972"/>
            <a:chExt cx="4283676" cy="1501990"/>
          </a:xfrm>
        </p:grpSpPr>
        <p:sp>
          <p:nvSpPr>
            <p:cNvPr id="11" name="TextBox 10"/>
            <p:cNvSpPr txBox="1"/>
            <p:nvPr/>
          </p:nvSpPr>
          <p:spPr>
            <a:xfrm>
              <a:off x="4403124" y="1232972"/>
              <a:ext cx="4283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66FF"/>
                  </a:solidFill>
                </a:rPr>
                <a:t>Just to simplify the follow-up derivations</a:t>
              </a:r>
              <a:endParaRPr lang="en-US" i="1" dirty="0">
                <a:solidFill>
                  <a:srgbClr val="0066FF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4786184" y="1600202"/>
              <a:ext cx="518984" cy="1134760"/>
            </a:xfrm>
            <a:prstGeom prst="straightConnector1">
              <a:avLst/>
            </a:prstGeom>
            <a:ln w="19050"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365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Bayes risk minimization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35285"/>
                <a:ext cx="8229600" cy="4525963"/>
              </a:xfrm>
            </p:spPr>
            <p:txBody>
              <a:bodyPr/>
              <a:lstStyle/>
              <a:p>
                <a:r>
                  <a:rPr lang="en-US" dirty="0" smtClean="0"/>
                  <a:t>Risk – assign instance to a wrong class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 smtClean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35285"/>
                <a:ext cx="8229600" cy="4525963"/>
              </a:xfrm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761064" y="3003590"/>
            <a:ext cx="6341534" cy="2709333"/>
            <a:chOff x="1278466" y="2548467"/>
            <a:chExt cx="6341534" cy="2709333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278466" y="5240866"/>
              <a:ext cx="6341534" cy="169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278466" y="2548467"/>
              <a:ext cx="0" cy="269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reeform 14"/>
          <p:cNvSpPr/>
          <p:nvPr/>
        </p:nvSpPr>
        <p:spPr>
          <a:xfrm>
            <a:off x="1756832" y="4349790"/>
            <a:ext cx="5384802" cy="1380073"/>
          </a:xfrm>
          <a:custGeom>
            <a:avLst/>
            <a:gdLst>
              <a:gd name="connsiteX0" fmla="*/ 0 w 4013200"/>
              <a:gd name="connsiteY0" fmla="*/ 1346206 h 1380073"/>
              <a:gd name="connsiteX1" fmla="*/ 1016000 w 4013200"/>
              <a:gd name="connsiteY1" fmla="*/ 1176873 h 1380073"/>
              <a:gd name="connsiteX2" fmla="*/ 1651000 w 4013200"/>
              <a:gd name="connsiteY2" fmla="*/ 6 h 1380073"/>
              <a:gd name="connsiteX3" fmla="*/ 2269067 w 4013200"/>
              <a:gd name="connsiteY3" fmla="*/ 1159940 h 1380073"/>
              <a:gd name="connsiteX4" fmla="*/ 4013200 w 4013200"/>
              <a:gd name="connsiteY4" fmla="*/ 1380073 h 138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3200" h="1380073">
                <a:moveTo>
                  <a:pt x="0" y="1346206"/>
                </a:moveTo>
                <a:cubicBezTo>
                  <a:pt x="370416" y="1373723"/>
                  <a:pt x="740833" y="1401240"/>
                  <a:pt x="1016000" y="1176873"/>
                </a:cubicBezTo>
                <a:cubicBezTo>
                  <a:pt x="1291167" y="952506"/>
                  <a:pt x="1442156" y="2828"/>
                  <a:pt x="1651000" y="6"/>
                </a:cubicBezTo>
                <a:cubicBezTo>
                  <a:pt x="1859844" y="-2816"/>
                  <a:pt x="1875367" y="929929"/>
                  <a:pt x="2269067" y="1159940"/>
                </a:cubicBezTo>
                <a:cubicBezTo>
                  <a:pt x="2662767" y="1389951"/>
                  <a:pt x="3667478" y="1343384"/>
                  <a:pt x="4013200" y="138007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412998" y="3858675"/>
            <a:ext cx="5156200" cy="1841757"/>
          </a:xfrm>
          <a:custGeom>
            <a:avLst/>
            <a:gdLst>
              <a:gd name="connsiteX0" fmla="*/ 0 w 5156200"/>
              <a:gd name="connsiteY0" fmla="*/ 1837315 h 1841757"/>
              <a:gd name="connsiteX1" fmla="*/ 838200 w 5156200"/>
              <a:gd name="connsiteY1" fmla="*/ 1727248 h 1841757"/>
              <a:gd name="connsiteX2" fmla="*/ 1921934 w 5156200"/>
              <a:gd name="connsiteY2" fmla="*/ 1092248 h 1841757"/>
              <a:gd name="connsiteX3" fmla="*/ 2692400 w 5156200"/>
              <a:gd name="connsiteY3" fmla="*/ 48 h 1841757"/>
              <a:gd name="connsiteX4" fmla="*/ 3276600 w 5156200"/>
              <a:gd name="connsiteY4" fmla="*/ 1049915 h 1841757"/>
              <a:gd name="connsiteX5" fmla="*/ 4360334 w 5156200"/>
              <a:gd name="connsiteY5" fmla="*/ 1735715 h 1841757"/>
              <a:gd name="connsiteX6" fmla="*/ 5156200 w 5156200"/>
              <a:gd name="connsiteY6" fmla="*/ 1828848 h 184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6200" h="1841757">
                <a:moveTo>
                  <a:pt x="0" y="1837315"/>
                </a:moveTo>
                <a:cubicBezTo>
                  <a:pt x="258939" y="1844370"/>
                  <a:pt x="517878" y="1851426"/>
                  <a:pt x="838200" y="1727248"/>
                </a:cubicBezTo>
                <a:cubicBezTo>
                  <a:pt x="1158522" y="1603070"/>
                  <a:pt x="1612901" y="1380115"/>
                  <a:pt x="1921934" y="1092248"/>
                </a:cubicBezTo>
                <a:cubicBezTo>
                  <a:pt x="2230967" y="804381"/>
                  <a:pt x="2466622" y="7103"/>
                  <a:pt x="2692400" y="48"/>
                </a:cubicBezTo>
                <a:cubicBezTo>
                  <a:pt x="2918178" y="-7007"/>
                  <a:pt x="2998611" y="760637"/>
                  <a:pt x="3276600" y="1049915"/>
                </a:cubicBezTo>
                <a:cubicBezTo>
                  <a:pt x="3554589" y="1339193"/>
                  <a:pt x="4047067" y="1605893"/>
                  <a:pt x="4360334" y="1735715"/>
                </a:cubicBezTo>
                <a:cubicBezTo>
                  <a:pt x="4673601" y="1865537"/>
                  <a:pt x="4914900" y="1847192"/>
                  <a:pt x="5156200" y="1828848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620000" y="5758444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758444"/>
                <a:ext cx="872067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54200" y="2877135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200" y="2877135"/>
                <a:ext cx="872067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2797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12887" y="4088628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887" y="4088628"/>
                <a:ext cx="221826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56832" y="4050208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832" y="4050208"/>
                <a:ext cx="2218267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 flipH="1">
            <a:off x="4339166" y="3246467"/>
            <a:ext cx="8467" cy="2820455"/>
          </a:xfrm>
          <a:prstGeom prst="line">
            <a:avLst/>
          </a:prstGeom>
          <a:ln w="28575">
            <a:solidFill>
              <a:srgbClr val="00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3032281" y="4948360"/>
            <a:ext cx="1295458" cy="763634"/>
            <a:chOff x="3045143" y="4842484"/>
            <a:chExt cx="1295458" cy="763634"/>
          </a:xfrm>
        </p:grpSpPr>
        <p:cxnSp>
          <p:nvCxnSpPr>
            <p:cNvPr id="30" name="Straight Connector 29"/>
            <p:cNvCxnSpPr/>
            <p:nvPr/>
          </p:nvCxnSpPr>
          <p:spPr>
            <a:xfrm flipH="1">
              <a:off x="3139770" y="5496052"/>
              <a:ext cx="96042" cy="11006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3250152" y="5429149"/>
              <a:ext cx="148212" cy="16943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345449" y="5363947"/>
              <a:ext cx="192077" cy="23061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436178" y="5282349"/>
              <a:ext cx="261796" cy="31560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546118" y="5195459"/>
              <a:ext cx="313551" cy="40103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3658949" y="5076206"/>
              <a:ext cx="403710" cy="51612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3763944" y="4842484"/>
              <a:ext cx="572954" cy="74739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3871192" y="4967451"/>
              <a:ext cx="464196" cy="62880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3985927" y="5110318"/>
              <a:ext cx="348313" cy="4820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110316" y="5272527"/>
              <a:ext cx="230285" cy="31758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221650" y="5443849"/>
              <a:ext cx="112694" cy="1524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3045143" y="5528051"/>
              <a:ext cx="69654" cy="7294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4342050" y="5067833"/>
            <a:ext cx="1166531" cy="632600"/>
            <a:chOff x="4342050" y="4932750"/>
            <a:chExt cx="1166531" cy="63260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4342056" y="5424237"/>
              <a:ext cx="107177" cy="1361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352637" y="5292294"/>
              <a:ext cx="208777" cy="27305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4342051" y="5101882"/>
              <a:ext cx="337126" cy="46235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342050" y="4932750"/>
              <a:ext cx="465090" cy="62768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4802128" y="5371625"/>
              <a:ext cx="132305" cy="18578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982144" y="5432708"/>
              <a:ext cx="82191" cy="1277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143630" y="5467539"/>
              <a:ext cx="66153" cy="928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295748" y="5487664"/>
              <a:ext cx="60687" cy="7276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5471540" y="5513985"/>
              <a:ext cx="37041" cy="4853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2726267" y="3282098"/>
            <a:ext cx="1615783" cy="400518"/>
            <a:chOff x="2726267" y="3147015"/>
            <a:chExt cx="1615783" cy="4005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6557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/>
            <p:cNvCxnSpPr/>
            <p:nvPr/>
          </p:nvCxnSpPr>
          <p:spPr>
            <a:xfrm flipH="1" flipV="1">
              <a:off x="2726267" y="3539067"/>
              <a:ext cx="1615783" cy="84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4343901" y="3249573"/>
            <a:ext cx="1599457" cy="434558"/>
            <a:chOff x="4343901" y="3114490"/>
            <a:chExt cx="1599457" cy="4345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t="-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/>
            <p:cNvCxnSpPr/>
            <p:nvPr/>
          </p:nvCxnSpPr>
          <p:spPr>
            <a:xfrm flipV="1">
              <a:off x="4343901" y="3548008"/>
              <a:ext cx="1599457" cy="104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4660581" y="5564957"/>
            <a:ext cx="1727200" cy="952136"/>
            <a:chOff x="5689600" y="2075729"/>
            <a:chExt cx="1727200" cy="952136"/>
          </a:xfrm>
        </p:grpSpPr>
        <p:sp>
          <p:nvSpPr>
            <p:cNvPr id="90" name="TextBox 89"/>
            <p:cNvSpPr txBox="1"/>
            <p:nvPr/>
          </p:nvSpPr>
          <p:spPr>
            <a:xfrm>
              <a:off x="5689600" y="2658533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False positive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91" name="Straight Arrow Connector 90"/>
            <p:cNvCxnSpPr>
              <a:stCxn id="90" idx="0"/>
            </p:cNvCxnSpPr>
            <p:nvPr/>
          </p:nvCxnSpPr>
          <p:spPr>
            <a:xfrm flipH="1" flipV="1">
              <a:off x="5700565" y="2075729"/>
              <a:ext cx="852635" cy="5828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2545556" y="5526553"/>
            <a:ext cx="1727200" cy="985334"/>
            <a:chOff x="5689600" y="3100864"/>
            <a:chExt cx="1727200" cy="985334"/>
          </a:xfrm>
        </p:grpSpPr>
        <p:sp>
          <p:nvSpPr>
            <p:cNvPr id="93" name="TextBox 92"/>
            <p:cNvSpPr txBox="1"/>
            <p:nvPr/>
          </p:nvSpPr>
          <p:spPr>
            <a:xfrm>
              <a:off x="5689600" y="3716866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False negative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cxnSp>
          <p:nvCxnSpPr>
            <p:cNvPr id="94" name="Straight Arrow Connector 93"/>
            <p:cNvCxnSpPr>
              <a:stCxn id="93" idx="0"/>
            </p:cNvCxnSpPr>
            <p:nvPr/>
          </p:nvCxnSpPr>
          <p:spPr>
            <a:xfrm flipV="1">
              <a:off x="6553200" y="3100864"/>
              <a:ext cx="468705" cy="61600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4510614" y="2378373"/>
            <a:ext cx="4017080" cy="916360"/>
            <a:chOff x="4154270" y="2344820"/>
            <a:chExt cx="4017080" cy="916360"/>
          </a:xfrm>
        </p:grpSpPr>
        <p:sp>
          <p:nvSpPr>
            <p:cNvPr id="102" name="TextBox 101"/>
            <p:cNvSpPr txBox="1"/>
            <p:nvPr/>
          </p:nvSpPr>
          <p:spPr>
            <a:xfrm>
              <a:off x="4511212" y="2344820"/>
              <a:ext cx="3660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</a:rPr>
                <a:t>*Optimal Bayes decision boundary</a:t>
              </a:r>
              <a:endParaRPr lang="en-US" i="1" dirty="0">
                <a:solidFill>
                  <a:srgbClr val="0000FF"/>
                </a:solidFill>
              </a:endParaRPr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H="1">
              <a:off x="4154270" y="2710252"/>
              <a:ext cx="1025636" cy="550928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6196151" y="2840747"/>
            <a:ext cx="2839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We have learned multiple ways to estimate this, e.g. Naïve Bayes, </a:t>
            </a:r>
            <a:r>
              <a:rPr lang="en-US" b="1" i="1" dirty="0" err="1" smtClean="0"/>
              <a:t>kNN</a:t>
            </a:r>
            <a:r>
              <a:rPr lang="en-US" b="1" i="1" dirty="0" smtClean="0"/>
              <a:t>, Logistic regression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47461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form of 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Lagrangian</a:t>
            </a:r>
            <a:r>
              <a:rPr lang="en-US" dirty="0"/>
              <a:t> dual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599037" y="3352759"/>
                <a:ext cx="28634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037" y="3352759"/>
                <a:ext cx="2863413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851" r="-2128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934994" y="3722091"/>
            <a:ext cx="7821828" cy="1121867"/>
            <a:chOff x="934994" y="3722091"/>
            <a:chExt cx="7821828" cy="1121867"/>
          </a:xfrm>
        </p:grpSpPr>
        <p:sp>
          <p:nvSpPr>
            <p:cNvPr id="11" name="TextBox 10"/>
            <p:cNvSpPr txBox="1"/>
            <p:nvPr/>
          </p:nvSpPr>
          <p:spPr>
            <a:xfrm>
              <a:off x="934994" y="3722091"/>
              <a:ext cx="11780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Lemma</a:t>
              </a:r>
              <a:endParaRPr lang="en-US" sz="2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856972" y="4002035"/>
                  <a:ext cx="4480778" cy="8238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≥0,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inf</m:t>
                                  </m:r>
                                </m:fNam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</m:eqArr>
                        </m:e>
                      </m:d>
                    </m:oMath>
                  </a14:m>
                  <a:r>
                    <a:rPr lang="en-US" sz="2400" dirty="0" smtClean="0"/>
                    <a:t> </a:t>
                  </a:r>
                  <a:endParaRPr lang="en-US" sz="2400" dirty="0"/>
                </a:p>
              </p:txBody>
            </p:sp>
          </mc:Choice>
          <mc:Fallback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972" y="4002035"/>
                  <a:ext cx="4480778" cy="82381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384324" y="4051917"/>
                  <a:ext cx="2372498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 smtClean="0"/>
                    <a:t>if </a:t>
                  </a:r>
                  <a14:m>
                    <m:oMath xmlns:m="http://schemas.openxmlformats.org/officeDocument/2006/math"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200" dirty="0" smtClean="0"/>
                    <a:t> is feasible</a:t>
                  </a:r>
                  <a:endParaRPr lang="en-US" sz="22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4324" y="4051917"/>
                  <a:ext cx="2372498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342" t="-10000"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/>
            <p:cNvSpPr txBox="1"/>
            <p:nvPr/>
          </p:nvSpPr>
          <p:spPr>
            <a:xfrm>
              <a:off x="6376087" y="4413071"/>
              <a:ext cx="220362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otherwise</a:t>
              </a:r>
              <a:endParaRPr lang="en-US" sz="2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67200" y="4695019"/>
            <a:ext cx="4419599" cy="1394930"/>
            <a:chOff x="4267200" y="4695019"/>
            <a:chExt cx="4419599" cy="139493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769708" y="5166619"/>
                  <a:ext cx="3917091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We need to maximize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i="1" dirty="0" smtClean="0"/>
                    <a:t> with respect to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i="1" dirty="0" smtClean="0"/>
                    <a:t> </a:t>
                  </a:r>
                  <a:r>
                    <a:rPr lang="en-US" i="1" dirty="0" smtClean="0"/>
                    <a:t>so as to</a:t>
                  </a:r>
                  <a:r>
                    <a:rPr lang="en-US" i="1" dirty="0" smtClean="0"/>
                    <a:t> </a:t>
                  </a:r>
                  <a:r>
                    <a:rPr lang="en-US" i="1" dirty="0" smtClean="0"/>
                    <a:t>minimize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i="1" dirty="0" smtClean="0"/>
                    <a:t> with respect to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i="1" dirty="0"/>
                    <a:t> </a:t>
                  </a:r>
                  <a:endParaRPr lang="en-US" i="1" dirty="0"/>
                </a:p>
              </p:txBody>
            </p:sp>
          </mc:Choice>
          <mc:Fallback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9708" y="5166619"/>
                  <a:ext cx="3917091" cy="92333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244" t="-3974" r="-778" b="-99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/>
            <p:cNvCxnSpPr/>
            <p:nvPr/>
          </p:nvCxnSpPr>
          <p:spPr>
            <a:xfrm>
              <a:off x="4267200" y="4695019"/>
              <a:ext cx="502509" cy="59853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54886" y="2273300"/>
                <a:ext cx="7966925" cy="9272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−1+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86" y="2273300"/>
                <a:ext cx="7966925" cy="92724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82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form of 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Lagrangian</a:t>
            </a:r>
            <a:r>
              <a:rPr lang="en-US" dirty="0"/>
              <a:t> dual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599037" y="3352759"/>
                <a:ext cx="28634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037" y="3352759"/>
                <a:ext cx="2863413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851" r="-2128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44184" y="4080397"/>
                <a:ext cx="3727239" cy="821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2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184" y="4080397"/>
                <a:ext cx="3727239" cy="82150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044184" y="4960523"/>
                <a:ext cx="3246466" cy="7019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2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184" y="4960523"/>
                <a:ext cx="3246466" cy="7019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20639" y="2273988"/>
                <a:ext cx="7966925" cy="9272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−1+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39" y="2273988"/>
                <a:ext cx="7966925" cy="92724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5711431" y="4080397"/>
            <a:ext cx="1807674" cy="1457185"/>
            <a:chOff x="5711431" y="4080397"/>
            <a:chExt cx="1807674" cy="14571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5711431" y="4080397"/>
                  <a:ext cx="1807674" cy="8215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1431" y="4080397"/>
                  <a:ext cx="1807674" cy="82150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5767250" y="5199028"/>
                  <a:ext cx="1452321" cy="3385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7250" y="5199028"/>
                  <a:ext cx="1452321" cy="33855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101" r="-2941" b="-3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4634547" y="3880693"/>
            <a:ext cx="1655806" cy="1640012"/>
            <a:chOff x="4634547" y="3880693"/>
            <a:chExt cx="1655806" cy="1640012"/>
          </a:xfrm>
        </p:grpSpPr>
        <p:sp>
          <p:nvSpPr>
            <p:cNvPr id="8" name="Right Arrow 7"/>
            <p:cNvSpPr/>
            <p:nvPr/>
          </p:nvSpPr>
          <p:spPr>
            <a:xfrm>
              <a:off x="5008901" y="4339355"/>
              <a:ext cx="461023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/>
            <p:cNvSpPr/>
            <p:nvPr/>
          </p:nvSpPr>
          <p:spPr>
            <a:xfrm>
              <a:off x="5037377" y="5215905"/>
              <a:ext cx="461023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34547" y="3880693"/>
              <a:ext cx="1655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it to zero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501188" y="3744628"/>
            <a:ext cx="1623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take them back to dual form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5291538" y="2873563"/>
            <a:ext cx="2647460" cy="2255630"/>
            <a:chOff x="5291538" y="2873563"/>
            <a:chExt cx="2647460" cy="2255630"/>
          </a:xfrm>
        </p:grpSpPr>
        <p:cxnSp>
          <p:nvCxnSpPr>
            <p:cNvPr id="14" name="Straight Arrow Connector 13"/>
            <p:cNvCxnSpPr/>
            <p:nvPr/>
          </p:nvCxnSpPr>
          <p:spPr>
            <a:xfrm flipH="1" flipV="1">
              <a:off x="5834193" y="2873563"/>
              <a:ext cx="692262" cy="122426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 flipV="1">
              <a:off x="5291538" y="2940908"/>
              <a:ext cx="541892" cy="218828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6550801" y="2940908"/>
              <a:ext cx="1388197" cy="218828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351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form of 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Lagrangian</a:t>
            </a:r>
            <a:r>
              <a:rPr lang="en-US" dirty="0"/>
              <a:t> dual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590800" y="4861399"/>
                <a:ext cx="25121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4861399"/>
                <a:ext cx="2512163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971" r="-169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0" y="2244130"/>
                <a:ext cx="7739170" cy="24347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pHide m:val="on"/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44130"/>
                <a:ext cx="7739170" cy="243470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422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form of 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Lagrangian</a:t>
            </a:r>
            <a:r>
              <a:rPr lang="en-US" dirty="0"/>
              <a:t> dual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978167" y="3493851"/>
                <a:ext cx="25121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167" y="3493851"/>
                <a:ext cx="2512163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214" r="-169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1699528" y="2325650"/>
                <a:ext cx="4572790" cy="9380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528" y="2325650"/>
                <a:ext cx="4572790" cy="9380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5824152" y="3263665"/>
            <a:ext cx="2352016" cy="1184142"/>
            <a:chOff x="5824152" y="3263665"/>
            <a:chExt cx="2352016" cy="1184142"/>
          </a:xfrm>
        </p:grpSpPr>
        <p:sp>
          <p:nvSpPr>
            <p:cNvPr id="9" name="TextBox 8"/>
            <p:cNvSpPr txBox="1"/>
            <p:nvPr/>
          </p:nvSpPr>
          <p:spPr>
            <a:xfrm>
              <a:off x="6400069" y="3801476"/>
              <a:ext cx="17760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QP again!</a:t>
              </a:r>
            </a:p>
            <a:p>
              <a:r>
                <a:rPr lang="en-US" i="1" dirty="0" smtClean="0"/>
                <a:t>Easy to optimize!</a:t>
              </a:r>
              <a:endParaRPr lang="en-US" i="1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5824152" y="3263665"/>
              <a:ext cx="760314" cy="53781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2" descr="http://www.buzzle.com/images/cliparts/smiley-thumbs-up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1933" y="3454664"/>
              <a:ext cx="532465" cy="511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1046394" y="4365773"/>
            <a:ext cx="5472787" cy="746020"/>
            <a:chOff x="1046394" y="4365773"/>
            <a:chExt cx="5472787" cy="7460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1699528" y="4742461"/>
                  <a:ext cx="48196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/>
                    <a:t>In the optimal solution: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528" y="4742461"/>
                  <a:ext cx="4819653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139" t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/>
            <p:cNvSpPr txBox="1"/>
            <p:nvPr/>
          </p:nvSpPr>
          <p:spPr>
            <a:xfrm>
              <a:off x="1046394" y="4365773"/>
              <a:ext cx="2685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Complementary slackness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46394" y="5157314"/>
            <a:ext cx="7582929" cy="717576"/>
            <a:chOff x="1046394" y="5157314"/>
            <a:chExt cx="7582929" cy="7175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1046394" y="5157314"/>
                  <a:ext cx="699373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which means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r>
                    <a:rPr lang="en-US" dirty="0" smtClean="0"/>
                    <a:t> if the constraint is satisfied (correct classification)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6394" y="5157314"/>
                  <a:ext cx="699373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785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320092" y="5505558"/>
                  <a:ext cx="63092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a14:m>
                  <a:r>
                    <a:rPr lang="en-US" dirty="0" smtClean="0"/>
                    <a:t> if the constraint is not satisfied (misclassification)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0092" y="5505558"/>
                  <a:ext cx="6309231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3985923" y="1778260"/>
            <a:ext cx="4386456" cy="547390"/>
            <a:chOff x="3985923" y="1778260"/>
            <a:chExt cx="4386456" cy="547390"/>
          </a:xfrm>
        </p:grpSpPr>
        <p:sp>
          <p:nvSpPr>
            <p:cNvPr id="7" name="TextBox 6"/>
            <p:cNvSpPr txBox="1"/>
            <p:nvPr/>
          </p:nvSpPr>
          <p:spPr>
            <a:xfrm>
              <a:off x="4572000" y="1778260"/>
              <a:ext cx="3800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 dual form, we need to maximize it!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7" idx="1"/>
              <a:endCxn id="19" idx="0"/>
            </p:cNvCxnSpPr>
            <p:nvPr/>
          </p:nvCxnSpPr>
          <p:spPr>
            <a:xfrm flipH="1">
              <a:off x="3985923" y="1962926"/>
              <a:ext cx="586077" cy="36272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381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Sparsity</a:t>
            </a:r>
            <a:r>
              <a:rPr lang="en-US" dirty="0" smtClean="0"/>
              <a:t> in dual SVM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Only a few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can be non-zero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34</a:t>
            </a:fld>
            <a:endParaRPr lang="en-US"/>
          </a:p>
        </p:txBody>
      </p:sp>
      <p:grpSp>
        <p:nvGrpSpPr>
          <p:cNvPr id="115" name="Group 114"/>
          <p:cNvGrpSpPr/>
          <p:nvPr/>
        </p:nvGrpSpPr>
        <p:grpSpPr>
          <a:xfrm>
            <a:off x="2590800" y="2789371"/>
            <a:ext cx="4366053" cy="3566981"/>
            <a:chOff x="2848232" y="2552362"/>
            <a:chExt cx="4366053" cy="3566981"/>
          </a:xfrm>
        </p:grpSpPr>
        <p:cxnSp>
          <p:nvCxnSpPr>
            <p:cNvPr id="116" name="Straight Arrow Connector 115"/>
            <p:cNvCxnSpPr/>
            <p:nvPr/>
          </p:nvCxnSpPr>
          <p:spPr>
            <a:xfrm flipV="1">
              <a:off x="3204519" y="5750011"/>
              <a:ext cx="37811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flipV="1">
              <a:off x="3204519" y="2636108"/>
              <a:ext cx="0" cy="31139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731741" y="4357816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3398109" y="4123038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3748217" y="39116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4118920" y="414230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3958281" y="336413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3468130" y="4760804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4782063" y="349732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4258963" y="3669352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247502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5962753" y="444315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5394136" y="5399903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714924" y="5373858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848232" y="2552362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6662349" y="5750011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32" name="Oval 131"/>
            <p:cNvSpPr/>
            <p:nvPr/>
          </p:nvSpPr>
          <p:spPr>
            <a:xfrm>
              <a:off x="3606115" y="355307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4398594" y="331239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3748217" y="31119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4574881" y="397764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3335761" y="328833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3274824" y="376565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5176039" y="332288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9" name="Straight Connector 138"/>
          <p:cNvCxnSpPr/>
          <p:nvPr/>
        </p:nvCxnSpPr>
        <p:spPr>
          <a:xfrm flipV="1">
            <a:off x="3411961" y="3778834"/>
            <a:ext cx="2335276" cy="1887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Rectangle 139"/>
              <p:cNvSpPr/>
              <p:nvPr/>
            </p:nvSpPr>
            <p:spPr>
              <a:xfrm>
                <a:off x="5734149" y="3498724"/>
                <a:ext cx="1124860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0" name="Rectangle 1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149" y="3498724"/>
                <a:ext cx="1124860" cy="39767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Straight Connector 140"/>
          <p:cNvCxnSpPr/>
          <p:nvPr/>
        </p:nvCxnSpPr>
        <p:spPr>
          <a:xfrm>
            <a:off x="4453208" y="4382565"/>
            <a:ext cx="227691" cy="26410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4757802" y="4575488"/>
            <a:ext cx="236639" cy="26605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>
            <a:off x="483972" y="4214654"/>
            <a:ext cx="3833477" cy="1452100"/>
            <a:chOff x="282145" y="4579779"/>
            <a:chExt cx="3833477" cy="1452100"/>
          </a:xfrm>
        </p:grpSpPr>
        <p:sp>
          <p:nvSpPr>
            <p:cNvPr id="144" name="TextBox 143"/>
            <p:cNvSpPr txBox="1"/>
            <p:nvPr/>
          </p:nvSpPr>
          <p:spPr>
            <a:xfrm>
              <a:off x="282145" y="5502981"/>
              <a:ext cx="2115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Inactive constraints</a:t>
              </a:r>
            </a:p>
          </p:txBody>
        </p:sp>
        <p:cxnSp>
          <p:nvCxnSpPr>
            <p:cNvPr id="145" name="Straight Arrow Connector 144"/>
            <p:cNvCxnSpPr/>
            <p:nvPr/>
          </p:nvCxnSpPr>
          <p:spPr>
            <a:xfrm flipV="1">
              <a:off x="2224489" y="5073639"/>
              <a:ext cx="970299" cy="614008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>
              <a:off x="2224489" y="5687647"/>
              <a:ext cx="1891133" cy="344232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 flipV="1">
              <a:off x="2235390" y="4579779"/>
              <a:ext cx="550284" cy="1107868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4609619" y="4103513"/>
            <a:ext cx="3912423" cy="659173"/>
            <a:chOff x="4407792" y="4468638"/>
            <a:chExt cx="3912423" cy="6591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5824912" y="4468638"/>
                  <a:ext cx="24953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Active constraints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4912" y="4468638"/>
                  <a:ext cx="2495303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200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0" name="Straight Arrow Connector 149"/>
            <p:cNvCxnSpPr>
              <a:stCxn id="149" idx="1"/>
            </p:cNvCxnSpPr>
            <p:nvPr/>
          </p:nvCxnSpPr>
          <p:spPr>
            <a:xfrm flipH="1" flipV="1">
              <a:off x="4407792" y="4610752"/>
              <a:ext cx="1417120" cy="4255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>
              <a:stCxn id="149" idx="1"/>
            </p:cNvCxnSpPr>
            <p:nvPr/>
          </p:nvCxnSpPr>
          <p:spPr>
            <a:xfrm flipH="1">
              <a:off x="4966200" y="4653304"/>
              <a:ext cx="858712" cy="47450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" name="TextBox 151"/>
          <p:cNvSpPr txBox="1"/>
          <p:nvPr/>
        </p:nvSpPr>
        <p:spPr>
          <a:xfrm>
            <a:off x="6284532" y="4423779"/>
            <a:ext cx="173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Support vectors</a:t>
            </a:r>
            <a:endParaRPr lang="en-US" dirty="0"/>
          </a:p>
        </p:txBody>
      </p:sp>
      <p:cxnSp>
        <p:nvCxnSpPr>
          <p:cNvPr id="153" name="Straight Connector 152"/>
          <p:cNvCxnSpPr/>
          <p:nvPr/>
        </p:nvCxnSpPr>
        <p:spPr>
          <a:xfrm>
            <a:off x="3614352" y="4284675"/>
            <a:ext cx="607853" cy="72955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4078591" y="5147646"/>
            <a:ext cx="356412" cy="445671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6705785" y="3352845"/>
            <a:ext cx="2608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That’s why it is called Support Vector Machines</a:t>
            </a:r>
            <a:endParaRPr lang="en-US" i="1" dirty="0"/>
          </a:p>
        </p:txBody>
      </p:sp>
      <p:sp>
        <p:nvSpPr>
          <p:cNvPr id="162" name="TextBox 161"/>
          <p:cNvSpPr txBox="1"/>
          <p:nvPr/>
        </p:nvSpPr>
        <p:spPr>
          <a:xfrm>
            <a:off x="407383" y="4269962"/>
            <a:ext cx="2461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No contribution in deciding the decision boundary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Rectangle 164"/>
              <p:cNvSpPr/>
              <p:nvPr/>
            </p:nvSpPr>
            <p:spPr>
              <a:xfrm>
                <a:off x="924107" y="5433744"/>
                <a:ext cx="8120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65" name="Rectangle 1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107" y="5433744"/>
                <a:ext cx="812017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Rectangle 165"/>
              <p:cNvSpPr/>
              <p:nvPr/>
            </p:nvSpPr>
            <p:spPr>
              <a:xfrm>
                <a:off x="2667556" y="2415269"/>
                <a:ext cx="4340227" cy="4003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Classification </a:t>
                </a:r>
                <a:r>
                  <a:rPr lang="en-US" sz="2000" dirty="0" err="1" smtClean="0"/>
                  <a:t>hyperplane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66" name="Rectangle 1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556" y="2415269"/>
                <a:ext cx="4340227" cy="400302"/>
              </a:xfrm>
              <a:prstGeom prst="rect">
                <a:avLst/>
              </a:prstGeom>
              <a:blipFill rotWithShape="0">
                <a:blip r:embed="rId6"/>
                <a:stretch>
                  <a:fillRect l="-1545" t="-122727" r="-702" b="-18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151197" y="5309972"/>
                <a:ext cx="26245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197" y="5309972"/>
                <a:ext cx="2624565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074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dual form SVM?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Primal SVM </a:t>
            </a:r>
            <a:r>
              <a:rPr lang="en-US" dirty="0" err="1" smtClean="0"/>
              <a:t>v.s</a:t>
            </a:r>
            <a:r>
              <a:rPr lang="en-US" dirty="0" smtClean="0"/>
              <a:t>. dual SVM</a:t>
            </a:r>
          </a:p>
          <a:p>
            <a:pPr lvl="1"/>
            <a:r>
              <a:rPr lang="en-US" dirty="0" smtClean="0"/>
              <a:t>Primal: QP in feature space </a:t>
            </a:r>
          </a:p>
          <a:p>
            <a:pPr lvl="1"/>
            <a:r>
              <a:rPr lang="en-US" dirty="0" smtClean="0"/>
              <a:t>Dual: </a:t>
            </a:r>
            <a:r>
              <a:rPr lang="en-US" dirty="0"/>
              <a:t>QP in instance </a:t>
            </a:r>
            <a:r>
              <a:rPr lang="en-US" dirty="0" smtClean="0"/>
              <a:t>space</a:t>
            </a:r>
          </a:p>
          <a:p>
            <a:pPr lvl="1"/>
            <a:r>
              <a:rPr lang="en-US" dirty="0" smtClean="0"/>
              <a:t>If we have a lot more features than training instances, dual optimization will be more efficient</a:t>
            </a:r>
          </a:p>
          <a:p>
            <a:pPr lvl="1"/>
            <a:r>
              <a:rPr lang="en-US" dirty="0" smtClean="0"/>
              <a:t>More importantly, the kernel trick!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9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/>
          <p:cNvCxnSpPr/>
          <p:nvPr/>
        </p:nvCxnSpPr>
        <p:spPr>
          <a:xfrm flipV="1">
            <a:off x="4973923" y="4390223"/>
            <a:ext cx="27506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136210" y="4390223"/>
            <a:ext cx="27506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Non-linearly separable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Non-linear mapping to </a:t>
            </a:r>
            <a:r>
              <a:rPr lang="en-US" dirty="0" smtClean="0"/>
              <a:t>linearly </a:t>
            </a:r>
            <a:r>
              <a:rPr lang="en-US" dirty="0" smtClean="0"/>
              <a:t>separable case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36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441761" y="4313405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27792" y="4313405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80270" y="4313405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63418" y="4313405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576569" y="4445210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569" y="4445210"/>
                <a:ext cx="27610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3333" r="-666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>
          <a:xfrm flipH="1" flipV="1">
            <a:off x="6271945" y="2982097"/>
            <a:ext cx="3228" cy="14190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352376" y="4313405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279474" y="3547284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765505" y="4041551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617983" y="4041551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101131" y="3547284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414282" y="4445210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282" y="4445210"/>
                <a:ext cx="276101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6190089" y="4313405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4181594" y="3822021"/>
            <a:ext cx="510746" cy="4913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954643" y="3499354"/>
                <a:ext cx="826188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643" y="3499354"/>
                <a:ext cx="826188" cy="280205"/>
              </a:xfrm>
              <a:prstGeom prst="rect">
                <a:avLst/>
              </a:prstGeom>
              <a:blipFill rotWithShape="0">
                <a:blip r:embed="rId4"/>
                <a:stretch>
                  <a:fillRect l="-3704" t="-2174" r="-2222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3597872" y="5093120"/>
            <a:ext cx="2188936" cy="37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Polynomial mapping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887060" y="2856713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060" y="2856713"/>
                <a:ext cx="281424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70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/>
          <p:cNvCxnSpPr/>
          <p:nvPr/>
        </p:nvCxnSpPr>
        <p:spPr>
          <a:xfrm flipV="1">
            <a:off x="1077426" y="4190615"/>
            <a:ext cx="27506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Non-linearly separable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Non-linear mapping to </a:t>
            </a:r>
            <a:r>
              <a:rPr lang="en-US" dirty="0" smtClean="0"/>
              <a:t>linearly </a:t>
            </a:r>
            <a:r>
              <a:rPr lang="en-US" dirty="0" smtClean="0"/>
              <a:t>separable case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37</a:t>
            </a:fld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368789" y="2782489"/>
            <a:ext cx="0" cy="2625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376630" y="4121257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955921" y="4121257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672851" y="4121257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179015" y="4121257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517785" y="424560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785" y="4245602"/>
                <a:ext cx="27610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3333" r="-888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2304700" y="3806919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4132167" y="3698453"/>
            <a:ext cx="510746" cy="4913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990563" y="2657105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563" y="2657105"/>
                <a:ext cx="28142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2295422" y="4454021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282275" y="5060547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306329" y="3197510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757199" y="3559036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895254" y="3566667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755619" y="4644987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893674" y="4652618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39202" y="3287061"/>
            <a:ext cx="1826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polar coordinates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5398870" y="5057283"/>
            <a:ext cx="27506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5553411" y="2957477"/>
            <a:ext cx="9897" cy="22678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7839229" y="5112270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9229" y="5112270"/>
                <a:ext cx="16696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265808" y="2813765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808" y="2813765"/>
                <a:ext cx="189474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2258" r="-2258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5932647" y="3336350"/>
            <a:ext cx="137160" cy="1772954"/>
            <a:chOff x="6666293" y="3475699"/>
            <a:chExt cx="137160" cy="1772954"/>
          </a:xfrm>
        </p:grpSpPr>
        <p:sp>
          <p:nvSpPr>
            <p:cNvPr id="46" name="Rectangle 45"/>
            <p:cNvSpPr/>
            <p:nvPr/>
          </p:nvSpPr>
          <p:spPr>
            <a:xfrm>
              <a:off x="6666293" y="5111493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666293" y="3475699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666293" y="4566229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666293" y="4020964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068011" y="3335655"/>
            <a:ext cx="140043" cy="1778720"/>
            <a:chOff x="5747501" y="3472816"/>
            <a:chExt cx="140043" cy="1778720"/>
          </a:xfrm>
        </p:grpSpPr>
        <p:sp>
          <p:nvSpPr>
            <p:cNvPr id="45" name="Oval 44"/>
            <p:cNvSpPr/>
            <p:nvPr/>
          </p:nvSpPr>
          <p:spPr>
            <a:xfrm>
              <a:off x="5747501" y="5111493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747501" y="3472816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5747501" y="3706913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5747501" y="417510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747501" y="464330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747501" y="394101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5747501" y="4877398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747501" y="4409204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427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/>
          <p:cNvCxnSpPr/>
          <p:nvPr/>
        </p:nvCxnSpPr>
        <p:spPr>
          <a:xfrm flipV="1">
            <a:off x="1167631" y="4511891"/>
            <a:ext cx="27506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Non-linearly separable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Explore new features</a:t>
            </a:r>
          </a:p>
          <a:p>
            <a:pPr lvl="1"/>
            <a:r>
              <a:rPr lang="en-US" dirty="0" smtClean="0"/>
              <a:t>Use features of features of features….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6501: Text Mining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38</a:t>
            </a:fld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458994" y="3103765"/>
            <a:ext cx="0" cy="2625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466835" y="4442533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283043" y="4602375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143920" y="4135069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241369" y="4234292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607990" y="4566878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7990" y="4566878"/>
                <a:ext cx="27610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3333" r="-666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2739187" y="3695593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80768" y="2978381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768" y="2978381"/>
                <a:ext cx="28142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3012945" y="4830593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192634" y="3898291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708531" y="4135069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847404" y="3880312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321141" y="3909846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792487" y="4684150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509844" y="4899173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135798" y="3138616"/>
            <a:ext cx="895733" cy="2570205"/>
          </a:xfrm>
          <a:custGeom>
            <a:avLst/>
            <a:gdLst>
              <a:gd name="connsiteX0" fmla="*/ 442645 w 895733"/>
              <a:gd name="connsiteY0" fmla="*/ 0 h 2570205"/>
              <a:gd name="connsiteX1" fmla="*/ 549737 w 895733"/>
              <a:gd name="connsiteY1" fmla="*/ 823784 h 2570205"/>
              <a:gd name="connsiteX2" fmla="*/ 895726 w 895733"/>
              <a:gd name="connsiteY2" fmla="*/ 980303 h 2570205"/>
              <a:gd name="connsiteX3" fmla="*/ 557975 w 895733"/>
              <a:gd name="connsiteY3" fmla="*/ 1351005 h 2570205"/>
              <a:gd name="connsiteX4" fmla="*/ 55467 w 895733"/>
              <a:gd name="connsiteY4" fmla="*/ 1359243 h 2570205"/>
              <a:gd name="connsiteX5" fmla="*/ 71943 w 895733"/>
              <a:gd name="connsiteY5" fmla="*/ 1754659 h 2570205"/>
              <a:gd name="connsiteX6" fmla="*/ 582689 w 895733"/>
              <a:gd name="connsiteY6" fmla="*/ 1614616 h 2570205"/>
              <a:gd name="connsiteX7" fmla="*/ 656829 w 895733"/>
              <a:gd name="connsiteY7" fmla="*/ 2570205 h 2570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5733" h="2570205">
                <a:moveTo>
                  <a:pt x="442645" y="0"/>
                </a:moveTo>
                <a:cubicBezTo>
                  <a:pt x="458434" y="330200"/>
                  <a:pt x="474224" y="660400"/>
                  <a:pt x="549737" y="823784"/>
                </a:cubicBezTo>
                <a:cubicBezTo>
                  <a:pt x="625250" y="987168"/>
                  <a:pt x="894353" y="892433"/>
                  <a:pt x="895726" y="980303"/>
                </a:cubicBezTo>
                <a:cubicBezTo>
                  <a:pt x="897099" y="1068173"/>
                  <a:pt x="698018" y="1287848"/>
                  <a:pt x="557975" y="1351005"/>
                </a:cubicBezTo>
                <a:cubicBezTo>
                  <a:pt x="417932" y="1414162"/>
                  <a:pt x="136472" y="1291967"/>
                  <a:pt x="55467" y="1359243"/>
                </a:cubicBezTo>
                <a:cubicBezTo>
                  <a:pt x="-25538" y="1426519"/>
                  <a:pt x="-15927" y="1712097"/>
                  <a:pt x="71943" y="1754659"/>
                </a:cubicBezTo>
                <a:cubicBezTo>
                  <a:pt x="159813" y="1797221"/>
                  <a:pt x="485208" y="1478692"/>
                  <a:pt x="582689" y="1614616"/>
                </a:cubicBezTo>
                <a:cubicBezTo>
                  <a:pt x="680170" y="1750540"/>
                  <a:pt x="668499" y="2160372"/>
                  <a:pt x="656829" y="2570205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203300" y="3749397"/>
                <a:ext cx="7835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300" y="3749397"/>
                <a:ext cx="78354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0156" t="-2222" r="-1171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4309024" y="4657539"/>
                <a:ext cx="4167551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024" y="4657539"/>
                <a:ext cx="4167551" cy="280718"/>
              </a:xfrm>
              <a:prstGeom prst="rect">
                <a:avLst/>
              </a:prstGeom>
              <a:blipFill rotWithShape="0">
                <a:blip r:embed="rId5"/>
                <a:stretch>
                  <a:fillRect l="-1316" t="-2174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5439598" y="4154409"/>
            <a:ext cx="2913569" cy="420164"/>
            <a:chOff x="5439598" y="4154409"/>
            <a:chExt cx="2913569" cy="420164"/>
          </a:xfrm>
        </p:grpSpPr>
        <p:sp>
          <p:nvSpPr>
            <p:cNvPr id="9" name="Down Arrow 8"/>
            <p:cNvSpPr/>
            <p:nvPr/>
          </p:nvSpPr>
          <p:spPr>
            <a:xfrm>
              <a:off x="5439598" y="4197751"/>
              <a:ext cx="248718" cy="37682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772664" y="4154409"/>
                  <a:ext cx="25805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feature mapping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i="1" dirty="0" smtClean="0"/>
                    <a:t> </a:t>
                  </a:r>
                  <a:endParaRPr lang="en-US" i="1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2664" y="4154409"/>
                  <a:ext cx="2580503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128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2685388" y="2773262"/>
            <a:ext cx="4202126" cy="646331"/>
            <a:chOff x="2685388" y="2773262"/>
            <a:chExt cx="4202126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205206" y="2773262"/>
                  <a:ext cx="368230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Classification </a:t>
                  </a:r>
                  <a:r>
                    <a:rPr lang="en-US" i="1" dirty="0" err="1" smtClean="0"/>
                    <a:t>hyperplane</a:t>
                  </a:r>
                  <a:r>
                    <a:rPr lang="en-US" i="1" dirty="0" smtClean="0"/>
                    <a:t> determined by new feature space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5206" y="2773262"/>
                  <a:ext cx="3682308" cy="64633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490" t="-5660" r="-662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>
              <a:stCxn id="11" idx="1"/>
            </p:cNvCxnSpPr>
            <p:nvPr/>
          </p:nvCxnSpPr>
          <p:spPr>
            <a:xfrm flipH="1">
              <a:off x="2685388" y="3096428"/>
              <a:ext cx="519818" cy="2804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350452" y="5544541"/>
            <a:ext cx="4260294" cy="469120"/>
            <a:chOff x="4350452" y="5544541"/>
            <a:chExt cx="4260294" cy="469120"/>
          </a:xfrm>
        </p:grpSpPr>
        <p:sp>
          <p:nvSpPr>
            <p:cNvPr id="16" name="TextBox 15"/>
            <p:cNvSpPr txBox="1"/>
            <p:nvPr/>
          </p:nvSpPr>
          <p:spPr>
            <a:xfrm>
              <a:off x="4743081" y="5644329"/>
              <a:ext cx="38676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Feature space explodes very quickly!</a:t>
              </a:r>
              <a:endParaRPr lang="en-US" dirty="0"/>
            </a:p>
          </p:txBody>
        </p:sp>
        <p:pic>
          <p:nvPicPr>
            <p:cNvPr id="61" name="Picture 8" descr="Image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0452" y="5544541"/>
              <a:ext cx="389476" cy="389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TextBox 18"/>
          <p:cNvSpPr txBox="1"/>
          <p:nvPr/>
        </p:nvSpPr>
        <p:spPr>
          <a:xfrm>
            <a:off x="4114800" y="297385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5439598" y="5022106"/>
            <a:ext cx="3253041" cy="651269"/>
            <a:chOff x="5439598" y="5022106"/>
            <a:chExt cx="3253041" cy="651269"/>
          </a:xfrm>
        </p:grpSpPr>
        <p:sp>
          <p:nvSpPr>
            <p:cNvPr id="60" name="Down Arrow 59"/>
            <p:cNvSpPr/>
            <p:nvPr/>
          </p:nvSpPr>
          <p:spPr>
            <a:xfrm>
              <a:off x="5439598" y="5151388"/>
              <a:ext cx="248718" cy="37682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5780563" y="5022106"/>
                  <a:ext cx="2912076" cy="6512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E.g.,. in polynomial mapping: #features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i="1" dirty="0" smtClean="0"/>
                    <a:t> </a:t>
                  </a:r>
                  <a:endParaRPr lang="en-US" i="1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0563" y="5022106"/>
                  <a:ext cx="2912076" cy="65126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674" t="-5607" r="-2510" b="-140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3186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5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Rethink about dual form SVM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852091" y="3427950"/>
                <a:ext cx="2725170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091" y="3427950"/>
                <a:ext cx="2725170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084173" y="2309175"/>
                <a:ext cx="4510402" cy="10161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6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173" y="2309175"/>
                <a:ext cx="4510402" cy="101617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/>
          <p:cNvGrpSpPr/>
          <p:nvPr/>
        </p:nvGrpSpPr>
        <p:grpSpPr>
          <a:xfrm>
            <a:off x="5865340" y="2514595"/>
            <a:ext cx="3278660" cy="1759939"/>
            <a:chOff x="5865340" y="2550373"/>
            <a:chExt cx="3278660" cy="1759939"/>
          </a:xfrm>
        </p:grpSpPr>
        <p:sp>
          <p:nvSpPr>
            <p:cNvPr id="9" name="Rectangle 8"/>
            <p:cNvSpPr/>
            <p:nvPr/>
          </p:nvSpPr>
          <p:spPr>
            <a:xfrm>
              <a:off x="5865340" y="2550373"/>
              <a:ext cx="687860" cy="43996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6218744" y="3386982"/>
              <a:ext cx="2925256" cy="923330"/>
              <a:chOff x="6218744" y="3337554"/>
              <a:chExt cx="2925256" cy="92333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800335" y="3337554"/>
                <a:ext cx="234366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solidFill>
                      <a:srgbClr val="FF0000"/>
                    </a:solidFill>
                  </a:rPr>
                  <a:t>What we need is only the inner product between instances!</a:t>
                </a:r>
                <a:endParaRPr lang="en-US" i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1" name="Picture 2" descr="http://farm8.staticflickr.com/7097/7351445490_74a0f14219_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18744" y="3435724"/>
                <a:ext cx="581591" cy="7269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4" name="Straight Arrow Connector 13"/>
            <p:cNvCxnSpPr/>
            <p:nvPr/>
          </p:nvCxnSpPr>
          <p:spPr>
            <a:xfrm flipH="1" flipV="1">
              <a:off x="6539256" y="3053082"/>
              <a:ext cx="471144" cy="37486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812935" y="3828060"/>
            <a:ext cx="4300151" cy="720461"/>
            <a:chOff x="812935" y="3828060"/>
            <a:chExt cx="4300151" cy="720461"/>
          </a:xfrm>
        </p:grpSpPr>
        <p:sp>
          <p:nvSpPr>
            <p:cNvPr id="16" name="TextBox 15"/>
            <p:cNvSpPr txBox="1"/>
            <p:nvPr/>
          </p:nvSpPr>
          <p:spPr>
            <a:xfrm>
              <a:off x="812935" y="3828060"/>
              <a:ext cx="4300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Take order 2 polynomial as an example: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1701293" y="4238884"/>
                  <a:ext cx="2453107" cy="3096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1293" y="4238884"/>
                  <a:ext cx="2453107" cy="30963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736" r="-3234" b="-313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870603" y="4604324"/>
            <a:ext cx="5798301" cy="943335"/>
            <a:chOff x="870603" y="4604324"/>
            <a:chExt cx="5798301" cy="9433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1432534" y="5167362"/>
                  <a:ext cx="5236370" cy="38029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𝜙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2534" y="5167362"/>
                  <a:ext cx="5236370" cy="38029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/>
            <p:cNvSpPr txBox="1"/>
            <p:nvPr/>
          </p:nvSpPr>
          <p:spPr>
            <a:xfrm>
              <a:off x="870603" y="4604324"/>
              <a:ext cx="36766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If we take the feature mapping first and then compute the inner product: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70603" y="5512786"/>
            <a:ext cx="5808362" cy="691032"/>
            <a:chOff x="870603" y="5512786"/>
            <a:chExt cx="5808362" cy="691032"/>
          </a:xfrm>
        </p:grpSpPr>
        <p:sp>
          <p:nvSpPr>
            <p:cNvPr id="22" name="TextBox 21"/>
            <p:cNvSpPr txBox="1"/>
            <p:nvPr/>
          </p:nvSpPr>
          <p:spPr>
            <a:xfrm>
              <a:off x="870603" y="5512786"/>
              <a:ext cx="3896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If we compute the inner product first: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1492673" y="5823521"/>
                  <a:ext cx="5186292" cy="38029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2673" y="5823521"/>
                  <a:ext cx="5186292" cy="38029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3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/>
          <p:cNvGrpSpPr/>
          <p:nvPr/>
        </p:nvGrpSpPr>
        <p:grpSpPr>
          <a:xfrm>
            <a:off x="6485222" y="5407821"/>
            <a:ext cx="2716014" cy="646331"/>
            <a:chOff x="6434164" y="5450760"/>
            <a:chExt cx="2716014" cy="646331"/>
          </a:xfrm>
        </p:grpSpPr>
        <p:sp>
          <p:nvSpPr>
            <p:cNvPr id="24" name="TextBox 23"/>
            <p:cNvSpPr txBox="1"/>
            <p:nvPr/>
          </p:nvSpPr>
          <p:spPr>
            <a:xfrm>
              <a:off x="6800335" y="5450760"/>
              <a:ext cx="23498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No need to take feature mapping at all!</a:t>
              </a:r>
              <a:endParaRPr lang="en-US" i="1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6434164" y="5512786"/>
              <a:ext cx="366171" cy="551906"/>
              <a:chOff x="6434164" y="5512786"/>
              <a:chExt cx="366171" cy="551906"/>
            </a:xfrm>
          </p:grpSpPr>
          <p:cxnSp>
            <p:nvCxnSpPr>
              <p:cNvPr id="26" name="Straight Arrow Connector 25"/>
              <p:cNvCxnSpPr>
                <a:stCxn id="24" idx="1"/>
              </p:cNvCxnSpPr>
              <p:nvPr/>
            </p:nvCxnSpPr>
            <p:spPr>
              <a:xfrm flipH="1" flipV="1">
                <a:off x="6434164" y="5512786"/>
                <a:ext cx="366171" cy="26114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24" idx="1"/>
              </p:cNvCxnSpPr>
              <p:nvPr/>
            </p:nvCxnSpPr>
            <p:spPr>
              <a:xfrm flipH="1">
                <a:off x="6434165" y="5773926"/>
                <a:ext cx="366170" cy="29076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9752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Discriminative </a:t>
            </a:r>
            <a:r>
              <a:rPr lang="en-US" dirty="0" err="1" smtClean="0"/>
              <a:t>v.s</a:t>
            </a:r>
            <a:r>
              <a:rPr lang="en-US" dirty="0" smtClean="0"/>
              <a:t>. generative models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40351"/>
            <a:ext cx="3865419" cy="32611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563" y="1809442"/>
            <a:ext cx="3674545" cy="314556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8036" y="1954501"/>
            <a:ext cx="40455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All instances</a:t>
            </a:r>
            <a:r>
              <a:rPr lang="en-US" sz="2400" dirty="0" smtClean="0"/>
              <a:t> are considered for probability density estimation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012255" y="5032430"/>
            <a:ext cx="36745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More attention will be put onto the </a:t>
            </a:r>
            <a:r>
              <a:rPr lang="en-US" sz="2400" u="sng" dirty="0" smtClean="0"/>
              <a:t>boundary points</a:t>
            </a:r>
            <a:endParaRPr lang="en-US" sz="2400" u="sng" dirty="0"/>
          </a:p>
        </p:txBody>
      </p:sp>
      <p:grpSp>
        <p:nvGrpSpPr>
          <p:cNvPr id="3" name="Group 2"/>
          <p:cNvGrpSpPr/>
          <p:nvPr/>
        </p:nvGrpSpPr>
        <p:grpSpPr>
          <a:xfrm>
            <a:off x="7104716" y="1658314"/>
            <a:ext cx="1769410" cy="1246909"/>
            <a:chOff x="7104716" y="1658314"/>
            <a:chExt cx="1769410" cy="12469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620000" y="2185333"/>
                  <a:ext cx="125412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0" y="2185333"/>
                  <a:ext cx="1254126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340" r="-7767" b="-344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Arc 12"/>
            <p:cNvSpPr/>
            <p:nvPr/>
          </p:nvSpPr>
          <p:spPr>
            <a:xfrm rot="7223349">
              <a:off x="7042738" y="1720292"/>
              <a:ext cx="1246909" cy="1122953"/>
            </a:xfrm>
            <a:prstGeom prst="arc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616078" y="1224186"/>
            <a:ext cx="2258048" cy="1469951"/>
            <a:chOff x="6651648" y="1417638"/>
            <a:chExt cx="2258048" cy="1469951"/>
          </a:xfrm>
        </p:grpSpPr>
        <p:sp>
          <p:nvSpPr>
            <p:cNvPr id="15" name="TextBox 14"/>
            <p:cNvSpPr txBox="1"/>
            <p:nvPr/>
          </p:nvSpPr>
          <p:spPr>
            <a:xfrm>
              <a:off x="6651648" y="1417638"/>
              <a:ext cx="22580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How about directly estimating this? 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6" name="Arc 15"/>
            <p:cNvSpPr/>
            <p:nvPr/>
          </p:nvSpPr>
          <p:spPr>
            <a:xfrm rot="964133">
              <a:off x="7944734" y="1841883"/>
              <a:ext cx="494270" cy="1045706"/>
            </a:xfrm>
            <a:prstGeom prst="arc">
              <a:avLst>
                <a:gd name="adj1" fmla="val 16231459"/>
                <a:gd name="adj2" fmla="val 20657969"/>
              </a:avLst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84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Rethink about dual form 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Kernel SVM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Kernel function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40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852091" y="3427950"/>
                <a:ext cx="2725170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091" y="3427950"/>
                <a:ext cx="2725170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084173" y="2309175"/>
                <a:ext cx="5068503" cy="10161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6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173" y="2309175"/>
                <a:ext cx="5068503" cy="101617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410590" y="4466841"/>
                <a:ext cx="3408434" cy="5178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𝜙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590" y="4466841"/>
                <a:ext cx="3408434" cy="51783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4417280" y="4969550"/>
            <a:ext cx="4726720" cy="994710"/>
            <a:chOff x="4417280" y="4969550"/>
            <a:chExt cx="4726720" cy="9947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417280" y="5410262"/>
                  <a:ext cx="4726720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a14:m>
                  <a:r>
                    <a:rPr lang="en-US" i="1" dirty="0" smtClean="0">
                      <a:solidFill>
                        <a:srgbClr val="FF0000"/>
                      </a:solidFill>
                    </a:rPr>
                    <a:t> is some high dimensional feature mapping, but never needed to be explicitly defined</a:t>
                  </a:r>
                  <a:endParaRPr lang="en-US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7280" y="5410262"/>
                  <a:ext cx="4726720" cy="55399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097" t="-14444" b="-2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/>
            <p:nvPr/>
          </p:nvCxnSpPr>
          <p:spPr>
            <a:xfrm flipH="1" flipV="1">
              <a:off x="4679092" y="4969550"/>
              <a:ext cx="230659" cy="42623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043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Rethink about dual form SVM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Kernel SVM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Decision boundary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41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852091" y="3427950"/>
                <a:ext cx="2725170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091" y="3427950"/>
                <a:ext cx="2725170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084173" y="2309175"/>
                <a:ext cx="5068503" cy="10161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6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173" y="2309175"/>
                <a:ext cx="5068503" cy="101617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4794422" y="5477004"/>
            <a:ext cx="3457274" cy="831725"/>
            <a:chOff x="4253342" y="5022574"/>
            <a:chExt cx="3457274" cy="831725"/>
          </a:xfrm>
        </p:grpSpPr>
        <p:sp>
          <p:nvSpPr>
            <p:cNvPr id="9" name="TextBox 8"/>
            <p:cNvSpPr txBox="1"/>
            <p:nvPr/>
          </p:nvSpPr>
          <p:spPr>
            <a:xfrm>
              <a:off x="4942703" y="5207968"/>
              <a:ext cx="27679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Similarity </a:t>
              </a:r>
              <a:r>
                <a:rPr lang="en-US" i="1" smtClean="0">
                  <a:solidFill>
                    <a:srgbClr val="FF0000"/>
                  </a:solidFill>
                </a:rPr>
                <a:t>between a testing case </a:t>
              </a:r>
              <a:r>
                <a:rPr lang="en-US" i="1" dirty="0" smtClean="0">
                  <a:solidFill>
                    <a:srgbClr val="FF0000"/>
                  </a:solidFill>
                </a:rPr>
                <a:t>and support vectors!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4253342" y="5022574"/>
              <a:ext cx="689361" cy="50856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5185698" y="3738796"/>
            <a:ext cx="3370581" cy="755078"/>
            <a:chOff x="5139104" y="3775733"/>
            <a:chExt cx="3370581" cy="755078"/>
          </a:xfrm>
        </p:grpSpPr>
        <p:sp>
          <p:nvSpPr>
            <p:cNvPr id="21" name="TextBox 20"/>
            <p:cNvSpPr txBox="1"/>
            <p:nvPr/>
          </p:nvSpPr>
          <p:spPr>
            <a:xfrm>
              <a:off x="5982902" y="3775733"/>
              <a:ext cx="25267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chemeClr val="accent1">
                      <a:lumMod val="75000"/>
                    </a:schemeClr>
                  </a:solidFill>
                </a:rPr>
                <a:t>We still don’t need this explicit feature mapping!</a:t>
              </a:r>
              <a:endParaRPr lang="en-US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21" idx="1"/>
            </p:cNvCxnSpPr>
            <p:nvPr/>
          </p:nvCxnSpPr>
          <p:spPr>
            <a:xfrm flipH="1">
              <a:off x="5139104" y="4098899"/>
              <a:ext cx="843798" cy="43191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4836" y="4451519"/>
            <a:ext cx="2821724" cy="48343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4412" y="4912160"/>
            <a:ext cx="2652849" cy="920229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2590800" y="4870970"/>
            <a:ext cx="39953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006659" y="4906331"/>
            <a:ext cx="1377666" cy="582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92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construct a kernel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Sufficient and necessary condition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 to be valid kernel</a:t>
                </a:r>
              </a:p>
              <a:p>
                <a:pPr lvl="1"/>
                <a:r>
                  <a:rPr lang="en-US" dirty="0" smtClean="0"/>
                  <a:t>Symmetric</a:t>
                </a:r>
              </a:p>
              <a:p>
                <a:pPr lvl="1"/>
                <a:r>
                  <a:rPr lang="en-US" dirty="0" smtClean="0"/>
                  <a:t>Semi-positive definite</a:t>
                </a:r>
              </a:p>
              <a:p>
                <a:r>
                  <a:rPr lang="en-US" dirty="0" smtClean="0"/>
                  <a:t>Operations that preserve kernel properties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42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668795" y="2677297"/>
            <a:ext cx="3443418" cy="646331"/>
            <a:chOff x="4654378" y="2784389"/>
            <a:chExt cx="3443418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5387547" y="2784389"/>
              <a:ext cx="27102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Just like the requirement for a distance metric</a:t>
              </a:r>
              <a:endParaRPr lang="en-US" i="1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4654378" y="2932670"/>
              <a:ext cx="733169" cy="17488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4654378" y="3107554"/>
              <a:ext cx="733170" cy="26285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179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kernels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Polynomials of degree up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Radial </a:t>
                </a:r>
                <a:r>
                  <a:rPr lang="en-US" dirty="0"/>
                  <a:t>basis </a:t>
                </a:r>
                <a:r>
                  <a:rPr lang="en-US" dirty="0" smtClean="0"/>
                  <a:t>function kernel/Gaussian kernel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Polynomials of all orders – recall series expansion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1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Special kernels for text data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String kernel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are two text </a:t>
                </a:r>
                <a:r>
                  <a:rPr lang="en-US" u="sng" dirty="0" smtClean="0"/>
                  <a:t>sequences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b>
                              <m:sup/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b>
                                  <m:sup/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nary>
                              </m:e>
                            </m:nary>
                          </m:e>
                        </m:nary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2"/>
                <a:r>
                  <a:rPr lang="en-US" dirty="0"/>
                  <a:t>w</a:t>
                </a:r>
                <a:r>
                  <a:rPr lang="en-US" dirty="0" smtClean="0"/>
                  <a:t>here A is an finite alphabet of symbols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44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293343" y="3229232"/>
            <a:ext cx="3393990" cy="994682"/>
            <a:chOff x="1070918" y="3229232"/>
            <a:chExt cx="3393990" cy="9946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070918" y="3854582"/>
                  <a:ext cx="33939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All character sequence of length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918" y="3854582"/>
                  <a:ext cx="339399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436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/>
            <p:cNvCxnSpPr>
              <a:stCxn id="7" idx="0"/>
            </p:cNvCxnSpPr>
            <p:nvPr/>
          </p:nvCxnSpPr>
          <p:spPr>
            <a:xfrm flipV="1">
              <a:off x="2767913" y="3229232"/>
              <a:ext cx="551936" cy="62535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045945" y="3262185"/>
            <a:ext cx="3393990" cy="1373622"/>
            <a:chOff x="1070918" y="2850292"/>
            <a:chExt cx="3393990" cy="13736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070918" y="3854582"/>
                  <a:ext cx="33939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3333CC"/>
                      </a:solidFill>
                    </a:rPr>
                    <a:t>All occurrences of sequence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3333CC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a14:m>
                  <a:r>
                    <a:rPr lang="en-US" dirty="0" smtClean="0">
                      <a:solidFill>
                        <a:srgbClr val="3333CC"/>
                      </a:solidFill>
                    </a:rPr>
                    <a:t> in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3333CC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endParaRPr lang="en-US" dirty="0">
                    <a:solidFill>
                      <a:srgbClr val="3333CC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918" y="3854582"/>
                  <a:ext cx="339399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619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>
              <a:stCxn id="12" idx="0"/>
            </p:cNvCxnSpPr>
            <p:nvPr/>
          </p:nvCxnSpPr>
          <p:spPr>
            <a:xfrm flipV="1">
              <a:off x="2767913" y="2850292"/>
              <a:ext cx="68992" cy="1004290"/>
            </a:xfrm>
            <a:prstGeom prst="straightConnector1">
              <a:avLst/>
            </a:prstGeom>
            <a:ln w="19050">
              <a:solidFill>
                <a:srgbClr val="33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101284" y="3229232"/>
            <a:ext cx="3393990" cy="999486"/>
            <a:chOff x="1070918" y="3224428"/>
            <a:chExt cx="3393990" cy="9994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070918" y="3854582"/>
                  <a:ext cx="33939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B050"/>
                      </a:solidFill>
                    </a:rPr>
                    <a:t>All occurrences of sequence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a14:m>
                  <a:r>
                    <a:rPr lang="en-US" dirty="0" smtClean="0">
                      <a:solidFill>
                        <a:srgbClr val="00B050"/>
                      </a:solidFill>
                    </a:rPr>
                    <a:t> in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918" y="3854582"/>
                  <a:ext cx="339399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616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2016210" y="3224428"/>
              <a:ext cx="751703" cy="63015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935892" y="4780131"/>
            <a:ext cx="5156886" cy="1020467"/>
            <a:chOff x="1779373" y="4801411"/>
            <a:chExt cx="5156886" cy="10204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496065" y="5175547"/>
                  <a:ext cx="444019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Counting the overlapping of all subsequences with length up to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i="1" dirty="0" smtClean="0"/>
                    <a:t> in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i="1" dirty="0" smtClean="0"/>
                    <a:t> and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6065" y="5175547"/>
                  <a:ext cx="4440194" cy="64633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097" t="-5660" r="-549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/>
            <p:cNvSpPr txBox="1"/>
            <p:nvPr/>
          </p:nvSpPr>
          <p:spPr>
            <a:xfrm>
              <a:off x="1779373" y="4801411"/>
              <a:ext cx="2512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Insight of string kernel:</a:t>
              </a:r>
              <a:endParaRPr lang="en-US" i="1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266306" y="1801175"/>
            <a:ext cx="5702640" cy="1461010"/>
            <a:chOff x="3266306" y="1801175"/>
            <a:chExt cx="5702640" cy="1461010"/>
          </a:xfrm>
        </p:grpSpPr>
        <p:sp>
          <p:nvSpPr>
            <p:cNvPr id="23" name="Rectangle 22"/>
            <p:cNvSpPr/>
            <p:nvPr/>
          </p:nvSpPr>
          <p:spPr>
            <a:xfrm>
              <a:off x="3266306" y="2726724"/>
              <a:ext cx="3958278" cy="5354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53200" y="1801175"/>
              <a:ext cx="24157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solidFill>
                    <a:schemeClr val="tx2">
                      <a:lumMod val="75000"/>
                    </a:schemeClr>
                  </a:solidFill>
                </a:rPr>
                <a:t>N-gram kernel (length n substrings)</a:t>
              </a:r>
              <a:endParaRPr lang="en-US" sz="2000" i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24" idx="1"/>
            </p:cNvCxnSpPr>
            <p:nvPr/>
          </p:nvCxnSpPr>
          <p:spPr>
            <a:xfrm flipH="1">
              <a:off x="6260759" y="2155118"/>
              <a:ext cx="292441" cy="533849"/>
            </a:xfrm>
            <a:prstGeom prst="straightConnector1">
              <a:avLst/>
            </a:prstGeom>
            <a:ln w="1905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/>
          <p:cNvSpPr/>
          <p:nvPr/>
        </p:nvSpPr>
        <p:spPr>
          <a:xfrm>
            <a:off x="4268747" y="5897735"/>
            <a:ext cx="45689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err="1">
                <a:solidFill>
                  <a:srgbClr val="222222"/>
                </a:solidFill>
                <a:latin typeface="Arial" panose="020B0604020202020204" pitchFamily="34" charset="0"/>
              </a:rPr>
              <a:t>Lodhi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, Huma, et al. "Text classification using string kernels." The Journal of Machine Learning Research 2 (2002): 419-444.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28857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kernels for text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dirty="0" smtClean="0"/>
              <a:t>kernel </a:t>
            </a:r>
            <a:r>
              <a:rPr lang="en-US" dirty="0" err="1" smtClean="0"/>
              <a:t>v.s</a:t>
            </a:r>
            <a:r>
              <a:rPr lang="en-US" dirty="0" smtClean="0"/>
              <a:t>. </a:t>
            </a:r>
            <a:r>
              <a:rPr lang="en-US" dirty="0" err="1" smtClean="0"/>
              <a:t>Ngram</a:t>
            </a:r>
            <a:r>
              <a:rPr lang="en-US" dirty="0" smtClean="0"/>
              <a:t> kernel </a:t>
            </a:r>
            <a:r>
              <a:rPr lang="en-US" dirty="0" err="1" smtClean="0"/>
              <a:t>v.s</a:t>
            </a:r>
            <a:r>
              <a:rPr lang="en-US" dirty="0" smtClean="0"/>
              <a:t>. word kernel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45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542" y="2332521"/>
            <a:ext cx="4706915" cy="339822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247612" y="5816042"/>
            <a:ext cx="46487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SVM classification performance on Reuters </a:t>
            </a:r>
            <a:r>
              <a:rPr lang="en-US" sz="1600" dirty="0"/>
              <a:t>categories</a:t>
            </a:r>
          </a:p>
        </p:txBody>
      </p:sp>
    </p:spTree>
    <p:extLst>
      <p:ext uri="{BB962C8B-B14F-4D97-AF65-F5344CB8AC3E}">
        <p14:creationId xmlns:p14="http://schemas.microsoft.com/office/powerpoint/2010/main" val="134339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Special kernels for text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Tree kernel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46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753" y="3055745"/>
            <a:ext cx="3598877" cy="18288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667250" y="2226850"/>
            <a:ext cx="3709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Elon Musk is the CEO of Tesla Motors.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297" y="2226850"/>
            <a:ext cx="36259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Barack Obama is </a:t>
            </a:r>
            <a:r>
              <a:rPr lang="en-US" dirty="0"/>
              <a:t>the </a:t>
            </a:r>
            <a:r>
              <a:rPr lang="en-US" dirty="0" smtClean="0"/>
              <a:t>president </a:t>
            </a:r>
            <a:r>
              <a:rPr lang="en-US" dirty="0"/>
              <a:t>of </a:t>
            </a:r>
            <a:r>
              <a:rPr lang="en-US" dirty="0" smtClean="0"/>
              <a:t>the United States.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65" y="3055745"/>
            <a:ext cx="4360985" cy="1828800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6019800" y="3461645"/>
            <a:ext cx="2094471" cy="1208660"/>
            <a:chOff x="6019800" y="3461645"/>
            <a:chExt cx="2094471" cy="120866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19800" y="3461645"/>
              <a:ext cx="381160" cy="21251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07293" y="3461645"/>
              <a:ext cx="381160" cy="21251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08619" y="4457795"/>
              <a:ext cx="505652" cy="21251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28485" y="4457795"/>
              <a:ext cx="440817" cy="21251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26874" y="4051725"/>
              <a:ext cx="274159" cy="21251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70803" y="4058602"/>
              <a:ext cx="274159" cy="21251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19800" y="3646535"/>
              <a:ext cx="216654" cy="21251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46089" y="4230603"/>
              <a:ext cx="216654" cy="212510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1539783" y="3461645"/>
            <a:ext cx="2940908" cy="1222233"/>
            <a:chOff x="1540476" y="3461645"/>
            <a:chExt cx="2940908" cy="1222233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40476" y="3461645"/>
              <a:ext cx="551935" cy="21251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27869" y="3469883"/>
              <a:ext cx="448963" cy="21251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90800" y="4070959"/>
              <a:ext cx="729049" cy="21251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59675" y="4457795"/>
              <a:ext cx="560174" cy="21251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21210" y="4461498"/>
              <a:ext cx="560174" cy="21251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03010" y="4241181"/>
              <a:ext cx="216654" cy="21251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44198" y="4027463"/>
              <a:ext cx="248213" cy="21251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89903" y="3665917"/>
              <a:ext cx="174072" cy="212510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97137" y="4471368"/>
              <a:ext cx="268268" cy="212510"/>
            </a:xfrm>
            <a:prstGeom prst="rect">
              <a:avLst/>
            </a:prstGeom>
          </p:spPr>
        </p:pic>
      </p:grpSp>
      <p:grpSp>
        <p:nvGrpSpPr>
          <p:cNvPr id="38" name="Group 37"/>
          <p:cNvGrpSpPr/>
          <p:nvPr/>
        </p:nvGrpSpPr>
        <p:grpSpPr>
          <a:xfrm>
            <a:off x="2349532" y="4670305"/>
            <a:ext cx="4892101" cy="1242669"/>
            <a:chOff x="2349532" y="4670305"/>
            <a:chExt cx="4892101" cy="1242669"/>
          </a:xfrm>
        </p:grpSpPr>
        <p:sp>
          <p:nvSpPr>
            <p:cNvPr id="31" name="TextBox 30"/>
            <p:cNvSpPr txBox="1"/>
            <p:nvPr/>
          </p:nvSpPr>
          <p:spPr>
            <a:xfrm>
              <a:off x="2349532" y="5543642"/>
              <a:ext cx="4892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Almost identical in their dependency parsing tree!</a:t>
              </a:r>
              <a:endParaRPr lang="en-US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 flipV="1">
              <a:off x="3723503" y="4697608"/>
              <a:ext cx="696010" cy="84603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31" idx="0"/>
            </p:cNvCxnSpPr>
            <p:nvPr/>
          </p:nvCxnSpPr>
          <p:spPr>
            <a:xfrm flipV="1">
              <a:off x="4795583" y="4670305"/>
              <a:ext cx="418968" cy="87333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3819660" y="1766236"/>
            <a:ext cx="118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Similar?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29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Special kernels for text </a:t>
            </a:r>
            <a:r>
              <a:rPr lang="en-US" dirty="0" smtClean="0"/>
              <a:t>data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Tree kernel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47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60989" y="2310603"/>
                <a:ext cx="17752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989" y="2310603"/>
                <a:ext cx="1775256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6873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6060989" y="2754777"/>
            <a:ext cx="1775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otherwise</a:t>
            </a:r>
            <a:endParaRPr lang="en-US" sz="2800" dirty="0"/>
          </a:p>
        </p:txBody>
      </p:sp>
      <p:grpSp>
        <p:nvGrpSpPr>
          <p:cNvPr id="38" name="Group 37"/>
          <p:cNvGrpSpPr/>
          <p:nvPr/>
        </p:nvGrpSpPr>
        <p:grpSpPr>
          <a:xfrm>
            <a:off x="3863546" y="3245377"/>
            <a:ext cx="3163330" cy="1264137"/>
            <a:chOff x="3863546" y="3245377"/>
            <a:chExt cx="3163330" cy="1264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3863546" y="3863183"/>
                  <a:ext cx="316333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Search through all the sub-trees starting from root node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3546" y="3863183"/>
                  <a:ext cx="3163330" cy="6463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4" t="-5660" r="-2312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/>
            <p:nvPr/>
          </p:nvCxnSpPr>
          <p:spPr>
            <a:xfrm flipH="1" flipV="1">
              <a:off x="4267200" y="3277997"/>
              <a:ext cx="304800" cy="58518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4572000" y="3245377"/>
              <a:ext cx="511776" cy="61780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5544065" y="1371679"/>
            <a:ext cx="3756454" cy="1075319"/>
            <a:chOff x="5544065" y="1371679"/>
            <a:chExt cx="3756454" cy="1075319"/>
          </a:xfrm>
        </p:grpSpPr>
        <p:sp>
          <p:nvSpPr>
            <p:cNvPr id="41" name="TextBox 40"/>
            <p:cNvSpPr txBox="1"/>
            <p:nvPr/>
          </p:nvSpPr>
          <p:spPr>
            <a:xfrm>
              <a:off x="5544065" y="1371679"/>
              <a:ext cx="37564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Can be relaxed to allow subsequent computation under unlatching nodes </a:t>
              </a:r>
              <a:endParaRPr lang="en-US" i="1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H="1">
              <a:off x="7026876" y="2002824"/>
              <a:ext cx="238898" cy="44417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/>
          <p:cNvSpPr/>
          <p:nvPr/>
        </p:nvSpPr>
        <p:spPr>
          <a:xfrm>
            <a:off x="5404022" y="5633723"/>
            <a:ext cx="37235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err="1">
                <a:solidFill>
                  <a:srgbClr val="222222"/>
                </a:solidFill>
                <a:latin typeface="Arial" panose="020B0604020202020204" pitchFamily="34" charset="0"/>
              </a:rPr>
              <a:t>Culotta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, Aron, and Jeffrey Sorensen. "Dependency tree kernels for relation extraction." Proceedings of the </a:t>
            </a:r>
            <a:r>
              <a:rPr lang="en-US" sz="1200" i="1" dirty="0" smtClean="0">
                <a:solidFill>
                  <a:srgbClr val="222222"/>
                </a:solidFill>
                <a:latin typeface="Arial" panose="020B0604020202020204" pitchFamily="34" charset="0"/>
              </a:rPr>
              <a:t>ACL. P423-429, 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2004.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47130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55" y="4662582"/>
            <a:ext cx="2304020" cy="1304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Special kernels for text </a:t>
            </a:r>
            <a:r>
              <a:rPr lang="en-US" dirty="0" smtClean="0"/>
              <a:t>data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Tree kernel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48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60989" y="2310603"/>
                <a:ext cx="17752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989" y="2310603"/>
                <a:ext cx="1775256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6873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6060989" y="2754777"/>
            <a:ext cx="1775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otherwise</a:t>
            </a:r>
            <a:endParaRPr lang="en-US" sz="2800" dirty="0"/>
          </a:p>
        </p:txBody>
      </p:sp>
      <p:grpSp>
        <p:nvGrpSpPr>
          <p:cNvPr id="38" name="Group 37"/>
          <p:cNvGrpSpPr/>
          <p:nvPr/>
        </p:nvGrpSpPr>
        <p:grpSpPr>
          <a:xfrm>
            <a:off x="3863546" y="3245377"/>
            <a:ext cx="3163330" cy="1264137"/>
            <a:chOff x="3863546" y="3245377"/>
            <a:chExt cx="3163330" cy="1264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3863546" y="3863183"/>
                  <a:ext cx="316333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Search through all the sub-trees starting from root node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3546" y="3863183"/>
                  <a:ext cx="3163330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734" t="-5660" r="-2312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/>
            <p:nvPr/>
          </p:nvCxnSpPr>
          <p:spPr>
            <a:xfrm flipH="1" flipV="1">
              <a:off x="4267200" y="3277997"/>
              <a:ext cx="304800" cy="58518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4572000" y="3245377"/>
              <a:ext cx="511776" cy="61780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5544065" y="1371679"/>
            <a:ext cx="3756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Can be relaxed to allow subsequent computation under unlatching nodes </a:t>
            </a:r>
            <a:endParaRPr lang="en-US" i="1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7026876" y="2002824"/>
            <a:ext cx="238898" cy="44417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3124200" y="4662582"/>
            <a:ext cx="3696730" cy="1608922"/>
            <a:chOff x="3070140" y="4739701"/>
            <a:chExt cx="3696730" cy="1608922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70140" y="4739701"/>
              <a:ext cx="3696730" cy="1279919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3159726" y="6010069"/>
              <a:ext cx="35175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Relation classification performance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5456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SVM</a:t>
            </a:r>
            <a:r>
              <a:rPr lang="en-US" b="1" dirty="0" smtClean="0"/>
              <a:t> </a:t>
            </a:r>
          </a:p>
          <a:p>
            <a:pPr lvl="1"/>
            <a:r>
              <a:rPr lang="en-US" b="1" dirty="0" err="1" smtClean="0"/>
              <a:t>SVM</a:t>
            </a:r>
            <a:r>
              <a:rPr lang="en-US" b="1" i="1" baseline="30000" dirty="0" err="1" smtClean="0"/>
              <a:t>light</a:t>
            </a:r>
            <a:r>
              <a:rPr lang="en-US" b="1" i="1" baseline="30000" dirty="0" smtClean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svmlight.joachims.org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libSVM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http://www.csie.ntu.edu.tw/~</a:t>
            </a:r>
            <a:r>
              <a:rPr lang="en-US" dirty="0" smtClean="0">
                <a:hlinkClick r:id="rId3"/>
              </a:rPr>
              <a:t>cjlin/libsvm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SVM classification and regression</a:t>
            </a:r>
          </a:p>
          <a:p>
            <a:pPr lvl="1"/>
            <a:r>
              <a:rPr lang="en-US" dirty="0" smtClean="0"/>
              <a:t>Various types of kernels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9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</a:t>
            </a:r>
            <a:r>
              <a:rPr lang="en-US" dirty="0"/>
              <a:t>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Summary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5</a:t>
            </a:fld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25866" y="6165544"/>
            <a:ext cx="5257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582391" y="3913465"/>
            <a:ext cx="0" cy="24062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80156" y="5403808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80156" y="5816448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80156" y="4441491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86155" y="61443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93144" y="3664348"/>
            <a:ext cx="86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</a:t>
            </a:r>
            <a:r>
              <a:rPr lang="en-US" dirty="0" err="1" smtClean="0"/>
              <a:t>y|x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987513" y="426020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987513" y="522539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87513" y="563485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977483" y="617297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77483" y="475715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0.75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4571639" y="4907623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2072625" y="4284327"/>
            <a:ext cx="4998027" cy="1859973"/>
          </a:xfrm>
          <a:custGeom>
            <a:avLst/>
            <a:gdLst>
              <a:gd name="connsiteX0" fmla="*/ 4998027 w 4998027"/>
              <a:gd name="connsiteY0" fmla="*/ 0 h 1859973"/>
              <a:gd name="connsiteX1" fmla="*/ 3169227 w 4998027"/>
              <a:gd name="connsiteY1" fmla="*/ 301336 h 1859973"/>
              <a:gd name="connsiteX2" fmla="*/ 2088573 w 4998027"/>
              <a:gd name="connsiteY2" fmla="*/ 1569027 h 1859973"/>
              <a:gd name="connsiteX3" fmla="*/ 0 w 4998027"/>
              <a:gd name="connsiteY3" fmla="*/ 1859973 h 185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8027" h="1859973">
                <a:moveTo>
                  <a:pt x="4998027" y="0"/>
                </a:moveTo>
                <a:cubicBezTo>
                  <a:pt x="4326081" y="19916"/>
                  <a:pt x="3654136" y="39832"/>
                  <a:pt x="3169227" y="301336"/>
                </a:cubicBezTo>
                <a:cubicBezTo>
                  <a:pt x="2684318" y="562841"/>
                  <a:pt x="2616777" y="1309254"/>
                  <a:pt x="2088573" y="1569027"/>
                </a:cubicBezTo>
                <a:cubicBezTo>
                  <a:pt x="1560369" y="1828800"/>
                  <a:pt x="332509" y="1801091"/>
                  <a:pt x="0" y="18599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1766564" y="5731136"/>
            <a:ext cx="2240501" cy="721971"/>
            <a:chOff x="1766564" y="5665232"/>
            <a:chExt cx="2240501" cy="721971"/>
          </a:xfrm>
        </p:grpSpPr>
        <p:sp>
          <p:nvSpPr>
            <p:cNvPr id="30" name="Oval 29"/>
            <p:cNvSpPr/>
            <p:nvPr/>
          </p:nvSpPr>
          <p:spPr>
            <a:xfrm>
              <a:off x="2006675" y="5726370"/>
              <a:ext cx="1756064" cy="602673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766564" y="5665232"/>
              <a:ext cx="2240501" cy="721971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200820" y="5821421"/>
              <a:ext cx="1335553" cy="393388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398319" y="5879580"/>
              <a:ext cx="933338" cy="25697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541436" y="5932371"/>
              <a:ext cx="595053" cy="146025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088554" y="4011458"/>
            <a:ext cx="2240501" cy="721971"/>
            <a:chOff x="5088554" y="3945554"/>
            <a:chExt cx="2240501" cy="721971"/>
          </a:xfrm>
        </p:grpSpPr>
        <p:sp>
          <p:nvSpPr>
            <p:cNvPr id="40" name="Oval 39"/>
            <p:cNvSpPr/>
            <p:nvPr/>
          </p:nvSpPr>
          <p:spPr>
            <a:xfrm>
              <a:off x="5328665" y="4006692"/>
              <a:ext cx="1756064" cy="60267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88554" y="3945554"/>
              <a:ext cx="2240501" cy="7219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522810" y="4101743"/>
              <a:ext cx="1335553" cy="39338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720309" y="4159902"/>
              <a:ext cx="933338" cy="2569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863426" y="4212693"/>
              <a:ext cx="595053" cy="14602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=0)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=1)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245709" y="3122141"/>
            <a:ext cx="2341816" cy="58491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967593" y="3703264"/>
            <a:ext cx="2418617" cy="788688"/>
            <a:chOff x="967593" y="3703264"/>
            <a:chExt cx="2418617" cy="7886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983775" y="4214953"/>
                  <a:ext cx="14024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3775" y="4214953"/>
                  <a:ext cx="140243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478" r="-1739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8" name="Group 37"/>
            <p:cNvGrpSpPr/>
            <p:nvPr/>
          </p:nvGrpSpPr>
          <p:grpSpPr>
            <a:xfrm>
              <a:off x="967593" y="3703264"/>
              <a:ext cx="1717400" cy="511689"/>
              <a:chOff x="967593" y="3703264"/>
              <a:chExt cx="1717400" cy="51168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967593" y="3703264"/>
                <a:ext cx="10675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Binomial</a:t>
                </a:r>
                <a:endParaRPr lang="en-US" i="1" dirty="0"/>
              </a:p>
            </p:txBody>
          </p:sp>
          <p:cxnSp>
            <p:nvCxnSpPr>
              <p:cNvPr id="12" name="Straight Arrow Connector 11"/>
              <p:cNvCxnSpPr>
                <a:stCxn id="10" idx="3"/>
                <a:endCxn id="7" idx="0"/>
              </p:cNvCxnSpPr>
              <p:nvPr/>
            </p:nvCxnSpPr>
            <p:spPr>
              <a:xfrm>
                <a:off x="2035116" y="3887930"/>
                <a:ext cx="649877" cy="32702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Group 10"/>
          <p:cNvGrpSpPr/>
          <p:nvPr/>
        </p:nvGrpSpPr>
        <p:grpSpPr>
          <a:xfrm>
            <a:off x="1423309" y="4815505"/>
            <a:ext cx="6801959" cy="1244013"/>
            <a:chOff x="1423309" y="4815505"/>
            <a:chExt cx="6801959" cy="12440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374336" y="4815505"/>
                  <a:ext cx="24111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4336" y="4815505"/>
                  <a:ext cx="2411173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025" t="-4444" r="-3291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423309" y="5263705"/>
                  <a:ext cx="24164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3309" y="5263705"/>
                  <a:ext cx="2416494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63" t="-4348" r="-3023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oup 34"/>
            <p:cNvGrpSpPr/>
            <p:nvPr/>
          </p:nvGrpSpPr>
          <p:grpSpPr>
            <a:xfrm>
              <a:off x="3857335" y="5167600"/>
              <a:ext cx="4367933" cy="891918"/>
              <a:chOff x="3857335" y="5167600"/>
              <a:chExt cx="4367933" cy="891918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5203246" y="5690186"/>
                <a:ext cx="30220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Normal with </a:t>
                </a:r>
                <a:r>
                  <a:rPr lang="en-US" i="1" u="sng" dirty="0" smtClean="0"/>
                  <a:t>identical</a:t>
                </a:r>
                <a:r>
                  <a:rPr lang="en-US" i="1" dirty="0" smtClean="0"/>
                  <a:t> variance</a:t>
                </a:r>
                <a:endParaRPr lang="en-US" i="1" dirty="0"/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flipV="1">
                <a:off x="6278708" y="5167600"/>
                <a:ext cx="309493" cy="52258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49" idx="1"/>
              </p:cNvCxnSpPr>
              <p:nvPr/>
            </p:nvCxnSpPr>
            <p:spPr>
              <a:xfrm flipH="1" flipV="1">
                <a:off x="3857335" y="5507623"/>
                <a:ext cx="1345911" cy="36722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0116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SVM</a:t>
            </a:r>
            <a:r>
              <a:rPr lang="en-US" b="1" dirty="0" smtClean="0"/>
              <a:t> </a:t>
            </a:r>
          </a:p>
          <a:p>
            <a:pPr lvl="1"/>
            <a:r>
              <a:rPr lang="en-US" dirty="0"/>
              <a:t>LIBLINEAR</a:t>
            </a:r>
            <a:r>
              <a:rPr lang="en-US" b="1" i="1" baseline="30000" dirty="0" smtClean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http://www.csie.ntu.edu.tw/~</a:t>
            </a:r>
            <a:r>
              <a:rPr lang="en-US" dirty="0" smtClean="0">
                <a:hlinkClick r:id="rId2"/>
              </a:rPr>
              <a:t>cjlin/liblinear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Just for linear kernel SVM (also logistic regression)</a:t>
            </a:r>
          </a:p>
          <a:p>
            <a:pPr lvl="1"/>
            <a:r>
              <a:rPr lang="en-US" dirty="0" smtClean="0"/>
              <a:t>Efficient optimization by coordinate descent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4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LIBLINEAR</a:t>
            </a:r>
            <a:r>
              <a:rPr lang="en-US" baseline="30000" dirty="0" smtClean="0"/>
              <a:t> </a:t>
            </a:r>
            <a:r>
              <a:rPr lang="en-US" dirty="0" err="1" smtClean="0"/>
              <a:t>v.s</a:t>
            </a:r>
            <a:r>
              <a:rPr lang="en-US" dirty="0" smtClean="0"/>
              <a:t>. general SVM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51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98" y="2517345"/>
            <a:ext cx="7785604" cy="307614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181600" y="5814876"/>
            <a:ext cx="396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Fan, Rong-</a:t>
            </a:r>
            <a:r>
              <a:rPr lang="en-US" sz="1200" i="1" dirty="0" err="1">
                <a:solidFill>
                  <a:srgbClr val="222222"/>
                </a:solidFill>
                <a:latin typeface="Arial" panose="020B0604020202020204" pitchFamily="34" charset="0"/>
              </a:rPr>
              <a:t>En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, et al. "LIBLINEAR: A library for large linear classification." The Journal of Machine Learning Research 9 (2008): 1871-1874.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34956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The idea of max </a:t>
            </a:r>
            <a:r>
              <a:rPr lang="en-US" sz="3200" dirty="0"/>
              <a:t>margin </a:t>
            </a:r>
            <a:endParaRPr lang="en-US" sz="3200" dirty="0" smtClean="0"/>
          </a:p>
          <a:p>
            <a:pPr marL="0" indent="-400050"/>
            <a:r>
              <a:rPr lang="en-US" dirty="0" smtClean="0"/>
              <a:t>Support vector machines</a:t>
            </a:r>
          </a:p>
          <a:p>
            <a:pPr marL="800100" lvl="2" indent="-400050"/>
            <a:r>
              <a:rPr lang="en-US" dirty="0" smtClean="0"/>
              <a:t>Linearly separable </a:t>
            </a:r>
            <a:r>
              <a:rPr lang="en-US" dirty="0" err="1" smtClean="0"/>
              <a:t>v.s</a:t>
            </a:r>
            <a:r>
              <a:rPr lang="en-US" dirty="0" smtClean="0"/>
              <a:t>. non-separable cases</a:t>
            </a:r>
          </a:p>
          <a:p>
            <a:pPr marL="800100" lvl="2" indent="-400050"/>
            <a:r>
              <a:rPr lang="en-US" dirty="0" smtClean="0"/>
              <a:t>Slack variable and dual form</a:t>
            </a:r>
          </a:p>
          <a:p>
            <a:pPr marL="800100" lvl="2" indent="-400050"/>
            <a:r>
              <a:rPr lang="en-US" dirty="0" smtClean="0"/>
              <a:t>Kernel method</a:t>
            </a:r>
          </a:p>
          <a:p>
            <a:pPr marL="1257300" lvl="3" indent="-400050"/>
            <a:r>
              <a:rPr lang="en-US" dirty="0" smtClean="0"/>
              <a:t>Different types of kernels</a:t>
            </a:r>
          </a:p>
          <a:p>
            <a:pPr marL="800100" lvl="2" indent="-400050"/>
            <a:r>
              <a:rPr lang="en-US" dirty="0" smtClean="0"/>
              <a:t>Popular implementations of SVM</a:t>
            </a:r>
          </a:p>
          <a:p>
            <a:pPr marL="800100" lvl="2" indent="-400050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7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Information Retrieval</a:t>
            </a:r>
          </a:p>
          <a:p>
            <a:pPr lvl="1"/>
            <a:r>
              <a:rPr lang="en-US" dirty="0" smtClean="0"/>
              <a:t>Chapter 15: Support vector machines and machine learning on documents</a:t>
            </a:r>
          </a:p>
          <a:p>
            <a:pPr lvl="1"/>
            <a:r>
              <a:rPr lang="en-US" dirty="0" smtClean="0"/>
              <a:t>Chapter 14: Vector space classification</a:t>
            </a:r>
            <a:endParaRPr lang="en-US" dirty="0"/>
          </a:p>
          <a:p>
            <a:pPr lvl="2"/>
            <a:r>
              <a:rPr lang="en-US" dirty="0" smtClean="0"/>
              <a:t>14.4 Linear versus nonlinear classifiers</a:t>
            </a:r>
          </a:p>
          <a:p>
            <a:pPr lvl="2"/>
            <a:r>
              <a:rPr lang="en-US" dirty="0" smtClean="0"/>
              <a:t>14.5 Classification with more than two classes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4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255" y="2333769"/>
            <a:ext cx="3439441" cy="29443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</a:t>
            </a:r>
            <a:r>
              <a:rPr lang="en-US" dirty="0"/>
              <a:t>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Decision boundary for binary case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&gt;0.5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0,             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81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351966" y="3241983"/>
                <a:ext cx="3229025" cy="563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&gt;0.5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966" y="3241983"/>
                <a:ext cx="3229025" cy="56393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540476" y="3645736"/>
            <a:ext cx="2505252" cy="645280"/>
            <a:chOff x="1540476" y="3645736"/>
            <a:chExt cx="2505252" cy="645280"/>
          </a:xfrm>
        </p:grpSpPr>
        <p:sp>
          <p:nvSpPr>
            <p:cNvPr id="8" name="TextBox 7"/>
            <p:cNvSpPr txBox="1"/>
            <p:nvPr/>
          </p:nvSpPr>
          <p:spPr>
            <a:xfrm>
              <a:off x="1540476" y="3645736"/>
              <a:ext cx="2059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i.f.f</a:t>
              </a:r>
              <a:r>
                <a:rPr lang="en-US" b="1" dirty="0" smtClean="0"/>
                <a:t>.</a:t>
              </a:r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2203685" y="3921684"/>
                  <a:ext cx="18420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&lt;1</m:t>
                            </m:r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3685" y="3921684"/>
                  <a:ext cx="1842043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1540475" y="4245255"/>
            <a:ext cx="2059459" cy="617584"/>
            <a:chOff x="1540475" y="4245255"/>
            <a:chExt cx="2059459" cy="617584"/>
          </a:xfrm>
        </p:grpSpPr>
        <p:sp>
          <p:nvSpPr>
            <p:cNvPr id="15" name="TextBox 14"/>
            <p:cNvSpPr txBox="1"/>
            <p:nvPr/>
          </p:nvSpPr>
          <p:spPr>
            <a:xfrm>
              <a:off x="1540475" y="4245255"/>
              <a:ext cx="2059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i.f.f</a:t>
              </a:r>
              <a:r>
                <a:rPr lang="en-US" b="1" dirty="0" smtClean="0"/>
                <a:t>.</a:t>
              </a:r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2195446" y="4493507"/>
                  <a:ext cx="11246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5446" y="4493507"/>
                  <a:ext cx="1124667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4020076" y="4408220"/>
            <a:ext cx="2631572" cy="1104488"/>
            <a:chOff x="4020076" y="4408220"/>
            <a:chExt cx="2631572" cy="1104488"/>
          </a:xfrm>
        </p:grpSpPr>
        <p:grpSp>
          <p:nvGrpSpPr>
            <p:cNvPr id="17" name="Group 16"/>
            <p:cNvGrpSpPr/>
            <p:nvPr/>
          </p:nvGrpSpPr>
          <p:grpSpPr>
            <a:xfrm>
              <a:off x="4020076" y="5143376"/>
              <a:ext cx="2631572" cy="369332"/>
              <a:chOff x="3775406" y="3678517"/>
              <a:chExt cx="2631572" cy="369332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572000" y="3678517"/>
                <a:ext cx="1834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FF0000"/>
                    </a:solidFill>
                  </a:rPr>
                  <a:t>A linear model!</a:t>
                </a:r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9" name="Straight Arrow Connector 18"/>
              <p:cNvCxnSpPr>
                <a:stCxn id="18" idx="1"/>
              </p:cNvCxnSpPr>
              <p:nvPr/>
            </p:nvCxnSpPr>
            <p:spPr>
              <a:xfrm flipH="1">
                <a:off x="3775406" y="3863183"/>
                <a:ext cx="796594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" name="Picture 2" descr="http://www.buzzle.com/images/cliparts/smiley-thumbs-up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6528" y="4408220"/>
              <a:ext cx="765947" cy="7351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7069817" y="2603170"/>
                <a:ext cx="11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817" y="2603170"/>
                <a:ext cx="1100366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7969494" y="3146355"/>
                <a:ext cx="11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494" y="3146355"/>
                <a:ext cx="1100366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841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Recap: parameter estimation for logistic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Maximum likelihood estimation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+(1−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Take gradient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 smtClean="0"/>
                  <a:t> with respect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1617" r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45293" y="3552809"/>
                <a:ext cx="6594389" cy="7693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+(1−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293" y="3552809"/>
                <a:ext cx="6594389" cy="7693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054445" y="4234022"/>
                <a:ext cx="7632355" cy="7645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445" y="4234022"/>
                <a:ext cx="7632355" cy="76450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235678" y="4937078"/>
                <a:ext cx="3711146" cy="7645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678" y="4937078"/>
                <a:ext cx="3711146" cy="76450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4567882" y="4774777"/>
            <a:ext cx="3933569" cy="1079656"/>
            <a:chOff x="4567882" y="4774777"/>
            <a:chExt cx="3933569" cy="10796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4740877" y="4774777"/>
                  <a:ext cx="315097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i="1" dirty="0" smtClean="0">
                      <a:solidFill>
                        <a:srgbClr val="00B050"/>
                      </a:solidFill>
                    </a:rPr>
                    <a:t>Good news: neat format, concave function for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a14:m>
                  <a:endParaRPr lang="en-US" b="1" i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0877" y="4774777"/>
                  <a:ext cx="3150974" cy="64633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741" t="-471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/>
            <p:cNvSpPr txBox="1"/>
            <p:nvPr/>
          </p:nvSpPr>
          <p:spPr>
            <a:xfrm>
              <a:off x="4740877" y="5485101"/>
              <a:ext cx="376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Bad news: no close form solution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sp>
          <p:nvSpPr>
            <p:cNvPr id="12" name="Left Brace 11"/>
            <p:cNvSpPr/>
            <p:nvPr/>
          </p:nvSpPr>
          <p:spPr>
            <a:xfrm>
              <a:off x="4567882" y="4921400"/>
              <a:ext cx="172995" cy="764505"/>
            </a:xfrm>
            <a:prstGeom prst="leftBrac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981200" y="5485101"/>
            <a:ext cx="2586682" cy="941661"/>
            <a:chOff x="1981200" y="5485101"/>
            <a:chExt cx="2586682" cy="941661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2331308" y="5485101"/>
              <a:ext cx="2067697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>
              <a:off x="1981200" y="5485101"/>
              <a:ext cx="2586682" cy="941661"/>
              <a:chOff x="1981200" y="5485101"/>
              <a:chExt cx="2586682" cy="941661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1981200" y="5780431"/>
                <a:ext cx="25866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Can be easily generalized to multi-class case</a:t>
                </a:r>
                <a:endParaRPr lang="en-US" dirty="0"/>
              </a:p>
            </p:txBody>
          </p:sp>
          <p:cxnSp>
            <p:nvCxnSpPr>
              <p:cNvPr id="17" name="Straight Arrow Connector 16"/>
              <p:cNvCxnSpPr>
                <a:stCxn id="13" idx="0"/>
              </p:cNvCxnSpPr>
              <p:nvPr/>
            </p:nvCxnSpPr>
            <p:spPr>
              <a:xfrm flipV="1">
                <a:off x="3274541" y="5485101"/>
                <a:ext cx="0" cy="29533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Rectangle 19"/>
          <p:cNvSpPr/>
          <p:nvPr/>
        </p:nvSpPr>
        <p:spPr>
          <a:xfrm>
            <a:off x="2590800" y="3508727"/>
            <a:ext cx="1892643" cy="7693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538917" y="3508727"/>
            <a:ext cx="1892643" cy="7693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2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holehouse.org/mlclass/17_Large_Scale_Machine_Learning_files/Image%20%5b16%5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772" y="3888666"/>
            <a:ext cx="3474304" cy="2766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Recap: parameter estimation for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Stochastic gradient descent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while not converge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	randomly choose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14800" y="297385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986404" y="4964946"/>
            <a:ext cx="2984234" cy="1015152"/>
            <a:chOff x="1103870" y="3270160"/>
            <a:chExt cx="2984234" cy="1015152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2595987" y="3270160"/>
              <a:ext cx="191774" cy="64582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103870" y="3915980"/>
              <a:ext cx="2984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Gradually shrink the step-size 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298732" y="3999332"/>
                <a:ext cx="3908057" cy="486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732" y="3999332"/>
                <a:ext cx="3908057" cy="48667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918867" y="3140639"/>
                <a:ext cx="6071983" cy="8718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=[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,…,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67" y="3140639"/>
                <a:ext cx="6071983" cy="87184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298732" y="4529223"/>
                <a:ext cx="2076786" cy="486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732" y="4529223"/>
                <a:ext cx="2076786" cy="48667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/>
          <p:nvPr/>
        </p:nvCxnSpPr>
        <p:spPr>
          <a:xfrm>
            <a:off x="749643" y="2496062"/>
            <a:ext cx="0" cy="23550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44881" y="2496062"/>
            <a:ext cx="182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45498" y="4851135"/>
            <a:ext cx="182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84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Recap: model regularization in logistic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L2 regularized logistic regression</a:t>
                </a:r>
              </a:p>
              <a:p>
                <a:pPr lvl="1"/>
                <a:r>
                  <a:rPr lang="en-US" dirty="0" smtClean="0"/>
                  <a:t>Assume the model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 smtClean="0"/>
                  <a:t> is drawn from Gaussian: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823890" y="3928650"/>
                <a:ext cx="5792034" cy="9571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+(1−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890" y="3928650"/>
                <a:ext cx="5792034" cy="95718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7510848" y="3863183"/>
            <a:ext cx="1052443" cy="11618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019800" y="5025081"/>
            <a:ext cx="1869989" cy="850997"/>
            <a:chOff x="6019800" y="5025081"/>
            <a:chExt cx="1869989" cy="8509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019800" y="5414413"/>
                  <a:ext cx="186998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 smtClean="0">
                      <a:solidFill>
                        <a:srgbClr val="FF0000"/>
                      </a:solidFill>
                    </a:rPr>
                    <a:t>L2-norm of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a14:m>
                  <a:endParaRPr lang="en-US" sz="2400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5414413"/>
                  <a:ext cx="1869989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229"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 flipV="1">
              <a:off x="6872417" y="5025081"/>
              <a:ext cx="483973" cy="3893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441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1037</TotalTime>
  <Words>2184</Words>
  <Application>Microsoft Office PowerPoint</Application>
  <PresentationFormat>On-screen Show (4:3)</PresentationFormat>
  <Paragraphs>669</Paragraphs>
  <Slides>53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Cambria Math</vt:lpstr>
      <vt:lpstr>Wingdings</vt:lpstr>
      <vt:lpstr>simple slides template</vt:lpstr>
      <vt:lpstr>Support Vector Machines</vt:lpstr>
      <vt:lpstr>Today’s lecture</vt:lpstr>
      <vt:lpstr>Review: Bayes risk minimization</vt:lpstr>
      <vt:lpstr>Discriminative v.s. generative models</vt:lpstr>
      <vt:lpstr>Logistic regression</vt:lpstr>
      <vt:lpstr>Logistic regression</vt:lpstr>
      <vt:lpstr>Recap: parameter estimation for logistic regression</vt:lpstr>
      <vt:lpstr>Recap: parameter estimation for logistic regression</vt:lpstr>
      <vt:lpstr>Recap: model regularization in logistic regression</vt:lpstr>
      <vt:lpstr>Recap: Naïve Bayes V.S. Logistic regression</vt:lpstr>
      <vt:lpstr>Which linear classifier do we prefer?</vt:lpstr>
      <vt:lpstr>Parameterize the margin</vt:lpstr>
      <vt:lpstr>Max margin classifier</vt:lpstr>
      <vt:lpstr>Max margin classifier</vt:lpstr>
      <vt:lpstr>Max margin classifier</vt:lpstr>
      <vt:lpstr>What if the instances are not linearly separable?</vt:lpstr>
      <vt:lpstr>Soft-margin SVM</vt:lpstr>
      <vt:lpstr>What kind of loss is SVM optimizing?</vt:lpstr>
      <vt:lpstr>What kind of error is SVM optimizing?</vt:lpstr>
      <vt:lpstr>Think about logistic regression</vt:lpstr>
      <vt:lpstr>Different types of classification loss</vt:lpstr>
      <vt:lpstr>Recap: max margin classifier</vt:lpstr>
      <vt:lpstr>Recap: soft-margin SVM</vt:lpstr>
      <vt:lpstr>Recap: different types of classification loss</vt:lpstr>
      <vt:lpstr>What about multi-class classification?</vt:lpstr>
      <vt:lpstr>What about multi-class classification?</vt:lpstr>
      <vt:lpstr>What about multi-class classification?</vt:lpstr>
      <vt:lpstr>Parameter estimation</vt:lpstr>
      <vt:lpstr>Dual form of SVM</vt:lpstr>
      <vt:lpstr>Dual form of SVM</vt:lpstr>
      <vt:lpstr>Dual form of SVM</vt:lpstr>
      <vt:lpstr>Dual form of SVM</vt:lpstr>
      <vt:lpstr>Dual form of SVM</vt:lpstr>
      <vt:lpstr>Sparsity in dual SVM</vt:lpstr>
      <vt:lpstr>Why dual form SVM?</vt:lpstr>
      <vt:lpstr>Non-linearly separable cases</vt:lpstr>
      <vt:lpstr>Non-linearly separable cases</vt:lpstr>
      <vt:lpstr>Non-linearly separable cases</vt:lpstr>
      <vt:lpstr>Rethink about dual form SVM</vt:lpstr>
      <vt:lpstr>Rethink about dual form SVM</vt:lpstr>
      <vt:lpstr>Rethink about dual form SVM</vt:lpstr>
      <vt:lpstr>How to construct a kernel</vt:lpstr>
      <vt:lpstr>Common kernels</vt:lpstr>
      <vt:lpstr>Special kernels for text data</vt:lpstr>
      <vt:lpstr>Special kernels for text data</vt:lpstr>
      <vt:lpstr>Special kernels for text data</vt:lpstr>
      <vt:lpstr>Special kernels for text data</vt:lpstr>
      <vt:lpstr>Special kernels for text data</vt:lpstr>
      <vt:lpstr>Popular implementations</vt:lpstr>
      <vt:lpstr>Popular implementations</vt:lpstr>
      <vt:lpstr>Popular implementations</vt:lpstr>
      <vt:lpstr>What you should know</vt:lpstr>
      <vt:lpstr>Today’s reading</vt:lpstr>
    </vt:vector>
  </TitlesOfParts>
  <Company>CS@UIUC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Machines</dc:title>
  <dc:creator>hongning wang</dc:creator>
  <cp:lastModifiedBy>hongning wang</cp:lastModifiedBy>
  <cp:revision>81</cp:revision>
  <dcterms:created xsi:type="dcterms:W3CDTF">2015-04-12T00:39:21Z</dcterms:created>
  <dcterms:modified xsi:type="dcterms:W3CDTF">2016-04-13T20:48:50Z</dcterms:modified>
</cp:coreProperties>
</file>