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4" r:id="rId5"/>
    <p:sldId id="265" r:id="rId6"/>
    <p:sldId id="260" r:id="rId7"/>
    <p:sldId id="261" r:id="rId8"/>
    <p:sldId id="258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9E24F-29FD-47C1-8E5F-039692CFCF72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E4585-CDD6-4650-BD3F-801B4642D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0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3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6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0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3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4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3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7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Basic properties</a:t>
                </a:r>
              </a:p>
              <a:p>
                <a:pPr lvl="1"/>
                <a:r>
                  <a:rPr lang="en-US" dirty="0"/>
                  <a:t>Positive separation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0, </m:t>
                    </m:r>
                  </m:oMath>
                </a14:m>
                <a:r>
                  <a:rPr lang="en-US" dirty="0" err="1"/>
                  <a:t>i.f.f</a:t>
                </a:r>
                <a:r>
                  <a:rPr lang="en-US" dirty="0"/>
                  <a:t>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Symmetry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Triangle inequality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distance metric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Minkowski</a:t>
                </a:r>
                <a:r>
                  <a:rPr lang="en-US" dirty="0"/>
                  <a:t> </a:t>
                </a:r>
                <a:r>
                  <a:rPr lang="en-US" dirty="0" smtClean="0"/>
                  <a:t>metric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, it is Euclidean distance</a:t>
                </a:r>
              </a:p>
              <a:p>
                <a:r>
                  <a:rPr lang="en-US" dirty="0" smtClean="0"/>
                  <a:t>Cosine metric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21210" y="3657600"/>
            <a:ext cx="3179806" cy="1252151"/>
            <a:chOff x="3921210" y="3657600"/>
            <a:chExt cx="3179806" cy="125215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494638" y="3657600"/>
              <a:ext cx="1606378" cy="12521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921210" y="3657600"/>
              <a:ext cx="221597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51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of text documents</a:t>
            </a:r>
          </a:p>
          <a:p>
            <a:pPr lvl="1"/>
            <a:r>
              <a:rPr lang="en-US" dirty="0" smtClean="0"/>
              <a:t>Problem overview</a:t>
            </a:r>
          </a:p>
          <a:p>
            <a:pPr lvl="1"/>
            <a:r>
              <a:rPr lang="en-US" dirty="0" smtClean="0"/>
              <a:t>Two basic types of clustering algorithms</a:t>
            </a:r>
          </a:p>
          <a:p>
            <a:pPr lvl="1"/>
            <a:r>
              <a:rPr lang="en-US" dirty="0" smtClean="0"/>
              <a:t>Evaluation metrics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panose="020B0600070205080204" pitchFamily="34" charset="-128"/>
              </a:rPr>
              <a:t>Clustering problem in general</a:t>
            </a:r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r>
              <a:rPr lang="en-US" altLang="ja-JP" b="0" dirty="0">
                <a:ea typeface="ＭＳ Ｐゴシック" panose="020B0600070205080204" pitchFamily="34" charset="-128"/>
              </a:rPr>
              <a:t>Discover “natural structure</a:t>
            </a:r>
            <a:r>
              <a:rPr lang="en-US" altLang="ja-JP" b="0" dirty="0" smtClean="0">
                <a:ea typeface="ＭＳ Ｐゴシック" panose="020B0600070205080204" pitchFamily="34" charset="-128"/>
              </a:rPr>
              <a:t>” of data</a:t>
            </a:r>
          </a:p>
          <a:p>
            <a:pPr lvl="1"/>
            <a:r>
              <a:rPr lang="en-US" altLang="ja-JP" dirty="0" smtClean="0"/>
              <a:t>What is the criterion? </a:t>
            </a:r>
            <a:endParaRPr lang="en-US" altLang="ja-JP" dirty="0"/>
          </a:p>
          <a:p>
            <a:pPr lvl="1"/>
            <a:r>
              <a:rPr lang="en-US" altLang="ja-JP" dirty="0" smtClean="0"/>
              <a:t>How to identify them?</a:t>
            </a:r>
            <a:endParaRPr lang="en-US" altLang="ja-JP" b="0" dirty="0">
              <a:ea typeface="ＭＳ Ｐゴシック" panose="020B0600070205080204" pitchFamily="34" charset="-128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633206" y="519124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20087" y="53211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994416" y="57419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994416" y="618132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457082" y="590051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53988" y="587704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76306" y="528476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597088" y="59705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</a:t>
            </a:fld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295038" y="362221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662474" y="365870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252033" y="330153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01383" y="422023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055251" y="415394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066166" y="519124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503666" y="471414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967566" y="3948519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27338" y="462390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845938" y="436413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767349" y="49577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462771" y="409419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0246540">
            <a:off x="1969518" y="3402299"/>
            <a:ext cx="1994570" cy="1101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16441656">
            <a:off x="3087700" y="4286318"/>
            <a:ext cx="1322241" cy="291128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18407983">
            <a:off x="5481775" y="3735572"/>
            <a:ext cx="1515273" cy="177667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4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3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panose="020B0600070205080204" pitchFamily="34" charset="-128"/>
              </a:rPr>
              <a:t>Clustering problem in general</a:t>
            </a:r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0" dirty="0" smtClean="0">
                <a:ea typeface="ＭＳ Ｐゴシック" panose="020B0600070205080204" pitchFamily="34" charset="-128"/>
              </a:rPr>
              <a:t>Clustering: the process of grouping a set of objects into classes of similar objects</a:t>
            </a:r>
          </a:p>
          <a:p>
            <a:pPr lvl="1"/>
            <a:r>
              <a:rPr lang="en-US" altLang="ja-JP" dirty="0" smtClean="0"/>
              <a:t>Basic criteria</a:t>
            </a:r>
          </a:p>
          <a:p>
            <a:pPr lvl="2"/>
            <a:r>
              <a:rPr lang="en-US" altLang="ja-JP" dirty="0"/>
              <a:t>high intra-class similarity</a:t>
            </a:r>
          </a:p>
          <a:p>
            <a:pPr lvl="2"/>
            <a:r>
              <a:rPr lang="en-US" altLang="ja-JP" dirty="0"/>
              <a:t>low inter-class </a:t>
            </a:r>
            <a:r>
              <a:rPr lang="en-US" altLang="ja-JP" dirty="0" smtClean="0"/>
              <a:t>similarity</a:t>
            </a:r>
          </a:p>
          <a:p>
            <a:pPr lvl="1"/>
            <a:r>
              <a:rPr lang="en-US" dirty="0"/>
              <a:t>No (little) supervision signal about the underlying clustering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Need similarity/distance as guidance to form clusters</a:t>
            </a:r>
            <a:endParaRPr lang="en-US" dirty="0"/>
          </a:p>
          <a:p>
            <a:pPr lvl="1"/>
            <a:endParaRPr lang="en-US" altLang="ja-JP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“natural grouping”?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65" y="1385425"/>
            <a:ext cx="952500" cy="1400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25" y="1385425"/>
            <a:ext cx="847725" cy="1343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10" y="1361612"/>
            <a:ext cx="685800" cy="1390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170" y="1404474"/>
            <a:ext cx="790575" cy="1304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1220" y="1385424"/>
            <a:ext cx="723900" cy="1323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6056" y="1261600"/>
            <a:ext cx="561975" cy="1524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8842" y="1347323"/>
            <a:ext cx="952500" cy="14001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46" y="4340146"/>
            <a:ext cx="546797" cy="8037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541" y="4346687"/>
            <a:ext cx="393694" cy="798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554" y="4394826"/>
            <a:ext cx="453842" cy="7491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715" y="4394826"/>
            <a:ext cx="415566" cy="7600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15" y="5542083"/>
            <a:ext cx="486649" cy="7709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8204" y="5509562"/>
            <a:ext cx="322611" cy="8748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0851" y="5515646"/>
            <a:ext cx="546797" cy="80379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9479" y="3836988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Similarity by gender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56" y="4433016"/>
            <a:ext cx="546797" cy="80379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751" y="4439557"/>
            <a:ext cx="393694" cy="79832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184" y="4478676"/>
            <a:ext cx="486649" cy="77098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5073" y="4446155"/>
            <a:ext cx="322611" cy="8748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3732" y="5674107"/>
            <a:ext cx="546797" cy="80379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579695" y="3841750"/>
            <a:ext cx="238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Similarity by costume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481" y="5728787"/>
            <a:ext cx="453842" cy="74911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2011" y="5708599"/>
            <a:ext cx="415566" cy="76004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366" y="4357818"/>
            <a:ext cx="546797" cy="80379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839" y="5538468"/>
            <a:ext cx="393694" cy="79832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529" y="4385158"/>
            <a:ext cx="453842" cy="74911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450" y="5292083"/>
            <a:ext cx="415566" cy="76004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554" y="5591412"/>
            <a:ext cx="486649" cy="77098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5655" y="4315030"/>
            <a:ext cx="322611" cy="87487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757" y="5612999"/>
            <a:ext cx="546797" cy="80379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127780" y="3836988"/>
            <a:ext cx="287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Similarity by source of ability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03554" y="2809132"/>
            <a:ext cx="5657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Clustering is very subjective!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91399" y="3311260"/>
            <a:ext cx="5657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Similarity metric is important!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Clustering in text mining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03044" y="2795292"/>
            <a:ext cx="3808992" cy="2727578"/>
            <a:chOff x="4877808" y="2893674"/>
            <a:chExt cx="3808992" cy="2727578"/>
          </a:xfrm>
        </p:grpSpPr>
        <p:sp>
          <p:nvSpPr>
            <p:cNvPr id="8" name="TextBox 7"/>
            <p:cNvSpPr txBox="1"/>
            <p:nvPr/>
          </p:nvSpPr>
          <p:spPr>
            <a:xfrm>
              <a:off x="6783859" y="4947596"/>
              <a:ext cx="1902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Text clustering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877808" y="5147651"/>
              <a:ext cx="1906051" cy="473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6502615" y="2893674"/>
              <a:ext cx="423325" cy="19941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996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94" grpId="0"/>
      <p:bldP spid="838695" grpId="0"/>
      <p:bldP spid="838696" grpId="0"/>
      <p:bldP spid="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4510216" cy="4525963"/>
          </a:xfrm>
        </p:spPr>
        <p:txBody>
          <a:bodyPr/>
          <a:lstStyle/>
          <a:p>
            <a:r>
              <a:rPr lang="en-US" dirty="0" smtClean="0"/>
              <a:t>Organize document collections</a:t>
            </a:r>
          </a:p>
          <a:p>
            <a:pPr lvl="1"/>
            <a:r>
              <a:rPr lang="en-US" dirty="0" smtClean="0"/>
              <a:t>Automatically </a:t>
            </a:r>
            <a:r>
              <a:rPr lang="en-US" dirty="0"/>
              <a:t>identify </a:t>
            </a:r>
            <a:r>
              <a:rPr lang="en-US" dirty="0" smtClean="0"/>
              <a:t>hierarchical/topical relation among documents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://nlp.stanford.edu/IR-book/html/htmledition/img15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4992"/>
            <a:ext cx="4242886" cy="41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5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4510216" cy="4525963"/>
          </a:xfrm>
        </p:spPr>
        <p:txBody>
          <a:bodyPr/>
          <a:lstStyle/>
          <a:p>
            <a:r>
              <a:rPr lang="en-US" dirty="0" smtClean="0"/>
              <a:t>Grouping search results</a:t>
            </a:r>
          </a:p>
          <a:p>
            <a:pPr lvl="1"/>
            <a:r>
              <a:rPr lang="en-US" dirty="0" smtClean="0"/>
              <a:t>Organize documents by topics</a:t>
            </a:r>
          </a:p>
          <a:p>
            <a:pPr lvl="1"/>
            <a:r>
              <a:rPr lang="en-US" dirty="0" smtClean="0"/>
              <a:t>Facilitate user browsing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766" y="1748033"/>
            <a:ext cx="3509962" cy="43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text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</a:p>
          <a:p>
            <a:pPr lvl="1"/>
            <a:r>
              <a:rPr lang="en-US" dirty="0" smtClean="0"/>
              <a:t>Grouping words into topics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 descr="https://galton.uchicago.edu/~lafferty/science-graph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45" y="2991108"/>
            <a:ext cx="7557909" cy="30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89916" y="1647825"/>
            <a:ext cx="336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Will be discussed later separately 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71</TotalTime>
  <Words>268</Words>
  <Application>Microsoft Office PowerPoint</Application>
  <PresentationFormat>On-screen Show (4:3)</PresentationFormat>
  <Paragraphs>97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Gill Sans MT</vt:lpstr>
      <vt:lpstr>ＭＳ Ｐゴシック</vt:lpstr>
      <vt:lpstr>Arial</vt:lpstr>
      <vt:lpstr>Calibri</vt:lpstr>
      <vt:lpstr>Cambria Math</vt:lpstr>
      <vt:lpstr>simple slides template</vt:lpstr>
      <vt:lpstr>Text Clustering</vt:lpstr>
      <vt:lpstr>Today’s lecture</vt:lpstr>
      <vt:lpstr>Clustering problem in general</vt:lpstr>
      <vt:lpstr>Clustering problem in general</vt:lpstr>
      <vt:lpstr>What is the “natural grouping”?</vt:lpstr>
      <vt:lpstr>Clustering in text mining</vt:lpstr>
      <vt:lpstr>Applications of text clustering</vt:lpstr>
      <vt:lpstr>Applications of text clustering</vt:lpstr>
      <vt:lpstr>Applications of text clustering</vt:lpstr>
      <vt:lpstr>Distance metric</vt:lpstr>
      <vt:lpstr>Typical distance metric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Clustering</dc:title>
  <dc:creator>hongning wang</dc:creator>
  <cp:lastModifiedBy>hongning wang</cp:lastModifiedBy>
  <cp:revision>9</cp:revision>
  <dcterms:created xsi:type="dcterms:W3CDTF">2015-04-14T01:39:25Z</dcterms:created>
  <dcterms:modified xsi:type="dcterms:W3CDTF">2015-04-14T02:51:20Z</dcterms:modified>
</cp:coreProperties>
</file>