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76" r:id="rId14"/>
    <p:sldId id="259" r:id="rId15"/>
    <p:sldId id="261" r:id="rId16"/>
    <p:sldId id="262" r:id="rId17"/>
    <p:sldId id="267" r:id="rId18"/>
    <p:sldId id="260" r:id="rId19"/>
    <p:sldId id="268" r:id="rId20"/>
    <p:sldId id="278" r:id="rId21"/>
    <p:sldId id="279" r:id="rId22"/>
    <p:sldId id="280" r:id="rId23"/>
    <p:sldId id="281" r:id="rId24"/>
    <p:sldId id="277" r:id="rId25"/>
    <p:sldId id="282" r:id="rId26"/>
    <p:sldId id="283" r:id="rId27"/>
    <p:sldId id="286" r:id="rId28"/>
    <p:sldId id="285" r:id="rId29"/>
    <p:sldId id="284" r:id="rId30"/>
    <p:sldId id="288" r:id="rId31"/>
    <p:sldId id="291" r:id="rId32"/>
    <p:sldId id="290" r:id="rId33"/>
    <p:sldId id="27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7" autoAdjust="0"/>
    <p:restoredTop sz="94660"/>
  </p:normalViewPr>
  <p:slideViewPr>
    <p:cSldViewPr snapToGrid="0" showGuides="1">
      <p:cViewPr varScale="1">
        <p:scale>
          <a:sx n="113" d="100"/>
          <a:sy n="113" d="100"/>
        </p:scale>
        <p:origin x="1242" y="96"/>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15</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16</a:t>
            </a:fld>
            <a:endParaRPr lang="en-US"/>
          </a:p>
        </p:txBody>
      </p:sp>
    </p:spTree>
    <p:extLst>
      <p:ext uri="{BB962C8B-B14F-4D97-AF65-F5344CB8AC3E}">
        <p14:creationId xmlns:p14="http://schemas.microsoft.com/office/powerpoint/2010/main" val="285587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24</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24</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30</a:t>
            </a:fld>
            <a:endParaRPr lang="en-US"/>
          </a:p>
        </p:txBody>
      </p:sp>
    </p:spTree>
    <p:extLst>
      <p:ext uri="{BB962C8B-B14F-4D97-AF65-F5344CB8AC3E}">
        <p14:creationId xmlns:p14="http://schemas.microsoft.com/office/powerpoint/2010/main" val="22461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33</a:t>
            </a:fld>
            <a:endParaRPr lang="en-US"/>
          </a:p>
        </p:txBody>
      </p:sp>
    </p:spTree>
    <p:extLst>
      <p:ext uri="{BB962C8B-B14F-4D97-AF65-F5344CB8AC3E}">
        <p14:creationId xmlns:p14="http://schemas.microsoft.com/office/powerpoint/2010/main" val="7002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CS6501: Text Mining</a:t>
            </a:r>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CS6501: Text Mining</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10</a:t>
            </a:fld>
            <a:endParaRPr lang="en-US"/>
          </a:p>
        </p:txBody>
      </p:sp>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r>
              <a:rPr lang="en-US" smtClean="0"/>
              <a:t>CS@UVa</a:t>
            </a:r>
            <a:endParaRPr lang="en-US"/>
          </a:p>
        </p:txBody>
      </p:sp>
      <p:sp>
        <p:nvSpPr>
          <p:cNvPr id="11" name="Footer Placeholder 10"/>
          <p:cNvSpPr>
            <a:spLocks noGrp="1"/>
          </p:cNvSpPr>
          <p:nvPr>
            <p:ph type="ftr" sz="quarter" idx="11"/>
          </p:nvPr>
        </p:nvSpPr>
        <p:spPr/>
        <p:txBody>
          <a:bodyPr/>
          <a:lstStyle/>
          <a:p>
            <a:r>
              <a:rPr lang="en-US" smtClean="0"/>
              <a:t>CS6501: Text Mining</a:t>
            </a:r>
            <a:endParaRPr lang="en-US"/>
          </a:p>
        </p:txBody>
      </p:sp>
      <p:sp>
        <p:nvSpPr>
          <p:cNvPr id="12" name="Slide Number Placeholder 11"/>
          <p:cNvSpPr>
            <a:spLocks noGrp="1"/>
          </p:cNvSpPr>
          <p:nvPr>
            <p:ph type="sldNum" sz="quarter" idx="12"/>
          </p:nvPr>
        </p:nvSpPr>
        <p:spPr/>
        <p:txBody>
          <a:bodyPr/>
          <a:lstStyle/>
          <a:p>
            <a:fld id="{78538BB7-E41F-4A0D-BDB3-6F27B6A9F586}" type="slidenum">
              <a:rPr lang="en-US" smtClean="0"/>
              <a:t>11</a:t>
            </a:fld>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33" y="2272809"/>
            <a:ext cx="6916408" cy="40835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12</a:t>
            </a:fld>
            <a:endParaRPr lang="en-US"/>
          </a:p>
        </p:txBody>
      </p:sp>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2116667" y="2513910"/>
            <a:ext cx="5073952" cy="3676286"/>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13</a:t>
            </a:fld>
            <a:endParaRPr lang="en-US"/>
          </a:p>
        </p:txBody>
      </p:sp>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grpSp>
        <p:nvGrpSpPr>
          <p:cNvPr id="4" name="Group 3"/>
          <p:cNvGrpSpPr/>
          <p:nvPr/>
        </p:nvGrpSpPr>
        <p:grpSpPr>
          <a:xfrm>
            <a:off x="2574428" y="2722789"/>
            <a:ext cx="4313947" cy="2023308"/>
            <a:chOff x="2574428" y="2722789"/>
            <a:chExt cx="4313947" cy="2023308"/>
          </a:xfrm>
        </p:grpSpPr>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grpSp>
      <p:grpSp>
        <p:nvGrpSpPr>
          <p:cNvPr id="7" name="Group 6"/>
          <p:cNvGrpSpPr/>
          <p:nvPr/>
        </p:nvGrpSpPr>
        <p:grpSpPr>
          <a:xfrm>
            <a:off x="5244193" y="2722789"/>
            <a:ext cx="3539707" cy="2539013"/>
            <a:chOff x="5244193" y="2722789"/>
            <a:chExt cx="3539707" cy="2539013"/>
          </a:xfrm>
        </p:grpSpPr>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gr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CS6501: Text Mining</a:t>
            </a:r>
            <a:endParaRPr lang="en-US"/>
          </a:p>
        </p:txBody>
      </p:sp>
      <p:sp>
        <p:nvSpPr>
          <p:cNvPr id="10" name="Slide Number Placeholder 9"/>
          <p:cNvSpPr>
            <a:spLocks noGrp="1"/>
          </p:cNvSpPr>
          <p:nvPr>
            <p:ph type="sldNum" sz="quarter" idx="12"/>
          </p:nvPr>
        </p:nvSpPr>
        <p:spPr/>
        <p:txBody>
          <a:bodyPr/>
          <a:lstStyle/>
          <a:p>
            <a:fld id="{78538BB7-E41F-4A0D-BDB3-6F27B6A9F586}" type="slidenum">
              <a:rPr lang="en-US" smtClean="0"/>
              <a:t>14</a:t>
            </a:fld>
            <a:endParaRPr lang="en-US"/>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dirty="0"/>
              <a:t>Text </a:t>
            </a:r>
            <a:r>
              <a:rPr lang="en-US" altLang="en-US" dirty="0" smtClean="0"/>
              <a:t>mining </a:t>
            </a:r>
            <a:r>
              <a:rPr lang="en-US" altLang="en-US" dirty="0" err="1" smtClean="0"/>
              <a:t>v.s</a:t>
            </a:r>
            <a:r>
              <a:rPr lang="en-US" altLang="en-US" dirty="0"/>
              <a:t>.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396450741"/>
              </p:ext>
            </p:extLst>
          </p:nvPr>
        </p:nvGraphicFramePr>
        <p:xfrm>
          <a:off x="821266" y="3795181"/>
          <a:ext cx="7666568" cy="2481033"/>
        </p:xfrm>
        <a:graphic>
          <a:graphicData uri="http://schemas.openxmlformats.org/drawingml/2006/table">
            <a:tbl>
              <a:tblPr/>
              <a:tblGrid>
                <a:gridCol w="2212199"/>
                <a:gridCol w="2221155"/>
                <a:gridCol w="1685272"/>
                <a:gridCol w="1547942"/>
              </a:tblGrid>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06479">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p>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586">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4013201" y="5594927"/>
            <a:ext cx="2404532" cy="646331"/>
          </a:xfrm>
          <a:prstGeom prst="rect">
            <a:avLst/>
          </a:prstGeom>
          <a:solidFill>
            <a:schemeClr val="bg1"/>
          </a:solidFill>
        </p:spPr>
        <p:txBody>
          <a:bodyPr wrap="square" rtlCol="0">
            <a:spAutoFit/>
          </a:bodyPr>
          <a:lstStyle/>
          <a:p>
            <a:r>
              <a:rPr lang="en-US" sz="3600" b="1" dirty="0" smtClean="0">
                <a:solidFill>
                  <a:srgbClr val="FF0000"/>
                </a:solidFill>
              </a:rPr>
              <a:t>Text Mining</a:t>
            </a:r>
            <a:endParaRPr lang="en-US" sz="3600" b="1" dirty="0">
              <a:solidFill>
                <a:srgbClr val="FF0000"/>
              </a:solidFill>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15</a:t>
            </a:fld>
            <a:endParaRPr lang="en-US"/>
          </a:p>
        </p:txBody>
      </p:sp>
    </p:spTree>
    <p:extLst>
      <p:ext uri="{BB962C8B-B14F-4D97-AF65-F5344CB8AC3E}">
        <p14:creationId xmlns:p14="http://schemas.microsoft.com/office/powerpoint/2010/main" val="4599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41" name="Slide Number Placeholder 2"/>
          <p:cNvSpPr>
            <a:spLocks noGrp="1"/>
          </p:cNvSpPr>
          <p:nvPr>
            <p:ph type="sldNum" sz="quarter" idx="12"/>
          </p:nvPr>
        </p:nvSpPr>
        <p:spPr/>
        <p:txBody>
          <a:bodyPr/>
          <a:lstStyle/>
          <a:p>
            <a:fld id="{9AF9FCE4-0043-42FF-8FEB-0F3EB0D0C0FD}" type="slidenum">
              <a:rPr lang="en-US" altLang="en-US"/>
              <a:pPr/>
              <a:t>16</a:t>
            </a:fld>
            <a:endParaRPr lang="en-US" altLang="en-US"/>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990600" y="1676400"/>
            <a:ext cx="2119313" cy="1247775"/>
            <a:chOff x="990600" y="1676400"/>
            <a:chExt cx="2119313" cy="1247775"/>
          </a:xfrm>
        </p:grpSpPr>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5410200" y="1600200"/>
            <a:ext cx="2178050" cy="1323975"/>
            <a:chOff x="5410200" y="1600200"/>
            <a:chExt cx="2178050" cy="1323975"/>
          </a:xfrm>
        </p:grpSpPr>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3146425" y="4876800"/>
            <a:ext cx="2368550" cy="1366838"/>
            <a:chOff x="3146425" y="4876800"/>
            <a:chExt cx="2368550" cy="1366838"/>
          </a:xfrm>
        </p:grpSpPr>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8694" name="Text Box 38"/>
          <p:cNvSpPr txBox="1">
            <a:spLocks noChangeArrowheads="1"/>
          </p:cNvSpPr>
          <p:nvPr/>
        </p:nvSpPr>
        <p:spPr bwMode="auto">
          <a:xfrm>
            <a:off x="304800" y="2209800"/>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Filter</a:t>
            </a:r>
            <a:endParaRPr lang="en-US" altLang="en-US" sz="2400" i="0" u="sng" dirty="0">
              <a:latin typeface="Gill Sans MT" pitchFamily="34" charset="0"/>
            </a:endParaRPr>
          </a:p>
          <a:p>
            <a:r>
              <a:rPr lang="en-US" altLang="en-US" sz="2400" b="0" i="0" dirty="0">
                <a:latin typeface="Gill Sans MT" pitchFamily="34" charset="0"/>
              </a:rPr>
              <a:t>information</a:t>
            </a:r>
          </a:p>
        </p:txBody>
      </p:sp>
      <p:sp>
        <p:nvSpPr>
          <p:cNvPr id="838695" name="Text Box 39"/>
          <p:cNvSpPr txBox="1">
            <a:spLocks noChangeArrowheads="1"/>
          </p:cNvSpPr>
          <p:nvPr/>
        </p:nvSpPr>
        <p:spPr bwMode="auto">
          <a:xfrm>
            <a:off x="6303958" y="2286000"/>
            <a:ext cx="29434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Discover</a:t>
            </a:r>
            <a:r>
              <a:rPr lang="en-US" altLang="en-US" sz="2400" i="0" dirty="0" smtClean="0">
                <a:latin typeface="Gill Sans MT" pitchFamily="34" charset="0"/>
              </a:rPr>
              <a:t> </a:t>
            </a:r>
            <a:r>
              <a:rPr lang="en-US" altLang="en-US" sz="2400" b="0" i="0" dirty="0" smtClean="0">
                <a:latin typeface="Gill Sans MT" pitchFamily="34" charset="0"/>
              </a:rPr>
              <a:t>knowledge</a:t>
            </a:r>
            <a:endParaRPr lang="en-US" altLang="en-US" sz="2400" b="0" i="0" dirty="0">
              <a:latin typeface="Gill Sans MT" pitchFamily="34" charset="0"/>
            </a:endParaRP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a:latin typeface="Gill Sans MT" pitchFamily="34" charset="0"/>
              </a:rPr>
              <a:t>Add</a:t>
            </a:r>
            <a:r>
              <a:rPr lang="en-US" altLang="en-US" sz="2400" b="0" i="0" dirty="0">
                <a:latin typeface="Gill Sans MT" pitchFamily="34" charset="0"/>
              </a:rPr>
              <a:t> </a:t>
            </a:r>
          </a:p>
          <a:p>
            <a:r>
              <a:rPr lang="en-US" altLang="en-US" sz="2400" b="0" i="0" dirty="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86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8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4" grpId="0"/>
      <p:bldP spid="838695" grpId="0"/>
      <p:bldP spid="838696" grpId="0"/>
      <p:bldP spid="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17</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5" y="2676490"/>
            <a:ext cx="4643437" cy="367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categorization</a:t>
            </a:r>
          </a:p>
          <a:p>
            <a:pPr lvl="1"/>
            <a:r>
              <a:rPr lang="en-US" dirty="0" smtClean="0"/>
              <a:t>Adding structures to the text corpus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18</a:t>
            </a:fld>
            <a:endParaRPr lang="en-US"/>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800" y="2971811"/>
            <a:ext cx="4528399" cy="32694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19</a:t>
            </a:fld>
            <a:endParaRPr lang="en-US"/>
          </a:p>
        </p:txBody>
      </p:sp>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a:t>
            </a:fld>
            <a:endParaRPr lang="en-US"/>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770180"/>
            <a:ext cx="7266666" cy="38241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20</a:t>
            </a:fld>
            <a:endParaRPr lang="en-US"/>
          </a:p>
        </p:txBody>
      </p:sp>
    </p:spTree>
    <p:extLst>
      <p:ext uri="{BB962C8B-B14F-4D97-AF65-F5344CB8AC3E}">
        <p14:creationId xmlns:p14="http://schemas.microsoft.com/office/powerpoint/2010/main" val="241917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21</a:t>
            </a:fld>
            <a:endParaRPr lang="en-US"/>
          </a:p>
        </p:txBody>
      </p:sp>
    </p:spTree>
    <p:extLst>
      <p:ext uri="{BB962C8B-B14F-4D97-AF65-F5344CB8AC3E}">
        <p14:creationId xmlns:p14="http://schemas.microsoft.com/office/powerpoint/2010/main" val="1896430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 tagging</a:t>
            </a:r>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78538BB7-E41F-4A0D-BDB3-6F27B6A9F586}" type="slidenum">
              <a:rPr lang="en-US" smtClean="0"/>
              <a:t>22</a:t>
            </a:fld>
            <a:endParaRPr lang="en-US"/>
          </a:p>
        </p:txBody>
      </p:sp>
    </p:spTree>
    <p:extLst>
      <p:ext uri="{BB962C8B-B14F-4D97-AF65-F5344CB8AC3E}">
        <p14:creationId xmlns:p14="http://schemas.microsoft.com/office/powerpoint/2010/main" val="2763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clustering</a:t>
            </a:r>
          </a:p>
          <a:p>
            <a:pPr lvl="1"/>
            <a:r>
              <a:rPr lang="en-US" dirty="0" smtClean="0"/>
              <a:t>Semi-supervised methods</a:t>
            </a:r>
          </a:p>
          <a:p>
            <a:pPr lvl="2"/>
            <a:r>
              <a:rPr lang="en-US" dirty="0" smtClean="0"/>
              <a:t>Expectation Maximization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23</a:t>
            </a:fld>
            <a:endParaRPr lang="en-US"/>
          </a:p>
        </p:txBody>
      </p:sp>
    </p:spTree>
    <p:extLst>
      <p:ext uri="{BB962C8B-B14F-4D97-AF65-F5344CB8AC3E}">
        <p14:creationId xmlns:p14="http://schemas.microsoft.com/office/powerpoint/2010/main" val="40127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858" y="4406902"/>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7679267" cy="4525963"/>
          </a:xfrm>
        </p:spPr>
        <p:txBody>
          <a:bodyPr>
            <a:noAutofit/>
          </a:bodyPr>
          <a:lstStyle/>
          <a:p>
            <a:r>
              <a:rPr lang="en-US" sz="2800" dirty="0"/>
              <a:t>Huge </a:t>
            </a:r>
            <a:r>
              <a:rPr lang="en-US" sz="2800" dirty="0" smtClean="0"/>
              <a:t>in size</a:t>
            </a:r>
            <a:endParaRPr lang="en-US" sz="2800" dirty="0"/>
          </a:p>
          <a:p>
            <a:pPr lvl="1"/>
            <a:r>
              <a:rPr lang="en-US" sz="2400" dirty="0"/>
              <a:t>Google processes </a:t>
            </a:r>
            <a:r>
              <a:rPr lang="en-US" sz="2400" dirty="0" smtClean="0"/>
              <a:t>5.13B queries/day (2013)</a:t>
            </a:r>
            <a:endParaRPr lang="en-US" sz="2400" dirty="0"/>
          </a:p>
          <a:p>
            <a:pPr lvl="1"/>
            <a:r>
              <a:rPr lang="en-US" sz="2400" dirty="0" smtClean="0"/>
              <a:t>Twitter receives 340M tweets/day (2012)</a:t>
            </a:r>
            <a:endParaRPr lang="en-US" sz="2400" dirty="0"/>
          </a:p>
          <a:p>
            <a:pPr lvl="1"/>
            <a:r>
              <a:rPr lang="en-US" sz="2400" dirty="0"/>
              <a:t>Facebook has 2.5 PB of user data + 15 TB/day (4/2009) </a:t>
            </a:r>
          </a:p>
          <a:p>
            <a:pPr lvl="1"/>
            <a:r>
              <a:rPr lang="en-US" sz="2400" dirty="0"/>
              <a:t>eBay has 6.5 PB of user data + 50 TB/day (5/2009)</a:t>
            </a:r>
          </a:p>
          <a:p>
            <a:r>
              <a:rPr lang="en-US" sz="2800" dirty="0"/>
              <a:t>80% data is unstructured (IBM, 2010</a:t>
            </a:r>
            <a:r>
              <a:rPr lang="en-US" sz="2800" dirty="0" smtClean="0"/>
              <a:t>)</a:t>
            </a:r>
            <a:endParaRPr lang="en-US" sz="2800" dirty="0"/>
          </a:p>
        </p:txBody>
      </p:sp>
      <p:sp>
        <p:nvSpPr>
          <p:cNvPr id="7" name="Rounded Rectangular Callout 4"/>
          <p:cNvSpPr>
            <a:spLocks noChangeArrowheads="1"/>
          </p:cNvSpPr>
          <p:nvPr/>
        </p:nvSpPr>
        <p:spPr bwMode="auto">
          <a:xfrm>
            <a:off x="6087533" y="323373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24</a:t>
            </a:fld>
            <a:endParaRPr lang="en-US"/>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2" y="2486342"/>
            <a:ext cx="5450569" cy="3963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25</a:t>
            </a:fld>
            <a:endParaRPr lang="en-US"/>
          </a:p>
        </p:txBody>
      </p:sp>
    </p:spTree>
    <p:extLst>
      <p:ext uri="{BB962C8B-B14F-4D97-AF65-F5344CB8AC3E}">
        <p14:creationId xmlns:p14="http://schemas.microsoft.com/office/powerpoint/2010/main" val="627368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3077117" y="4398840"/>
            <a:ext cx="3425196" cy="2295874"/>
          </a:xfrm>
          <a:prstGeom prst="rect">
            <a:avLst/>
          </a:prstGeom>
        </p:spPr>
      </p:pic>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26</a:t>
            </a:fld>
            <a:endParaRPr lang="en-US"/>
          </a:p>
        </p:txBody>
      </p:sp>
    </p:spTree>
    <p:extLst>
      <p:ext uri="{BB962C8B-B14F-4D97-AF65-F5344CB8AC3E}">
        <p14:creationId xmlns:p14="http://schemas.microsoft.com/office/powerpoint/2010/main" val="1364957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541466" y="4243389"/>
            <a:ext cx="4061068" cy="1963740"/>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27</a:t>
            </a:fld>
            <a:endParaRPr lang="en-US"/>
          </a:p>
        </p:txBody>
      </p:sp>
    </p:spTree>
    <p:extLst>
      <p:ext uri="{BB962C8B-B14F-4D97-AF65-F5344CB8AC3E}">
        <p14:creationId xmlns:p14="http://schemas.microsoft.com/office/powerpoint/2010/main" val="1294991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28</a:t>
            </a:fld>
            <a:endParaRPr lang="en-US"/>
          </a:p>
        </p:txBody>
      </p:sp>
    </p:spTree>
    <p:extLst>
      <p:ext uri="{BB962C8B-B14F-4D97-AF65-F5344CB8AC3E}">
        <p14:creationId xmlns:p14="http://schemas.microsoft.com/office/powerpoint/2010/main" val="3469604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29</a:t>
            </a:fld>
            <a:endParaRPr lang="en-US"/>
          </a:p>
        </p:txBody>
      </p:sp>
    </p:spTree>
    <p:extLst>
      <p:ext uri="{BB962C8B-B14F-4D97-AF65-F5344CB8AC3E}">
        <p14:creationId xmlns:p14="http://schemas.microsoft.com/office/powerpoint/2010/main" val="3488456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68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68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30</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9" name="Group 8"/>
          <p:cNvGrpSpPr/>
          <p:nvPr/>
        </p:nvGrpSpPr>
        <p:grpSpPr>
          <a:xfrm>
            <a:off x="5908436" y="2648311"/>
            <a:ext cx="1094326" cy="946378"/>
            <a:chOff x="5908436" y="2648311"/>
            <a:chExt cx="1094326" cy="946378"/>
          </a:xfrm>
        </p:grpSpPr>
        <p:sp>
          <p:nvSpPr>
            <p:cNvPr id="53" name="Text Box 35"/>
            <p:cNvSpPr txBox="1"/>
            <p:nvPr/>
          </p:nvSpPr>
          <p:spPr>
            <a:xfrm>
              <a:off x="5908436" y="3297761"/>
              <a:ext cx="1094326" cy="29692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data</a:t>
              </a:r>
              <a:endParaRPr lang="en-US" sz="1200" dirty="0">
                <a:ea typeface="宋体" panose="02010600030101010101" pitchFamily="2" charset="-122"/>
                <a:cs typeface="Times New Roman" panose="02020603050405020304" pitchFamily="18" charset="0"/>
              </a:endParaRPr>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6571" y="2648311"/>
              <a:ext cx="688589" cy="6598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5591480" y="2252191"/>
            <a:ext cx="3095320" cy="1402413"/>
            <a:chOff x="5591480" y="2252191"/>
            <a:chExt cx="3095320" cy="1402413"/>
          </a:xfrm>
        </p:grpSpPr>
        <p:grpSp>
          <p:nvGrpSpPr>
            <p:cNvPr id="13" name="Group 12"/>
            <p:cNvGrpSpPr/>
            <p:nvPr/>
          </p:nvGrpSpPr>
          <p:grpSpPr>
            <a:xfrm>
              <a:off x="5591480" y="2252191"/>
              <a:ext cx="2797122" cy="1402413"/>
              <a:chOff x="5591480" y="2252191"/>
              <a:chExt cx="2797122" cy="1402413"/>
            </a:xfrm>
          </p:grpSpPr>
          <p:sp>
            <p:nvSpPr>
              <p:cNvPr id="39" name="Text Box 37"/>
              <p:cNvSpPr txBox="1"/>
              <p:nvPr/>
            </p:nvSpPr>
            <p:spPr>
              <a:xfrm>
                <a:off x="5692607" y="2305402"/>
                <a:ext cx="2561496" cy="4408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6" name="Rectangle 55"/>
              <p:cNvSpPr/>
              <p:nvPr/>
            </p:nvSpPr>
            <p:spPr>
              <a:xfrm>
                <a:off x="5591480" y="2252191"/>
                <a:ext cx="2797122" cy="14024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12" name="Group 11"/>
            <p:cNvGrpSpPr/>
            <p:nvPr/>
          </p:nvGrpSpPr>
          <p:grpSpPr>
            <a:xfrm>
              <a:off x="7071836" y="2799947"/>
              <a:ext cx="1614964" cy="775700"/>
              <a:chOff x="7071836" y="2799947"/>
              <a:chExt cx="1614964" cy="775700"/>
            </a:xfrm>
          </p:grpSpPr>
          <p:sp>
            <p:nvSpPr>
              <p:cNvPr id="52" name="Text Box 33"/>
              <p:cNvSpPr txBox="1"/>
              <p:nvPr/>
            </p:nvSpPr>
            <p:spPr>
              <a:xfrm>
                <a:off x="7071836" y="3299310"/>
                <a:ext cx="1614964" cy="2763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data</a:t>
                </a:r>
                <a:endParaRPr lang="en-US" sz="1200" dirty="0">
                  <a:ea typeface="宋体" panose="02010600030101010101" pitchFamily="2" charset="-122"/>
                  <a:cs typeface="Times New Roman" panose="02020603050405020304" pitchFamily="18" charset="0"/>
                </a:endParaRPr>
              </a:p>
            </p:txBody>
          </p:sp>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3085" y="2799947"/>
                <a:ext cx="684038" cy="53354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Text Box 44"/>
          <p:cNvSpPr txBox="1"/>
          <p:nvPr/>
        </p:nvSpPr>
        <p:spPr>
          <a:xfrm>
            <a:off x="1124624" y="3524092"/>
            <a:ext cx="2533989" cy="4157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265628" y="1896233"/>
            <a:ext cx="2251979" cy="1684619"/>
          </a:xfrm>
          <a:prstGeom prst="rect">
            <a:avLst/>
          </a:prstGeom>
        </p:spPr>
      </p:pic>
      <p:pic>
        <p:nvPicPr>
          <p:cNvPr id="63" name="Picture 62"/>
          <p:cNvPicPr>
            <a:picLocks noChangeAspect="1"/>
          </p:cNvPicPr>
          <p:nvPr/>
        </p:nvPicPr>
        <p:blipFill>
          <a:blip r:embed="rId6"/>
          <a:stretch>
            <a:fillRect/>
          </a:stretch>
        </p:blipFill>
        <p:spPr>
          <a:xfrm>
            <a:off x="3340496" y="4323066"/>
            <a:ext cx="2393328" cy="1398164"/>
          </a:xfrm>
          <a:prstGeom prst="rect">
            <a:avLst/>
          </a:prstGeom>
        </p:spPr>
      </p:pic>
      <p:sp>
        <p:nvSpPr>
          <p:cNvPr id="57" name="Text Box 46"/>
          <p:cNvSpPr txBox="1"/>
          <p:nvPr/>
        </p:nvSpPr>
        <p:spPr>
          <a:xfrm>
            <a:off x="2664070" y="5751871"/>
            <a:ext cx="3685262" cy="34105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big data producer and consumer</a:t>
            </a:r>
            <a:endParaRPr lang="en-US" sz="1400" dirty="0">
              <a:ea typeface="宋体" panose="02010600030101010101" pitchFamily="2" charset="-122"/>
              <a:cs typeface="Times New Roman" panose="02020603050405020304" pitchFamily="18" charset="0"/>
            </a:endParaRPr>
          </a:p>
        </p:txBody>
      </p:sp>
      <p:grpSp>
        <p:nvGrpSpPr>
          <p:cNvPr id="15" name="Group 14"/>
          <p:cNvGrpSpPr/>
          <p:nvPr/>
        </p:nvGrpSpPr>
        <p:grpSpPr>
          <a:xfrm>
            <a:off x="6949384" y="4928173"/>
            <a:ext cx="2194616" cy="1334766"/>
            <a:chOff x="6949384" y="4928173"/>
            <a:chExt cx="2194616" cy="1334766"/>
          </a:xfrm>
        </p:grpSpPr>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p>
          </p:txBody>
        </p:sp>
      </p:grpSp>
      <p:grpSp>
        <p:nvGrpSpPr>
          <p:cNvPr id="16" name="Group 15"/>
          <p:cNvGrpSpPr/>
          <p:nvPr/>
        </p:nvGrpSpPr>
        <p:grpSpPr>
          <a:xfrm>
            <a:off x="309101" y="4871296"/>
            <a:ext cx="2412956" cy="1483800"/>
            <a:chOff x="309101" y="4871296"/>
            <a:chExt cx="2412956" cy="1483800"/>
          </a:xfrm>
        </p:grpSpPr>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p>
          </p:txBody>
        </p:sp>
      </p:grpSp>
      <p:sp>
        <p:nvSpPr>
          <p:cNvPr id="17" name="Date Placeholder 16"/>
          <p:cNvSpPr>
            <a:spLocks noGrp="1"/>
          </p:cNvSpPr>
          <p:nvPr>
            <p:ph type="dt" sz="half" idx="10"/>
          </p:nvPr>
        </p:nvSpPr>
        <p:spPr/>
        <p:txBody>
          <a:bodyPr/>
          <a:lstStyle/>
          <a:p>
            <a:r>
              <a:rPr lang="en-US" smtClean="0"/>
              <a:t>CS@UVa</a:t>
            </a:r>
            <a:endParaRPr lang="en-US"/>
          </a:p>
        </p:txBody>
      </p:sp>
      <p:sp>
        <p:nvSpPr>
          <p:cNvPr id="18" name="Footer Placeholder 17"/>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down)">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4963882"/>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a:t>
            </a:r>
            <a:r>
              <a:rPr lang="en-US" dirty="0" smtClean="0"/>
              <a:t>books</a:t>
            </a:r>
            <a:endParaRPr lang="en-US" dirty="0"/>
          </a:p>
        </p:txBody>
      </p:sp>
      <p:sp>
        <p:nvSpPr>
          <p:cNvPr id="5" name="Content Placeholder 5"/>
          <p:cNvSpPr txBox="1">
            <a:spLocks/>
          </p:cNvSpPr>
          <p:nvPr/>
        </p:nvSpPr>
        <p:spPr>
          <a:xfrm>
            <a:off x="1928212" y="1785256"/>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a:t>Mining Text Data</a:t>
            </a:r>
            <a:r>
              <a:rPr lang="en-US" sz="2400" dirty="0"/>
              <a:t>. </a:t>
            </a:r>
            <a:r>
              <a:rPr lang="en-US" sz="2400" dirty="0" err="1"/>
              <a:t>Charu</a:t>
            </a:r>
            <a:r>
              <a:rPr lang="en-US" sz="2400" dirty="0"/>
              <a:t> C. Aggarwal and ChengXiang Zhai, Springer, 2012.</a:t>
            </a:r>
          </a:p>
          <a:p>
            <a:pPr marL="0" indent="0">
              <a:buNone/>
            </a:pPr>
            <a:endParaRPr lang="en-US" sz="2400" b="1" i="1" dirty="0" smtClean="0"/>
          </a:p>
          <a:p>
            <a:r>
              <a:rPr lang="en-US" sz="2400" b="1" i="1" dirty="0" smtClean="0"/>
              <a:t>Introduction 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p>
          <a:p>
            <a:pPr marL="0" indent="0">
              <a:buFont typeface="Arial" panose="020B0604020202020204" pitchFamily="34" charset="0"/>
              <a:buNone/>
            </a:pPr>
            <a:endParaRPr lang="en-US" sz="2400" dirty="0" smtClean="0"/>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p>
          <a:p>
            <a:endParaRPr lang="en-US" sz="2400" dirty="0" smtClean="0"/>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07" y="3278102"/>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056" y="1523633"/>
            <a:ext cx="1048977" cy="15797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31</a:t>
            </a:fld>
            <a:endParaRPr lang="en-US"/>
          </a:p>
        </p:txBody>
      </p:sp>
    </p:spTree>
    <p:extLst>
      <p:ext uri="{BB962C8B-B14F-4D97-AF65-F5344CB8AC3E}">
        <p14:creationId xmlns:p14="http://schemas.microsoft.com/office/powerpoint/2010/main" val="2424455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32</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33</a:t>
            </a:fld>
            <a:endParaRPr lang="en-US"/>
          </a:p>
        </p:txBody>
      </p:sp>
    </p:spTree>
    <p:extLst>
      <p:ext uri="{BB962C8B-B14F-4D97-AF65-F5344CB8AC3E}">
        <p14:creationId xmlns:p14="http://schemas.microsoft.com/office/powerpoint/2010/main" val="345662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4</a:t>
            </a:fld>
            <a:endParaRPr lang="en-US"/>
          </a:p>
        </p:txBody>
      </p:sp>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211296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30601" y="2278744"/>
            <a:ext cx="3318932" cy="2064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63524" y="4572000"/>
            <a:ext cx="7070950" cy="10256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5</a:t>
            </a:fld>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a:t>
            </a:r>
            <a:r>
              <a:rPr lang="en-US" i="1" u="sng" dirty="0"/>
              <a:t>200 million pages</a:t>
            </a:r>
            <a:r>
              <a:rPr lang="en-US" i="1" dirty="0"/>
              <a:t>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6</a:t>
            </a:fld>
            <a:endParaRPr lang="en-US"/>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a:t>
            </a:r>
            <a:r>
              <a:rPr lang="en-US" b="1" i="1" dirty="0"/>
              <a:t>quickly</a:t>
            </a:r>
            <a:r>
              <a:rPr lang="en-US" i="1" dirty="0"/>
              <a:t>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7</a:t>
            </a:fld>
            <a:endParaRPr lang="en-US"/>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91" y="2438553"/>
            <a:ext cx="6809902" cy="380270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8</a:t>
            </a:fld>
            <a:endParaRPr lang="en-US"/>
          </a:p>
        </p:txBody>
      </p:sp>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66" y="2485371"/>
            <a:ext cx="6865718" cy="375588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9</a:t>
            </a:fld>
            <a:endParaRPr lang="en-US"/>
          </a:p>
        </p:txBody>
      </p:sp>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402</TotalTime>
  <Words>1548</Words>
  <Application>Microsoft Office PowerPoint</Application>
  <PresentationFormat>On-screen Show (4:3)</PresentationFormat>
  <Paragraphs>299</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Gill Sans MT</vt:lpstr>
      <vt:lpstr>MS PGothic</vt:lpstr>
      <vt:lpstr>宋体</vt:lpstr>
      <vt:lpstr>Arial</vt:lpstr>
      <vt:lpstr>Calibri</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35</cp:revision>
  <dcterms:created xsi:type="dcterms:W3CDTF">2014-12-27T17:25:32Z</dcterms:created>
  <dcterms:modified xsi:type="dcterms:W3CDTF">2015-01-13T05:19:24Z</dcterms:modified>
</cp:coreProperties>
</file>