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361" r:id="rId3"/>
    <p:sldId id="264" r:id="rId4"/>
    <p:sldId id="265" r:id="rId5"/>
    <p:sldId id="347" r:id="rId6"/>
    <p:sldId id="281" r:id="rId7"/>
    <p:sldId id="333" r:id="rId8"/>
    <p:sldId id="337" r:id="rId9"/>
    <p:sldId id="334" r:id="rId10"/>
    <p:sldId id="335" r:id="rId11"/>
    <p:sldId id="332" r:id="rId12"/>
    <p:sldId id="269" r:id="rId13"/>
    <p:sldId id="282" r:id="rId14"/>
    <p:sldId id="283" r:id="rId15"/>
    <p:sldId id="363" r:id="rId16"/>
    <p:sldId id="364" r:id="rId17"/>
    <p:sldId id="260" r:id="rId18"/>
    <p:sldId id="342" r:id="rId19"/>
    <p:sldId id="338" r:id="rId20"/>
    <p:sldId id="339" r:id="rId21"/>
    <p:sldId id="340" r:id="rId22"/>
    <p:sldId id="362" r:id="rId23"/>
    <p:sldId id="261" r:id="rId24"/>
    <p:sldId id="348" r:id="rId25"/>
    <p:sldId id="349" r:id="rId26"/>
    <p:sldId id="343" r:id="rId27"/>
    <p:sldId id="344" r:id="rId28"/>
    <p:sldId id="345" r:id="rId29"/>
    <p:sldId id="346" r:id="rId30"/>
    <p:sldId id="351" r:id="rId31"/>
    <p:sldId id="350" r:id="rId32"/>
    <p:sldId id="366" r:id="rId33"/>
    <p:sldId id="367" r:id="rId34"/>
    <p:sldId id="271" r:id="rId35"/>
    <p:sldId id="272" r:id="rId36"/>
    <p:sldId id="310" r:id="rId37"/>
    <p:sldId id="352" r:id="rId38"/>
    <p:sldId id="353" r:id="rId39"/>
    <p:sldId id="274" r:id="rId40"/>
    <p:sldId id="311" r:id="rId41"/>
    <p:sldId id="354" r:id="rId42"/>
    <p:sldId id="355" r:id="rId43"/>
    <p:sldId id="275" r:id="rId44"/>
    <p:sldId id="356" r:id="rId45"/>
    <p:sldId id="357" r:id="rId46"/>
    <p:sldId id="358" r:id="rId47"/>
    <p:sldId id="359" r:id="rId48"/>
    <p:sldId id="331" r:id="rId49"/>
    <p:sldId id="36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6087" autoAdjust="0"/>
  </p:normalViewPr>
  <p:slideViewPr>
    <p:cSldViewPr>
      <p:cViewPr varScale="1">
        <p:scale>
          <a:sx n="113" d="100"/>
          <a:sy n="113" d="100"/>
        </p:scale>
        <p:origin x="150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1208829040"/>
        <c:axId val="-1208840464"/>
      </c:barChart>
      <c:catAx>
        <c:axId val="-120882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208840464"/>
        <c:crosses val="autoZero"/>
        <c:auto val="1"/>
        <c:lblAlgn val="ctr"/>
        <c:lblOffset val="100"/>
        <c:noMultiLvlLbl val="0"/>
      </c:catAx>
      <c:valAx>
        <c:axId val="-120884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208829040"/>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9/29/2015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8</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24</a:t>
            </a:fld>
            <a:endParaRPr lang="en-US"/>
          </a:p>
        </p:txBody>
      </p:sp>
    </p:spTree>
    <p:extLst>
      <p:ext uri="{BB962C8B-B14F-4D97-AF65-F5344CB8AC3E}">
        <p14:creationId xmlns:p14="http://schemas.microsoft.com/office/powerpoint/2010/main" val="188427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29</a:t>
            </a:fld>
            <a:endParaRPr lang="en-US"/>
          </a:p>
        </p:txBody>
      </p:sp>
    </p:spTree>
    <p:extLst>
      <p:ext uri="{BB962C8B-B14F-4D97-AF65-F5344CB8AC3E}">
        <p14:creationId xmlns:p14="http://schemas.microsoft.com/office/powerpoint/2010/main" val="379303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33</a:t>
            </a:fld>
            <a:endParaRPr lang="en-US"/>
          </a:p>
        </p:txBody>
      </p:sp>
    </p:spTree>
    <p:extLst>
      <p:ext uri="{BB962C8B-B14F-4D97-AF65-F5344CB8AC3E}">
        <p14:creationId xmlns:p14="http://schemas.microsoft.com/office/powerpoint/2010/main" val="1332477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49</a:t>
            </a:fld>
            <a:endParaRPr lang="en-US"/>
          </a:p>
        </p:txBody>
      </p:sp>
    </p:spTree>
    <p:extLst>
      <p:ext uri="{BB962C8B-B14F-4D97-AF65-F5344CB8AC3E}">
        <p14:creationId xmlns:p14="http://schemas.microsoft.com/office/powerpoint/2010/main" val="415169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4501: Text Mining</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4501: Text Mining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5.png"/><Relationship Id="rId7"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8.emf"/><Relationship Id="rId5" Type="http://schemas.openxmlformats.org/officeDocument/2006/relationships/oleObject" Target="../embeddings/oleObject4.bin"/><Relationship Id="rId4" Type="http://schemas.openxmlformats.org/officeDocument/2006/relationships/image" Target="../media/image4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en-US" dirty="0" smtClean="0"/>
              <a:t>probability concepts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10</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smtClean="0"/>
              </a:p>
              <a:p>
                <a:pPr lvl="1"/>
                <a:r>
                  <a:rPr lang="en-US" altLang="en-US" sz="2400" dirty="0"/>
                  <a:t>Bayes’ </a:t>
                </a:r>
                <a:r>
                  <a:rPr lang="en-US" altLang="en-US" sz="2400" dirty="0" smtClean="0"/>
                  <a:t>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smtClean="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smtClean="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11</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smtClean="0"/>
                  <a:t>N-gram language models</a:t>
                </a:r>
              </a:p>
              <a:p>
                <a:pPr lvl="1"/>
                <a:r>
                  <a:rPr lang="en-US" altLang="en-US" dirty="0" smtClean="0"/>
                  <a:t>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smtClean="0"/>
              <a:t>Recap: what </a:t>
            </a:r>
            <a:r>
              <a:rPr lang="en-US" altLang="en-US" dirty="0"/>
              <a:t>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210996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Recap: 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20486"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16</a:t>
            </a:fld>
            <a:endParaRPr lang="en-US"/>
          </a:p>
        </p:txBody>
      </p:sp>
    </p:spTree>
    <p:extLst>
      <p:ext uri="{BB962C8B-B14F-4D97-AF65-F5344CB8AC3E}">
        <p14:creationId xmlns:p14="http://schemas.microsoft.com/office/powerpoint/2010/main" val="655591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17</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4168717914"/>
              </p:ext>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19</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Today’s lecture</a:t>
            </a:r>
            <a:endParaRPr lang="en-US" dirty="0"/>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How to represent a document?</a:t>
            </a:r>
          </a:p>
          <a:p>
            <a:pPr lvl="1"/>
            <a:r>
              <a:rPr lang="en-US" dirty="0" smtClean="0"/>
              <a:t>Make it computable</a:t>
            </a:r>
          </a:p>
          <a:p>
            <a:pPr marL="514350" indent="-514350">
              <a:buFont typeface="+mj-lt"/>
              <a:buAutoNum type="arabicPeriod"/>
            </a:pPr>
            <a:r>
              <a:rPr lang="en-US" dirty="0" smtClean="0"/>
              <a:t>How to infer the relationship among documents or identify the structure within a document?</a:t>
            </a:r>
          </a:p>
          <a:p>
            <a:pPr marL="744538" lvl="1" indent="-344488"/>
            <a:r>
              <a:rPr lang="en-US" dirty="0" smtClean="0"/>
              <a:t>Knowledge discovery</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Text Mining</a:t>
            </a:r>
            <a:endParaRPr lang="en-US"/>
          </a:p>
        </p:txBody>
      </p:sp>
      <p:sp>
        <p:nvSpPr>
          <p:cNvPr id="5" name="Slide Number Placeholder 4"/>
          <p:cNvSpPr>
            <a:spLocks noGrp="1"/>
          </p:cNvSpPr>
          <p:nvPr>
            <p:ph type="sldNum" sz="quarter" idx="12"/>
          </p:nvPr>
        </p:nvSpPr>
        <p:spPr/>
        <p:txBody>
          <a:bodyPr/>
          <a:lstStyle/>
          <a:p>
            <a:fld id="{2A9F8BE9-47C8-4C45-B88F-68A848B0515F}" type="slidenum">
              <a:rPr lang="en-US" smtClean="0"/>
              <a:t>2</a:t>
            </a:fld>
            <a:endParaRPr lang="en-US"/>
          </a:p>
        </p:txBody>
      </p:sp>
    </p:spTree>
    <p:extLst>
      <p:ext uri="{BB962C8B-B14F-4D97-AF65-F5344CB8AC3E}">
        <p14:creationId xmlns:p14="http://schemas.microsoft.com/office/powerpoint/2010/main" val="162120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20</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935177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21</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513182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22</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21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4501: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23</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24</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4501: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25</a:t>
            </a:fld>
            <a:endParaRPr lang="en-US"/>
          </a:p>
        </p:txBody>
      </p:sp>
    </p:spTree>
    <p:extLst>
      <p:ext uri="{BB962C8B-B14F-4D97-AF65-F5344CB8AC3E}">
        <p14:creationId xmlns:p14="http://schemas.microsoft.com/office/powerpoint/2010/main" val="210027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a:t>
            </a:r>
            <a:r>
              <a:rPr lang="en-US" altLang="en-US" dirty="0" smtClean="0"/>
              <a:t>estimation</a:t>
            </a:r>
            <a:endParaRPr lang="en-US" altLang="en-US" dirty="0"/>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fontScale="92500" lnSpcReduction="10000"/>
              </a:bodyPr>
              <a:lstStyle/>
              <a:p>
                <a:r>
                  <a:rPr lang="en-US" altLang="en-US" dirty="0" smtClean="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a:t>
                </a:r>
                <a:r>
                  <a:rPr lang="en-US" altLang="en-US" dirty="0" smtClean="0">
                    <a:sym typeface="Symbol" pitchFamily="18" charset="2"/>
                  </a:rPr>
                  <a:t>our </a:t>
                </a:r>
                <a:r>
                  <a:rPr lang="en-US" altLang="en-US" dirty="0">
                    <a:sym typeface="Symbol" pitchFamily="18" charset="2"/>
                  </a:rPr>
                  <a:t>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4501: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26</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a:t>
            </a:r>
            <a:r>
              <a:rPr lang="en-US" altLang="en-US" dirty="0" smtClean="0"/>
              <a:t>likelihood </a:t>
            </a:r>
            <a:r>
              <a:rPr lang="en-US" altLang="en-US"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27</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a:t>
            </a:r>
            <a:r>
              <a:rPr lang="en-US" altLang="en-US" dirty="0" smtClean="0"/>
              <a:t>estimation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4501: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28</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a:t>
              </a:r>
              <a:r>
                <a:rPr lang="en-US" altLang="en-US" b="1" dirty="0" smtClean="0">
                  <a:sym typeface="Symbol" pitchFamily="18" charset="2"/>
                </a:rPr>
                <a:t>) X</a:t>
              </a:r>
              <a:r>
                <a:rPr lang="en-US" altLang="en-US" b="1" dirty="0">
                  <a:sym typeface="Symbol" pitchFamily="18" charset="2"/>
                </a:rPr>
                <a:t>=(x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ym typeface="Symbol" pitchFamily="18" charset="2"/>
                </a:rPr>
                <a:t></a:t>
              </a:r>
              <a:r>
                <a:rPr lang="en-US" altLang="en-US" b="1" baseline="-25000" dirty="0" smtClean="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smtClean="0">
                  <a:sym typeface="Symbol" pitchFamily="18" charset="2"/>
                </a:rPr>
                <a:t></a:t>
              </a:r>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a:t>
            </a:r>
            <a:r>
              <a:rPr lang="en-US" altLang="en-US" dirty="0" smtClean="0"/>
              <a:t>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a:rPr>
                      <m:t>)</m:t>
                    </m:r>
                  </m:oMath>
                </a14:m>
                <a:r>
                  <a:rPr lang="en-US" altLang="en-US" sz="2400" dirty="0" smtClean="0"/>
                  <a:t> </a:t>
                </a:r>
              </a:p>
              <a:p>
                <a:r>
                  <a:rPr lang="en-US" altLang="en-US" sz="2400" dirty="0" smtClean="0"/>
                  <a:t>Maximum </a:t>
                </a:r>
                <a:r>
                  <a:rPr lang="en-US" altLang="en-US" sz="2400" dirty="0"/>
                  <a:t>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29</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4867" y="368713"/>
            <a:ext cx="3043273" cy="2424176"/>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22"/>
          <p:cNvSpPr>
            <a:spLocks noGrp="1"/>
          </p:cNvSpPr>
          <p:nvPr>
            <p:ph type="ftr" sz="quarter" idx="11"/>
          </p:nvPr>
        </p:nvSpPr>
        <p:spPr/>
        <p:txBody>
          <a:bodyPr/>
          <a:lstStyle/>
          <a:p>
            <a:r>
              <a:rPr lang="en-US" smtClean="0"/>
              <a:t>CS 4501: Text Mining</a:t>
            </a:r>
            <a:endParaRPr lang="en-US"/>
          </a:p>
        </p:txBody>
      </p:sp>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89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89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30</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56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word/N-gram </a:t>
            </a:r>
            <a:r>
              <a:rPr lang="en-US" altLang="en-US" dirty="0"/>
              <a:t>that does not occur in the training </a:t>
            </a:r>
            <a:r>
              <a:rPr lang="en-US" altLang="en-US" dirty="0" smtClean="0"/>
              <a:t>data has </a:t>
            </a:r>
            <a:r>
              <a:rPr lang="en-US" altLang="en-US" dirty="0"/>
              <a:t>zero probability</a:t>
            </a:r>
            <a:r>
              <a:rPr lang="en-US" altLang="en-US" dirty="0" smtClean="0"/>
              <a:t>!</a:t>
            </a:r>
          </a:p>
          <a:p>
            <a:pPr marL="804863" lvl="1" indent="-347663">
              <a:buFont typeface="Wingdings" panose="05000000000000000000" pitchFamily="2" charset="2"/>
              <a:buChar char="Ø"/>
            </a:pPr>
            <a:r>
              <a:rPr lang="en-US" altLang="en-US" dirty="0" smtClean="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31</a:t>
            </a:fld>
            <a:endParaRPr lang="en-US"/>
          </a:p>
        </p:txBody>
      </p:sp>
      <p:grpSp>
        <p:nvGrpSpPr>
          <p:cNvPr id="3" name="Group 2"/>
          <p:cNvGrpSpPr/>
          <p:nvPr/>
        </p:nvGrpSpPr>
        <p:grpSpPr>
          <a:xfrm>
            <a:off x="1905000" y="1981200"/>
            <a:ext cx="5410200" cy="4237007"/>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 how 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32</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spTree>
    <p:extLst>
      <p:ext uri="{BB962C8B-B14F-4D97-AF65-F5344CB8AC3E}">
        <p14:creationId xmlns:p14="http://schemas.microsoft.com/office/powerpoint/2010/main" val="2652431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normAutofit fontScale="90000"/>
          </a:bodyPr>
          <a:lstStyle/>
          <a:p>
            <a:r>
              <a:rPr lang="en-US" altLang="en-US" dirty="0" smtClean="0"/>
              <a:t>Recap: maximum 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a:rPr>
                      <m:t>)</m:t>
                    </m:r>
                  </m:oMath>
                </a14:m>
                <a:r>
                  <a:rPr lang="en-US" altLang="en-US" sz="2400" dirty="0" smtClean="0"/>
                  <a:t> </a:t>
                </a:r>
              </a:p>
              <a:p>
                <a:r>
                  <a:rPr lang="en-US" altLang="en-US" sz="2400" dirty="0" smtClean="0"/>
                  <a:t>Maximum </a:t>
                </a:r>
                <a:r>
                  <a:rPr lang="en-US" altLang="en-US" sz="2400" dirty="0"/>
                  <a:t>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33</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sp>
        <p:nvSpPr>
          <p:cNvPr id="23" name="Footer Placeholder 22"/>
          <p:cNvSpPr>
            <a:spLocks noGrp="1"/>
          </p:cNvSpPr>
          <p:nvPr>
            <p:ph type="ftr" sz="quarter" idx="11"/>
          </p:nvPr>
        </p:nvSpPr>
        <p:spPr/>
        <p:txBody>
          <a:bodyPr/>
          <a:lstStyle/>
          <a:p>
            <a:r>
              <a:rPr lang="en-US" smtClean="0"/>
              <a:t>CS 4501: Text Mining</a:t>
            </a:r>
            <a:endParaRPr lang="en-US"/>
          </a:p>
        </p:txBody>
      </p:sp>
    </p:spTree>
    <p:extLst>
      <p:ext uri="{BB962C8B-B14F-4D97-AF65-F5344CB8AC3E}">
        <p14:creationId xmlns:p14="http://schemas.microsoft.com/office/powerpoint/2010/main" val="3354584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Smoothing</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If </a:t>
            </a:r>
            <a:r>
              <a:rPr lang="en-US" altLang="en-US" dirty="0"/>
              <a:t>we want to assign non-zero probabilities to </a:t>
            </a:r>
            <a:r>
              <a:rPr lang="en-US" altLang="en-US" dirty="0" smtClean="0"/>
              <a:t>unseen words</a:t>
            </a:r>
          </a:p>
          <a:p>
            <a:pPr lvl="1"/>
            <a:r>
              <a:rPr lang="en-US" altLang="en-US" dirty="0" smtClean="0"/>
              <a:t>Unseen words = new words, new N-grams</a:t>
            </a:r>
          </a:p>
          <a:p>
            <a:pPr lvl="1"/>
            <a:r>
              <a:rPr lang="en-US" altLang="en-US" dirty="0" smtClean="0"/>
              <a:t>Discount </a:t>
            </a:r>
            <a:r>
              <a:rPr lang="en-US" altLang="en-US" dirty="0"/>
              <a:t>the probabilities of observed words</a:t>
            </a:r>
          </a:p>
          <a:p>
            <a:r>
              <a:rPr lang="en-US" altLang="en-US" dirty="0" smtClean="0"/>
              <a:t>General procedure</a:t>
            </a:r>
          </a:p>
          <a:p>
            <a:pPr marL="804863" lvl="1" indent="-347663">
              <a:buFont typeface="+mj-lt"/>
              <a:buAutoNum type="arabicPeriod"/>
            </a:pPr>
            <a:r>
              <a:rPr lang="en-US" altLang="en-US" dirty="0" smtClean="0"/>
              <a:t>Reserve some </a:t>
            </a:r>
            <a:r>
              <a:rPr lang="en-US" altLang="en-US" dirty="0"/>
              <a:t>probability </a:t>
            </a:r>
            <a:r>
              <a:rPr lang="en-US" altLang="en-US" dirty="0" smtClean="0"/>
              <a:t>mass of </a:t>
            </a:r>
            <a:r>
              <a:rPr lang="en-US" altLang="en-US" dirty="0"/>
              <a:t>words seen in a </a:t>
            </a:r>
            <a:r>
              <a:rPr lang="en-US" altLang="en-US" dirty="0" smtClean="0"/>
              <a:t>document/corpus</a:t>
            </a:r>
          </a:p>
          <a:p>
            <a:pPr marL="804863" lvl="1" indent="-347663">
              <a:buFont typeface="+mj-lt"/>
              <a:buAutoNum type="arabicPeriod"/>
            </a:pPr>
            <a:r>
              <a:rPr lang="en-US" altLang="en-US" dirty="0" smtClean="0"/>
              <a:t>Re-allocate it to unseen </a:t>
            </a:r>
            <a:r>
              <a:rPr lang="en-US" altLang="en-US" dirty="0"/>
              <a:t>words </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34</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N-gram language model smoothing</a:t>
            </a:r>
            <a:endParaRPr lang="en-US" altLang="en-US" sz="3700" dirty="0"/>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4501: Text Mining</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35</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Additive smoothing </a:t>
            </a:r>
          </a:p>
          <a:p>
            <a:pPr lvl="1"/>
            <a:r>
              <a:rPr lang="en-US" altLang="en-US" b="0" dirty="0" smtClean="0"/>
              <a:t>Add a constant </a:t>
            </a:r>
            <a:r>
              <a:rPr lang="en-US" altLang="en-US" b="0" dirty="0" smtClean="0">
                <a:sym typeface="Symbol" panose="05050102010706020507" pitchFamily="18" charset="2"/>
              </a:rPr>
              <a:t></a:t>
            </a:r>
            <a:r>
              <a:rPr lang="en-US" altLang="en-US" b="0" dirty="0" smtClean="0"/>
              <a:t> to </a:t>
            </a:r>
            <a:r>
              <a:rPr lang="en-US" altLang="en-US" b="0" dirty="0"/>
              <a:t>the counts of each </a:t>
            </a:r>
            <a:r>
              <a:rPr lang="en-US" altLang="en-US" b="0" dirty="0" smtClean="0"/>
              <a:t>word</a:t>
            </a:r>
          </a:p>
          <a:p>
            <a:pPr lvl="2"/>
            <a:r>
              <a:rPr lang="en-US" altLang="en-US" dirty="0" smtClean="0"/>
              <a:t>Unigram language model as an example</a:t>
            </a:r>
            <a:endParaRPr lang="en-US" altLang="en-US" b="0" dirty="0"/>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37</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38</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92"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93"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39</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smtClean="0"/>
              <a:t>Provide </a:t>
            </a:r>
            <a:r>
              <a:rPr lang="en-US" altLang="en-US" b="0" dirty="0"/>
              <a:t>a principled way to quantify the uncertainties associated with natural language</a:t>
            </a:r>
          </a:p>
          <a:p>
            <a:pPr>
              <a:lnSpc>
                <a:spcPct val="110000"/>
              </a:lnSpc>
              <a:spcBef>
                <a:spcPct val="50000"/>
              </a:spcBef>
            </a:pPr>
            <a:r>
              <a:rPr lang="en-US" altLang="en-US" b="0" dirty="0" smtClean="0"/>
              <a:t>Allow </a:t>
            </a:r>
            <a:r>
              <a:rPr lang="en-US" altLang="en-US" b="0" dirty="0"/>
              <a:t>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a:t>
            </a:r>
            <a:r>
              <a:rPr lang="en-US" altLang="en-US" sz="2400" dirty="0" smtClean="0"/>
              <a:t>” </a:t>
            </a:r>
            <a:r>
              <a:rPr lang="en-US" altLang="en-US" sz="2400" dirty="0" err="1" smtClean="0"/>
              <a:t>v.s</a:t>
            </a:r>
            <a:r>
              <a:rPr lang="en-US" altLang="en-US" sz="2400" dirty="0" smtClean="0"/>
              <a:t>. “politics”?         </a:t>
            </a:r>
          </a:p>
          <a:p>
            <a:pPr marL="457200" lvl="1" indent="0">
              <a:buNone/>
            </a:pPr>
            <a:r>
              <a:rPr lang="en-US" altLang="en-US" sz="2400" dirty="0"/>
              <a:t> </a:t>
            </a:r>
            <a:r>
              <a:rPr lang="en-US" altLang="en-US" sz="2400" dirty="0" smtClean="0"/>
              <a:t>    (</a:t>
            </a:r>
            <a:r>
              <a:rPr lang="en-US" altLang="en-US" sz="2400" dirty="0">
                <a:solidFill>
                  <a:srgbClr val="FF0000"/>
                </a:solidFill>
              </a:rPr>
              <a:t>text </a:t>
            </a:r>
            <a:r>
              <a:rPr lang="en-US" altLang="en-US" sz="2400" dirty="0" smtClean="0">
                <a:solidFill>
                  <a:srgbClr val="FF0000"/>
                </a:solidFill>
              </a:rPr>
              <a:t>categorization</a:t>
            </a:r>
            <a:r>
              <a:rPr lang="en-US" altLang="en-US" sz="2400" dirty="0" smtClean="0"/>
              <a:t>)</a:t>
            </a:r>
            <a:endParaRPr lang="en-US" altLang="en-US" sz="2400" dirty="0"/>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the trigram “Bob </a:t>
            </a:r>
            <a:r>
              <a:rPr lang="en-US" altLang="en-US" dirty="0"/>
              <a:t>was reading”, but we </a:t>
            </a:r>
            <a:r>
              <a:rPr lang="en-US" altLang="en-US" dirty="0" smtClean="0"/>
              <a:t>do see the bigram “was reading”</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40</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probabilities</a:t>
            </a:r>
          </a:p>
          <a:p>
            <a:pPr lvl="1">
              <a:lnSpc>
                <a:spcPct val="90000"/>
              </a:lnSpc>
            </a:pPr>
            <a:endParaRPr lang="en-US" altLang="en-US" sz="2000" dirty="0"/>
          </a:p>
          <a:p>
            <a:pPr lvl="1">
              <a:lnSpc>
                <a:spcPct val="90000"/>
              </a:lnSpc>
            </a:pPr>
            <a:endParaRPr lang="en-US" altLang="en-US" sz="2000" dirty="0" smtClean="0"/>
          </a:p>
          <a:p>
            <a:pPr lvl="1">
              <a:lnSpc>
                <a:spcPct val="90000"/>
              </a:lnSpc>
            </a:pPr>
            <a:endParaRPr lang="en-US" altLang="en-US" sz="2000" dirty="0"/>
          </a:p>
          <a:p>
            <a:pPr lvl="1">
              <a:lnSpc>
                <a:spcPct val="90000"/>
              </a:lnSpc>
            </a:pPr>
            <a:r>
              <a:rPr lang="en-US" altLang="en-US" dirty="0" smtClean="0"/>
              <a:t>Further generalize it</a:t>
            </a:r>
          </a:p>
          <a:p>
            <a:pPr lvl="2">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41</a:t>
            </a:fld>
            <a:endParaRPr lang="en-US"/>
          </a:p>
        </p:txBody>
      </p:sp>
      <mc:AlternateContent xmlns:mc="http://schemas.openxmlformats.org/markup-compatibility/2006" xmlns:a14="http://schemas.microsoft.com/office/drawing/2010/main">
        <mc:Choice Requires="a14">
          <p:sp>
            <p:nvSpPr>
              <p:cNvPr id="8" name="Rectangle 7"/>
              <p:cNvSpPr/>
              <p:nvPr/>
            </p:nvSpPr>
            <p:spPr>
              <a:xfrm>
                <a:off x="1113072" y="3048000"/>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14800" y="3509019"/>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smtClean="0">
                  <a:solidFill>
                    <a:srgbClr val="FF0000"/>
                  </a:solidFill>
                </a:rPr>
                <a:t>ML N-gram </a:t>
              </a:r>
              <a:endParaRPr lang="en-US" i="1" dirty="0">
                <a:solidFill>
                  <a:srgbClr val="FF0000"/>
                </a:solidFill>
              </a:endParaRP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43000" y="443319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smtClean="0"/>
                <a:t>…….</a:t>
              </a:r>
              <a:endParaRPr lang="en-US" sz="2400" dirty="0"/>
            </a:p>
          </p:txBody>
        </p:sp>
      </p:grpSp>
      <mc:AlternateContent xmlns:mc="http://schemas.openxmlformats.org/markup-compatibility/2006" xmlns:a14="http://schemas.microsoft.com/office/drawing/2010/main">
        <mc:Choice Requires="a14">
          <p:sp>
            <p:nvSpPr>
              <p:cNvPr id="33" name="Rectangle 32"/>
              <p:cNvSpPr/>
              <p:nvPr/>
            </p:nvSpPr>
            <p:spPr>
              <a:xfrm>
                <a:off x="1456424" y="5255184"/>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Linear interpolation</a:t>
                </a:r>
              </a:p>
              <a:p>
                <a:pPr lvl="1"/>
                <a:r>
                  <a:rPr lang="en-US" dirty="0" smtClean="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smtClean="0"/>
              </a:p>
              <a:p>
                <a:pPr lvl="2"/>
                <a:r>
                  <a:rPr lang="en-US" dirty="0" smtClean="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smtClean="0"/>
              </a:p>
              <a:p>
                <a:pPr lvl="3"/>
                <a:r>
                  <a:rPr lang="en-US" dirty="0" smtClean="0"/>
                  <a:t>An evaluation metric is needed to define “optimality”</a:t>
                </a:r>
              </a:p>
              <a:p>
                <a:pPr lvl="2"/>
                <a:r>
                  <a:rPr lang="en-US" dirty="0" smtClean="0"/>
                  <a:t>Define </a:t>
                </a:r>
                <a14:m>
                  <m:oMath xmlns:m="http://schemas.openxmlformats.org/officeDocument/2006/math">
                    <m:r>
                      <a:rPr lang="en-US" i="1">
                        <a:latin typeface="Cambria Math" panose="02040503050406030204" pitchFamily="18" charset="0"/>
                      </a:rPr>
                      <m:t>𝜆</m:t>
                    </m:r>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smtClean="0"/>
                  <a:t> </a:t>
                </a:r>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42</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smtClean="0">
                  <a:solidFill>
                    <a:srgbClr val="FF0000"/>
                  </a:solidFill>
                </a:rPr>
                <a:t>We will come back to this later</a:t>
              </a:r>
              <a:endParaRPr lang="en-US" dirty="0">
                <a:solidFill>
                  <a:srgbClr val="FF0000"/>
                </a:solidFill>
              </a:endParaRP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mc:AlternateContent xmlns:mc="http://schemas.openxmlformats.org/markup-compatibility/2006" xmlns:a14="http://schemas.microsoft.com/office/drawing/2010/main">
        <mc:Choice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smtClean="0"/>
                  <a:t>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a:t>
                </a:r>
                <a:r>
                  <a:rPr lang="en-US" altLang="en-US" dirty="0" smtClean="0"/>
                  <a:t>each </a:t>
                </a:r>
                <a:r>
                  <a:rPr lang="en-US" altLang="en-US" dirty="0"/>
                  <a:t>nonzero n-gram </a:t>
                </a:r>
                <a:r>
                  <a:rPr lang="en-US" altLang="en-US" dirty="0" smtClean="0"/>
                  <a:t>count and then interpolate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smtClean="0"/>
                  <a:t> in </a:t>
                </a:r>
                <a:r>
                  <a:rPr lang="en-US" altLang="en-US" dirty="0"/>
                  <a:t>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smtClean="0"/>
                  <a:t>to </a:t>
                </a:r>
                <a:r>
                  <a:rPr lang="en-US" altLang="en-US" dirty="0"/>
                  <a:t>be </a:t>
                </a:r>
                <a:r>
                  <a:rPr lang="en-US" altLang="en-US" dirty="0" smtClean="0"/>
                  <a:t>reallocated according </a:t>
                </a:r>
                <a:r>
                  <a:rPr lang="en-US" altLang="en-US" dirty="0"/>
                  <a:t>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smtClean="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smtClean="0"/>
              </a:p>
              <a:p>
                <a:pPr marL="0" indent="0">
                  <a:lnSpc>
                    <a:spcPct val="90000"/>
                  </a:lnSpc>
                  <a:buNone/>
                </a:pPr>
                <a:endParaRPr lang="en-US" altLang="en-US" b="0" dirty="0"/>
              </a:p>
            </p:txBody>
          </p:sp>
        </mc:Choice>
        <mc:Fallback xmlns="">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43</a:t>
            </a:fld>
            <a:endParaRPr lang="en-US"/>
          </a:p>
        </p:txBody>
      </p:sp>
      <mc:AlternateContent xmlns:mc="http://schemas.openxmlformats.org/markup-compatibility/2006" xmlns:a14="http://schemas.microsoft.com/office/drawing/2010/main">
        <mc:Choice Requires="a14">
          <p:sp>
            <p:nvSpPr>
              <p:cNvPr id="10" name="Rectangle 9"/>
              <p:cNvSpPr/>
              <p:nvPr/>
            </p:nvSpPr>
            <p:spPr>
              <a:xfrm>
                <a:off x="762000" y="2675864"/>
                <a:ext cx="8059642"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3505200"/>
                <a:ext cx="3535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81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evaluation</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models </a:t>
            </a:r>
            <a:r>
              <a:rPr lang="en-US" dirty="0"/>
              <a:t>on </a:t>
            </a:r>
            <a:r>
              <a:rPr lang="en-US" dirty="0" smtClean="0"/>
              <a:t>the same training set</a:t>
            </a:r>
          </a:p>
          <a:p>
            <a:pPr lvl="1"/>
            <a:r>
              <a:rPr lang="en-US" dirty="0" smtClean="0"/>
              <a:t>Parameter tuning can be done by holding off some training set for validation</a:t>
            </a:r>
          </a:p>
          <a:p>
            <a:r>
              <a:rPr lang="en-US" dirty="0"/>
              <a:t>Test the </a:t>
            </a:r>
            <a:r>
              <a:rPr lang="en-US" dirty="0" smtClean="0"/>
              <a:t>models </a:t>
            </a:r>
            <a:r>
              <a:rPr lang="en-US" dirty="0"/>
              <a:t>on an unseen test </a:t>
            </a:r>
            <a:r>
              <a:rPr lang="en-US" dirty="0" smtClean="0"/>
              <a:t>set</a:t>
            </a:r>
          </a:p>
          <a:p>
            <a:pPr lvl="1"/>
            <a:r>
              <a:rPr lang="en-US" dirty="0" smtClean="0"/>
              <a:t>This data set must </a:t>
            </a:r>
            <a:r>
              <a:rPr lang="en-US" dirty="0"/>
              <a:t>be disjoint from training </a:t>
            </a:r>
            <a:r>
              <a:rPr lang="en-US" dirty="0" smtClean="0"/>
              <a:t>data</a:t>
            </a:r>
          </a:p>
          <a:p>
            <a:r>
              <a:rPr lang="en-US" dirty="0"/>
              <a:t>Language model A is better than </a:t>
            </a:r>
            <a:r>
              <a:rPr lang="en-US" dirty="0" smtClean="0"/>
              <a:t>model B</a:t>
            </a:r>
          </a:p>
          <a:p>
            <a:pPr lvl="1"/>
            <a:r>
              <a:rPr lang="en-US" dirty="0" smtClean="0"/>
              <a:t>If </a:t>
            </a:r>
            <a:r>
              <a:rPr lang="en-US" dirty="0"/>
              <a:t>A assigns </a:t>
            </a:r>
            <a:r>
              <a:rPr lang="en-US" u="sng" dirty="0"/>
              <a:t>higher probability</a:t>
            </a:r>
            <a:r>
              <a:rPr lang="en-US" dirty="0"/>
              <a:t> to the test data than </a:t>
            </a:r>
            <a:r>
              <a:rPr lang="en-US" dirty="0" smtClean="0"/>
              <a:t>B</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44</a:t>
            </a:fld>
            <a:endParaRPr lang="en-US"/>
          </a:p>
        </p:txBody>
      </p:sp>
    </p:spTree>
    <p:extLst>
      <p:ext uri="{BB962C8B-B14F-4D97-AF65-F5344CB8AC3E}">
        <p14:creationId xmlns:p14="http://schemas.microsoft.com/office/powerpoint/2010/main" val="29401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smtClean="0"/>
              <a:t>Standard </a:t>
            </a:r>
            <a:r>
              <a:rPr lang="en-US" dirty="0"/>
              <a:t>evaluation metric for language </a:t>
            </a:r>
            <a:r>
              <a:rPr lang="en-US" dirty="0" smtClean="0"/>
              <a:t>models</a:t>
            </a:r>
          </a:p>
          <a:p>
            <a:pPr lvl="1"/>
            <a:r>
              <a:rPr lang="en-US" dirty="0" smtClean="0"/>
              <a:t>A </a:t>
            </a:r>
            <a:r>
              <a:rPr lang="en-US" dirty="0"/>
              <a:t>function of the probability that </a:t>
            </a:r>
            <a:r>
              <a:rPr lang="en-US" dirty="0" smtClean="0"/>
              <a:t>a language </a:t>
            </a:r>
            <a:r>
              <a:rPr lang="en-US" dirty="0"/>
              <a:t>model assigns to a data </a:t>
            </a:r>
            <a:r>
              <a:rPr lang="en-US" dirty="0" smtClean="0"/>
              <a:t>set</a:t>
            </a:r>
          </a:p>
          <a:p>
            <a:pPr lvl="1"/>
            <a:r>
              <a:rPr lang="en-US" dirty="0" smtClean="0"/>
              <a:t>Rooted </a:t>
            </a:r>
            <a:r>
              <a:rPr lang="en-US" dirty="0"/>
              <a:t>in the notion of </a:t>
            </a:r>
            <a:r>
              <a:rPr lang="en-US" dirty="0" smtClean="0"/>
              <a:t>cross-entropy in information theory</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45</a:t>
            </a:fld>
            <a:endParaRPr lang="en-US"/>
          </a:p>
        </p:txBody>
      </p:sp>
    </p:spTree>
    <p:extLst>
      <p:ext uri="{BB962C8B-B14F-4D97-AF65-F5344CB8AC3E}">
        <p14:creationId xmlns:p14="http://schemas.microsoft.com/office/powerpoint/2010/main" val="6158984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a:t>
            </a:r>
            <a:r>
              <a:rPr lang="en-US" dirty="0" smtClean="0"/>
              <a:t>inverse </a:t>
            </a:r>
            <a:r>
              <a:rPr lang="en-US" dirty="0"/>
              <a:t>of </a:t>
            </a:r>
            <a:r>
              <a:rPr lang="en-US" dirty="0" smtClean="0"/>
              <a:t>the likelihood of </a:t>
            </a:r>
            <a:r>
              <a:rPr lang="en-US" dirty="0"/>
              <a:t>the test set </a:t>
            </a:r>
            <a:r>
              <a:rPr lang="en-US" dirty="0" smtClean="0"/>
              <a:t>as </a:t>
            </a:r>
            <a:r>
              <a:rPr lang="en-US" dirty="0"/>
              <a:t>assigned by the language </a:t>
            </a:r>
            <a:r>
              <a:rPr lang="en-US" dirty="0" smtClean="0"/>
              <a:t>model, </a:t>
            </a:r>
            <a:r>
              <a:rPr lang="en-US" dirty="0"/>
              <a:t>normalized by the number of </a:t>
            </a:r>
            <a:r>
              <a:rPr lang="en-US" dirty="0" smtClean="0"/>
              <a:t>words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46</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smtClean="0"/>
              <a:t>N-gram language model</a:t>
            </a:r>
            <a:endParaRPr lang="en-US" dirty="0"/>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smtClean="0"/>
              <a:t>Models</a:t>
            </a:r>
            <a:endParaRPr lang="sv-SE" sz="2800" dirty="0"/>
          </a:p>
          <a:p>
            <a:pPr lvl="1"/>
            <a:r>
              <a:rPr lang="sv-SE" sz="2400" dirty="0"/>
              <a:t>Unigram, Bigram, Trigram </a:t>
            </a:r>
            <a:r>
              <a:rPr lang="sv-SE" sz="2400" dirty="0" smtClean="0"/>
              <a:t>models (with proper smoothing)</a:t>
            </a:r>
          </a:p>
          <a:p>
            <a:r>
              <a:rPr lang="en-US" sz="2800" dirty="0"/>
              <a:t>Training </a:t>
            </a:r>
            <a:r>
              <a:rPr lang="en-US" sz="2800" dirty="0" smtClean="0"/>
              <a:t>data</a:t>
            </a:r>
            <a:endParaRPr lang="en-US" sz="2800" dirty="0"/>
          </a:p>
          <a:p>
            <a:pPr lvl="1"/>
            <a:r>
              <a:rPr lang="en-US" sz="2400" dirty="0"/>
              <a:t>38M words of WSJ text </a:t>
            </a:r>
            <a:r>
              <a:rPr lang="en-US" sz="2400" dirty="0" smtClean="0"/>
              <a:t>(vocabulary</a:t>
            </a:r>
            <a:r>
              <a:rPr lang="en-US" sz="2400" dirty="0"/>
              <a:t>: 20K types</a:t>
            </a:r>
            <a:r>
              <a:rPr lang="en-US" sz="2400" dirty="0" smtClean="0"/>
              <a:t>)</a:t>
            </a:r>
          </a:p>
          <a:p>
            <a:r>
              <a:rPr lang="en-US" sz="2800" dirty="0"/>
              <a:t>Test </a:t>
            </a:r>
            <a:r>
              <a:rPr lang="en-US" sz="2800" dirty="0" smtClean="0"/>
              <a:t>data</a:t>
            </a:r>
            <a:endParaRPr lang="en-US" sz="2800" dirty="0"/>
          </a:p>
          <a:p>
            <a:pPr lvl="1"/>
            <a:r>
              <a:rPr lang="en-US" sz="2400" dirty="0"/>
              <a:t>1.5M words of WSJ </a:t>
            </a:r>
            <a:r>
              <a:rPr lang="en-US" sz="2400" dirty="0" smtClean="0"/>
              <a:t>text</a:t>
            </a:r>
          </a:p>
          <a:p>
            <a:r>
              <a:rPr lang="en-US" sz="2800" dirty="0" smtClean="0"/>
              <a:t>Results</a:t>
            </a:r>
          </a:p>
          <a:p>
            <a:endParaRPr lang="en-US" sz="2800"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gridCol w="1333500"/>
                <a:gridCol w="1333500"/>
                <a:gridCol w="1333500"/>
              </a:tblGrid>
              <a:tr h="370840">
                <a:tc>
                  <a:txBody>
                    <a:bodyPr/>
                    <a:lstStyle/>
                    <a:p>
                      <a:pPr algn="ctr"/>
                      <a:endParaRPr lang="en-US" sz="2000" dirty="0"/>
                    </a:p>
                  </a:txBody>
                  <a:tcPr anchor="ctr"/>
                </a:tc>
                <a:tc>
                  <a:txBody>
                    <a:bodyPr/>
                    <a:lstStyle/>
                    <a:p>
                      <a:pPr algn="ctr"/>
                      <a:r>
                        <a:rPr lang="en-US" sz="2000" dirty="0" smtClean="0"/>
                        <a:t>Unigram</a:t>
                      </a:r>
                      <a:endParaRPr lang="en-US" sz="2000" dirty="0"/>
                    </a:p>
                  </a:txBody>
                  <a:tcPr anchor="ctr"/>
                </a:tc>
                <a:tc>
                  <a:txBody>
                    <a:bodyPr/>
                    <a:lstStyle/>
                    <a:p>
                      <a:pPr algn="ctr"/>
                      <a:r>
                        <a:rPr lang="en-US" sz="2000" dirty="0" smtClean="0"/>
                        <a:t>Bigram</a:t>
                      </a:r>
                      <a:endParaRPr lang="en-US" sz="2000" dirty="0"/>
                    </a:p>
                  </a:txBody>
                  <a:tcPr anchor="ctr"/>
                </a:tc>
                <a:tc>
                  <a:txBody>
                    <a:bodyPr/>
                    <a:lstStyle/>
                    <a:p>
                      <a:pPr algn="ctr"/>
                      <a:r>
                        <a:rPr lang="en-US" sz="2000" dirty="0" smtClean="0"/>
                        <a:t>Trigram</a:t>
                      </a:r>
                      <a:endParaRPr lang="en-US" sz="2000" dirty="0"/>
                    </a:p>
                  </a:txBody>
                  <a:tcPr anchor="ctr"/>
                </a:tc>
              </a:tr>
              <a:tr h="370840">
                <a:tc>
                  <a:txBody>
                    <a:bodyPr/>
                    <a:lstStyle/>
                    <a:p>
                      <a:pPr algn="ctr"/>
                      <a:r>
                        <a:rPr lang="en-US" sz="2000" dirty="0" smtClean="0"/>
                        <a:t>Perplexity</a:t>
                      </a:r>
                      <a:endParaRPr lang="en-US" sz="2000" dirty="0"/>
                    </a:p>
                  </a:txBody>
                  <a:tcPr anchor="ctr"/>
                </a:tc>
                <a:tc>
                  <a:txBody>
                    <a:bodyPr/>
                    <a:lstStyle/>
                    <a:p>
                      <a:pPr algn="ctr"/>
                      <a:r>
                        <a:rPr lang="en-US" sz="2000" dirty="0" smtClean="0"/>
                        <a:t>962</a:t>
                      </a:r>
                      <a:endParaRPr lang="en-US" sz="2000" dirty="0"/>
                    </a:p>
                  </a:txBody>
                  <a:tcPr anchor="ctr"/>
                </a:tc>
                <a:tc>
                  <a:txBody>
                    <a:bodyPr/>
                    <a:lstStyle/>
                    <a:p>
                      <a:pPr algn="ctr"/>
                      <a:r>
                        <a:rPr lang="en-US" sz="2000" dirty="0" smtClean="0"/>
                        <a:t>170</a:t>
                      </a:r>
                      <a:endParaRPr lang="en-US" sz="2000" dirty="0"/>
                    </a:p>
                  </a:txBody>
                  <a:tcPr anchor="ctr"/>
                </a:tc>
                <a:tc>
                  <a:txBody>
                    <a:bodyPr/>
                    <a:lstStyle/>
                    <a:p>
                      <a:pPr algn="ctr"/>
                      <a:r>
                        <a:rPr lang="en-US" sz="2000" dirty="0" smtClean="0"/>
                        <a:t>109</a:t>
                      </a:r>
                      <a:endParaRPr lang="en-US" sz="2000" dirty="0"/>
                    </a:p>
                  </a:txBody>
                  <a:tcPr anchor="ctr"/>
                </a:tc>
              </a:tr>
            </a:tbl>
          </a:graphicData>
        </a:graphic>
      </p:graphicFrame>
    </p:spTree>
    <p:extLst>
      <p:ext uri="{BB962C8B-B14F-4D97-AF65-F5344CB8AC3E}">
        <p14:creationId xmlns:p14="http://schemas.microsoft.com/office/powerpoint/2010/main" val="8518228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N-gram language models</a:t>
            </a:r>
          </a:p>
          <a:p>
            <a:r>
              <a:rPr lang="en-US" dirty="0" smtClean="0"/>
              <a:t>How to generate text documents from </a:t>
            </a:r>
            <a:r>
              <a:rPr lang="en-US" smtClean="0"/>
              <a:t>a language model</a:t>
            </a:r>
            <a:endParaRPr lang="en-US" dirty="0" smtClean="0"/>
          </a:p>
          <a:p>
            <a:r>
              <a:rPr lang="en-US" dirty="0"/>
              <a:t>How to estimate a language </a:t>
            </a:r>
            <a:r>
              <a:rPr lang="en-US" dirty="0" smtClean="0"/>
              <a:t>model</a:t>
            </a:r>
            <a:endParaRPr lang="en-US" dirty="0"/>
          </a:p>
          <a:p>
            <a:r>
              <a:rPr lang="en-US" dirty="0"/>
              <a:t>General idea and different ways of smoothing</a:t>
            </a:r>
          </a:p>
          <a:p>
            <a:r>
              <a:rPr lang="en-US" dirty="0" smtClean="0"/>
              <a:t>Language model evaluation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48</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a:p>
            <a:r>
              <a:rPr lang="en-US" dirty="0" smtClean="0"/>
              <a:t>Speech and Language Processing</a:t>
            </a:r>
          </a:p>
          <a:p>
            <a:pPr lvl="1"/>
            <a:r>
              <a:rPr lang="en-US" dirty="0" smtClean="0"/>
              <a:t>Chapter 4: N-Grams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49</a:t>
            </a:fld>
            <a:endParaRPr lang="en-US"/>
          </a:p>
        </p:txBody>
      </p:sp>
    </p:spTree>
    <p:extLst>
      <p:ext uri="{BB962C8B-B14F-4D97-AF65-F5344CB8AC3E}">
        <p14:creationId xmlns:p14="http://schemas.microsoft.com/office/powerpoint/2010/main" val="239964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a:t>
            </a:r>
            <a:r>
              <a:rPr lang="en-US" dirty="0" smtClean="0"/>
              <a:t>fluency of documents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How likely this document is generated by a given language model</a:t>
                </a:r>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𝑑</m:t>
                    </m:r>
                  </m:oMath>
                </a14:m>
                <a:r>
                  <a:rPr lang="en-US" dirty="0" smtClean="0"/>
                  <a:t> belongs to text mining related documents</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r>
                  <a:rPr lang="en-US" dirty="0" smtClean="0"/>
                  <a:t>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smtClean="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smtClean="0"/>
              </a:p>
              <a:p>
                <a:pPr lvl="1"/>
                <a:r>
                  <a:rPr lang="en-US" dirty="0" smtClean="0"/>
                  <a:t>A </a:t>
                </a:r>
                <a:r>
                  <a:rPr lang="en-US" u="sng" dirty="0" smtClean="0"/>
                  <a:t>relative</a:t>
                </a:r>
                <a:r>
                  <a:rPr lang="en-US" dirty="0" smtClean="0"/>
                  <a:t> concept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a:t>
            </a:fld>
            <a:endParaRPr lang="en-US"/>
          </a:p>
        </p:txBody>
      </p:sp>
    </p:spTree>
    <p:extLst>
      <p:ext uri="{BB962C8B-B14F-4D97-AF65-F5344CB8AC3E}">
        <p14:creationId xmlns:p14="http://schemas.microsoft.com/office/powerpoint/2010/main" val="35766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505"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6</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a:t>
            </a:r>
            <a:r>
              <a:rPr lang="en-US" altLang="en-US" dirty="0" smtClean="0"/>
              <a:t>concepts of probability </a:t>
            </a:r>
            <a:endParaRPr lang="en-US" altLang="en-US" dirty="0"/>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a:t>
            </a:r>
            <a:r>
              <a:rPr lang="en-US" altLang="en-US" sz="2800" dirty="0" smtClean="0"/>
              <a:t>experiment </a:t>
            </a:r>
          </a:p>
          <a:p>
            <a:pPr lvl="1">
              <a:lnSpc>
                <a:spcPct val="90000"/>
              </a:lnSpc>
            </a:pPr>
            <a:r>
              <a:rPr lang="en-US" altLang="en-US" sz="2000" dirty="0" smtClean="0"/>
              <a:t>An experiment with </a:t>
            </a:r>
            <a:r>
              <a:rPr lang="en-US" altLang="en-US" sz="2000" dirty="0"/>
              <a:t>uncertain outcome </a:t>
            </a:r>
            <a:r>
              <a:rPr lang="en-US" altLang="en-US" sz="2000" b="0" dirty="0"/>
              <a:t>(e.g., tossing a coin, picking a word from text)</a:t>
            </a:r>
          </a:p>
          <a:p>
            <a:pPr>
              <a:lnSpc>
                <a:spcPct val="90000"/>
              </a:lnSpc>
            </a:pPr>
            <a:r>
              <a:rPr lang="en-US" altLang="en-US" sz="2800" dirty="0"/>
              <a:t>Sample </a:t>
            </a:r>
            <a:r>
              <a:rPr lang="en-US" altLang="en-US" sz="2800" dirty="0" smtClean="0"/>
              <a:t>space (S)</a:t>
            </a:r>
          </a:p>
          <a:p>
            <a:pPr lvl="1">
              <a:lnSpc>
                <a:spcPct val="90000"/>
              </a:lnSpc>
            </a:pPr>
            <a:r>
              <a:rPr lang="en-US" altLang="en-US" sz="2400" dirty="0" smtClean="0"/>
              <a:t>All </a:t>
            </a:r>
            <a:r>
              <a:rPr lang="en-US" altLang="en-US" sz="2400" dirty="0"/>
              <a:t>possible </a:t>
            </a:r>
            <a:r>
              <a:rPr lang="en-US" altLang="en-US" sz="2400" dirty="0" smtClean="0"/>
              <a:t>outcomes of an experiment, </a:t>
            </a:r>
            <a:r>
              <a:rPr lang="en-US" altLang="en-US" sz="2400" dirty="0"/>
              <a:t>e.g., </a:t>
            </a:r>
            <a:r>
              <a:rPr lang="en-US" altLang="en-US" sz="2400" dirty="0" smtClean="0"/>
              <a:t>t</a:t>
            </a:r>
            <a:r>
              <a:rPr lang="en-US" altLang="en-US" sz="2400" b="0" dirty="0" smtClean="0"/>
              <a:t>ossing </a:t>
            </a:r>
            <a:r>
              <a:rPr lang="en-US" altLang="en-US" sz="2400" b="0" dirty="0"/>
              <a:t>2 fair coins, </a:t>
            </a:r>
            <a:r>
              <a:rPr lang="en-US" altLang="en-US" sz="2400" b="0" dirty="0" smtClean="0"/>
              <a:t>S={HH</a:t>
            </a:r>
            <a:r>
              <a:rPr lang="en-US" altLang="en-US" sz="2400" b="0" dirty="0"/>
              <a:t>, HT, TH, TT}</a:t>
            </a:r>
          </a:p>
          <a:p>
            <a:pPr>
              <a:lnSpc>
                <a:spcPct val="90000"/>
              </a:lnSpc>
            </a:pPr>
            <a:r>
              <a:rPr lang="en-US" altLang="en-US" sz="2800" dirty="0" smtClean="0"/>
              <a:t>Event (E)</a:t>
            </a:r>
          </a:p>
          <a:p>
            <a:pPr lvl="1">
              <a:lnSpc>
                <a:spcPct val="90000"/>
              </a:lnSpc>
            </a:pPr>
            <a:r>
              <a:rPr lang="en-US" altLang="en-US" sz="2400" dirty="0" smtClean="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a:t>
            </a:r>
            <a:r>
              <a:rPr lang="en-US" altLang="en-US" sz="2400" dirty="0" smtClean="0">
                <a:sym typeface="Symbol" pitchFamily="18" charset="2"/>
              </a:rPr>
              <a:t>S, </a:t>
            </a:r>
            <a:r>
              <a:rPr lang="en-US" altLang="en-US" sz="2400" dirty="0">
                <a:sym typeface="Symbol" pitchFamily="18" charset="2"/>
              </a:rPr>
              <a:t>e.g., </a:t>
            </a:r>
            <a:r>
              <a:rPr lang="en-US" altLang="en-US" sz="2400" b="0" dirty="0" smtClean="0">
                <a:sym typeface="Symbol" pitchFamily="18" charset="2"/>
              </a:rPr>
              <a:t>E</a:t>
            </a:r>
            <a:r>
              <a:rPr lang="en-US" altLang="en-US" sz="2400" b="0" dirty="0">
                <a:sym typeface="Symbol" pitchFamily="18" charset="2"/>
              </a:rPr>
              <a:t>={HH} (all heads</a:t>
            </a:r>
            <a:r>
              <a:rPr lang="en-US" altLang="en-US" sz="2400" b="0" dirty="0" smtClean="0">
                <a:sym typeface="Symbol" pitchFamily="18" charset="2"/>
              </a:rPr>
              <a:t>), E</a:t>
            </a:r>
            <a:r>
              <a:rPr lang="en-US" altLang="en-US" sz="2400" b="0" dirty="0">
                <a:sym typeface="Symbol" pitchFamily="18" charset="2"/>
              </a:rPr>
              <a:t>={HH,TT} (same face)</a:t>
            </a:r>
          </a:p>
          <a:p>
            <a:pPr lvl="1">
              <a:lnSpc>
                <a:spcPct val="90000"/>
              </a:lnSpc>
            </a:pPr>
            <a:r>
              <a:rPr lang="en-US" altLang="en-US" sz="2400" b="0" dirty="0"/>
              <a:t>Impossible event ({}), certain event (S)	</a:t>
            </a:r>
          </a:p>
          <a:p>
            <a:pPr>
              <a:lnSpc>
                <a:spcPct val="90000"/>
              </a:lnSpc>
            </a:pPr>
            <a:r>
              <a:rPr lang="en-US" altLang="en-US" sz="2800" dirty="0"/>
              <a:t>Probability of </a:t>
            </a:r>
            <a:r>
              <a:rPr lang="en-US" altLang="en-US" sz="2800" dirty="0" smtClean="0"/>
              <a:t>event</a:t>
            </a:r>
          </a:p>
          <a:p>
            <a:pPr lvl="1">
              <a:lnSpc>
                <a:spcPct val="90000"/>
              </a:lnSpc>
            </a:pPr>
            <a:r>
              <a:rPr lang="en-US" altLang="en-US" sz="2400" dirty="0" smtClean="0"/>
              <a:t>0 </a:t>
            </a:r>
            <a:r>
              <a:rPr lang="en-US" altLang="en-US" sz="2400" dirty="0"/>
              <a:t>≤</a:t>
            </a:r>
            <a:r>
              <a:rPr lang="en-US" altLang="en-US" sz="2400" dirty="0" smtClean="0"/>
              <a:t>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4501: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7</a:t>
            </a:fld>
            <a:endParaRPr lang="en-US"/>
          </a:p>
        </p:txBody>
      </p:sp>
    </p:spTree>
    <p:extLst>
      <p:ext uri="{BB962C8B-B14F-4D97-AF65-F5344CB8AC3E}">
        <p14:creationId xmlns:p14="http://schemas.microsoft.com/office/powerpoint/2010/main" val="183482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8</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Probability of events</a:t>
                </a:r>
              </a:p>
              <a:p>
                <a:pPr lvl="1"/>
                <a:r>
                  <a:rPr lang="en-US" dirty="0" smtClean="0"/>
                  <a:t>Mutually exclusive events</a:t>
                </a:r>
                <a:endParaRPr lang="en-US" b="0" i="1" dirty="0" smtClean="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smtClean="0"/>
              </a:p>
              <a:p>
                <a:pPr lvl="1"/>
                <a:r>
                  <a:rPr lang="en-US" dirty="0" smtClean="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smtClean="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CS@UVa</a:t>
            </a:r>
            <a:endParaRPr lang="en-US"/>
          </a:p>
        </p:txBody>
      </p:sp>
      <p:sp>
        <p:nvSpPr>
          <p:cNvPr id="15" name="Footer Placeholder 14"/>
          <p:cNvSpPr>
            <a:spLocks noGrp="1"/>
          </p:cNvSpPr>
          <p:nvPr>
            <p:ph type="ftr" sz="quarter" idx="11"/>
          </p:nvPr>
        </p:nvSpPr>
        <p:spPr/>
        <p:txBody>
          <a:bodyPr/>
          <a:lstStyle/>
          <a:p>
            <a:r>
              <a:rPr lang="en-US" smtClean="0"/>
              <a:t>CS 4501: Text Mining</a:t>
            </a:r>
            <a:endParaRPr lang="en-US"/>
          </a:p>
        </p:txBody>
      </p:sp>
      <p:sp>
        <p:nvSpPr>
          <p:cNvPr id="16" name="Slide Number Placeholder 15"/>
          <p:cNvSpPr>
            <a:spLocks noGrp="1"/>
          </p:cNvSpPr>
          <p:nvPr>
            <p:ph type="sldNum" sz="quarter" idx="12"/>
          </p:nvPr>
        </p:nvSpPr>
        <p:spPr/>
        <p:txBody>
          <a:bodyPr/>
          <a:lstStyle/>
          <a:p>
            <a:fld id="{97D331B6-44EF-44C9-9B8C-E07E76159A89}" type="slidenum">
              <a:rPr lang="en-US" smtClean="0"/>
              <a:t>9</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smtClean="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2463</Words>
  <Application>Microsoft Office PowerPoint</Application>
  <PresentationFormat>On-screen Show (4:3)</PresentationFormat>
  <Paragraphs>618</Paragraphs>
  <Slides>49</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7" baseType="lpstr">
      <vt:lpstr>Arial</vt:lpstr>
      <vt:lpstr>Calibri</vt:lpstr>
      <vt:lpstr>Cambria Math</vt:lpstr>
      <vt:lpstr>Symbol</vt:lpstr>
      <vt:lpstr>Times New Roman</vt:lpstr>
      <vt:lpstr>Wingdings</vt:lpstr>
      <vt:lpstr>Office Theme</vt:lpstr>
      <vt:lpstr>Equation</vt:lpstr>
      <vt:lpstr>Statistical Language Models</vt:lpstr>
      <vt:lpstr>Today’s lecture</vt:lpstr>
      <vt:lpstr>What is a statistical LM?</vt:lpstr>
      <vt:lpstr>Why is a LM useful?</vt:lpstr>
      <vt:lpstr>Measure the fluency of documents</vt:lpstr>
      <vt:lpstr>Source-Channel framework [Shannon 48]</vt:lpstr>
      <vt:lpstr>Basic concepts of probability </vt:lpstr>
      <vt:lpstr>Sampling with replacement</vt:lpstr>
      <vt:lpstr>Essential probability concepts</vt:lpstr>
      <vt:lpstr>Essential probability concepts</vt:lpstr>
      <vt:lpstr>Language model for text</vt:lpstr>
      <vt:lpstr>Unigram language model</vt:lpstr>
      <vt:lpstr>More sophisticated LMs</vt:lpstr>
      <vt:lpstr>Why just unigram models?</vt:lpstr>
      <vt:lpstr>Recap: what is a statistical LM?</vt:lpstr>
      <vt:lpstr>Recap: Source-Channel framework [Shannon 48]</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Estimation of language models</vt:lpstr>
      <vt:lpstr>Sampling with replacement</vt:lpstr>
      <vt:lpstr>Estimation of language models</vt:lpstr>
      <vt:lpstr>Parameter estimation</vt:lpstr>
      <vt:lpstr>Maximum likelihood vs. Bayesian</vt:lpstr>
      <vt:lpstr>Illustration of Bayesian estimation</vt:lpstr>
      <vt:lpstr>Maximum likelihood estimation</vt:lpstr>
      <vt:lpstr>Maximum likelihood estimation</vt:lpstr>
      <vt:lpstr>Problem with MLE</vt:lpstr>
      <vt:lpstr>Recap: how to generate text from an N-gram language model?</vt:lpstr>
      <vt:lpstr>Recap: maximum likelihood estimation</vt:lpstr>
      <vt:lpstr>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102</cp:revision>
  <dcterms:created xsi:type="dcterms:W3CDTF">2014-08-05T02:17:53Z</dcterms:created>
  <dcterms:modified xsi:type="dcterms:W3CDTF">2015-09-30T03:45:32Z</dcterms:modified>
</cp:coreProperties>
</file>