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5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7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7FC0-7448-4A6F-ABA1-D4D43BA9B742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3BA7-9B94-4450-B49D-D9BFA3BD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3BA7-9B94-4450-B49D-D9BFA3BDB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Noisy-Channel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3299245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750152"/>
            <a:ext cx="2481943" cy="841307"/>
            <a:chOff x="2495081" y="4750152"/>
            <a:chExt cx="2481943" cy="841307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0152"/>
              <a:ext cx="54429" cy="4411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593057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4231961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endCxn id="31762" idx="2"/>
            </p:cNvCxnSpPr>
            <p:nvPr/>
          </p:nvCxnSpPr>
          <p:spPr>
            <a:xfrm flipV="1">
              <a:off x="5218255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4247307"/>
            <a:ext cx="1798410" cy="1369904"/>
            <a:chOff x="7020518" y="4247307"/>
            <a:chExt cx="1798410" cy="1369904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>
              <a:endCxn id="31763" idx="2"/>
            </p:cNvCxnSpPr>
            <p:nvPr/>
          </p:nvCxnSpPr>
          <p:spPr>
            <a:xfrm flipH="1" flipV="1">
              <a:off x="7174185" y="4247307"/>
              <a:ext cx="219692" cy="893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0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1" grpId="0"/>
      <p:bldP spid="31762" grpId="0"/>
      <p:bldP spid="31763" grpId="0"/>
      <p:bldP spid="31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text in </a:t>
            </a:r>
            <a:r>
              <a:rPr lang="en-US" dirty="0"/>
              <a:t>two (or more)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High-quality manually crafted translations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255" y="2668868"/>
            <a:ext cx="616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European Parliament Proceedings Parallel Corpus</a:t>
            </a: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4" y="3023390"/>
            <a:ext cx="4669971" cy="383461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3093"/>
            <a:ext cx="4267200" cy="2924175"/>
          </a:xfrm>
          <a:prstGeom prst="rect">
            <a:avLst/>
          </a:prstGeom>
        </p:spPr>
      </p:pic>
      <p:pic>
        <p:nvPicPr>
          <p:cNvPr id="2050" name="Picture 2" descr="http://www.rolereboot.org/wp-content/uploads/2014/10/tamara-wikip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45" y="2657647"/>
            <a:ext cx="205155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34647"/>
            <a:ext cx="3810000" cy="3133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" y="3432858"/>
            <a:ext cx="7983761" cy="2875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816906"/>
            <a:ext cx="2305050" cy="8667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translation probabilities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probability needs </a:t>
            </a:r>
            <a:r>
              <a:rPr lang="en-US" u="sng" dirty="0" smtClean="0"/>
              <a:t>word-alignmen</a:t>
            </a:r>
            <a:r>
              <a:rPr lang="en-US" dirty="0" smtClean="0"/>
              <a:t>t to estimate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194"/>
              </p:ext>
            </p:extLst>
          </p:nvPr>
        </p:nvGraphicFramePr>
        <p:xfrm>
          <a:off x="1621970" y="2238824"/>
          <a:ext cx="5431971" cy="22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657"/>
                <a:gridCol w="1810657"/>
                <a:gridCol w="1810657"/>
              </a:tblGrid>
              <a:tr h="3689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grüne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Hexe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10534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9890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598012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the likelihood of observing a sentence in the target language</a:t>
                </a:r>
              </a:p>
              <a:p>
                <a:pPr lvl="1"/>
                <a:r>
                  <a:rPr lang="en-US" dirty="0" smtClean="0"/>
                  <a:t>N-gram language model</a:t>
                </a:r>
              </a:p>
              <a:p>
                <a:pPr lvl="2"/>
                <a:r>
                  <a:rPr lang="en-US" dirty="0" smtClean="0"/>
                  <a:t>Relax the language complexity</a:t>
                </a:r>
                <a:endParaRPr lang="en-US" dirty="0"/>
              </a:p>
              <a:p>
                <a:pPr lvl="2"/>
                <a:r>
                  <a:rPr lang="en-US" dirty="0" smtClean="0"/>
                  <a:t>Occurrence of current word only depends on previous N-1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Specifying the </a:t>
            </a:r>
            <a:r>
              <a:rPr lang="en-US" sz="2800" dirty="0"/>
              <a:t>likelihood </a:t>
            </a:r>
            <a:r>
              <a:rPr lang="en-US" sz="2800" dirty="0" smtClean="0"/>
              <a:t>of observing a sentence in the target language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smtClean="0"/>
              <a:t>(2007) uses </a:t>
            </a:r>
            <a:r>
              <a:rPr lang="en-US" sz="2000" dirty="0"/>
              <a:t>5-grams to </a:t>
            </a:r>
            <a:r>
              <a:rPr lang="en-US" sz="2000" dirty="0" smtClean="0"/>
              <a:t>7-grams</a:t>
            </a:r>
            <a:r>
              <a:rPr lang="en-US" sz="2000" dirty="0"/>
              <a:t>, which </a:t>
            </a:r>
            <a:r>
              <a:rPr lang="en-US" sz="2000" dirty="0" smtClean="0"/>
              <a:t>result </a:t>
            </a:r>
            <a:r>
              <a:rPr lang="en-US" sz="2000" dirty="0"/>
              <a:t>in huge models, but the effect on </a:t>
            </a:r>
            <a:r>
              <a:rPr lang="en-US" sz="2000" dirty="0" smtClean="0"/>
              <a:t>translation quality </a:t>
            </a:r>
            <a:r>
              <a:rPr lang="en-US" sz="2000" dirty="0"/>
              <a:t>levels off quickly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3345996"/>
            <a:ext cx="3486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3" y="3412626"/>
            <a:ext cx="3801277" cy="32766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67543"/>
            <a:ext cx="8636516" cy="457078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316"/>
            <a:ext cx="4612721" cy="28411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86074" y="2845255"/>
            <a:ext cx="5000726" cy="3488429"/>
            <a:chOff x="3686074" y="2845255"/>
            <a:chExt cx="5000726" cy="34884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74" y="3748768"/>
              <a:ext cx="5000726" cy="2584916"/>
            </a:xfrm>
            <a:prstGeom prst="rect">
              <a:avLst/>
            </a:prstGeom>
          </p:spPr>
        </p:pic>
        <p:sp>
          <p:nvSpPr>
            <p:cNvPr id="6" name="Bent Arrow 5"/>
            <p:cNvSpPr/>
            <p:nvPr/>
          </p:nvSpPr>
          <p:spPr>
            <a:xfrm rot="5400000">
              <a:off x="5108021" y="2807154"/>
              <a:ext cx="903514" cy="9797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7" y="18927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72004" y="2950418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4627" y="267016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9880" y="2670167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7980" y="2680948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232" y="2680948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232" y="2670167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4895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1170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087" y="4642599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7064" y="2950418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687286" y="4223657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394339" y="3328263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18987"/>
              </p:ext>
            </p:extLst>
          </p:nvPr>
        </p:nvGraphicFramePr>
        <p:xfrm>
          <a:off x="2030385" y="3749039"/>
          <a:ext cx="554042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/>
                <a:gridCol w="801411"/>
                <a:gridCol w="421521"/>
                <a:gridCol w="925286"/>
                <a:gridCol w="555171"/>
                <a:gridCol w="925286"/>
                <a:gridCol w="348343"/>
                <a:gridCol w="762000"/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1597" y="2922530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1654630" y="4605490"/>
            <a:ext cx="141514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85" y="50118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4958" y="3338336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2131" y="3095541"/>
            <a:ext cx="1511985" cy="1130641"/>
            <a:chOff x="382131" y="3095541"/>
            <a:chExt cx="1511985" cy="113064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" y="3095541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 special symbol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30290" y="3545724"/>
              <a:ext cx="563826" cy="680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796802" y="223334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772729" y="303290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4247" y="268517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23147" y="258023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2392" y="268517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14663" y="267499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1319" y="258054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4703" y="3385961"/>
            <a:ext cx="173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83861" y="3385961"/>
            <a:ext cx="219258" cy="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247"/>
              </p:ext>
            </p:extLst>
          </p:nvPr>
        </p:nvGraphicFramePr>
        <p:xfrm>
          <a:off x="1948898" y="3724641"/>
          <a:ext cx="49008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45"/>
                <a:gridCol w="609600"/>
                <a:gridCol w="293914"/>
                <a:gridCol w="976273"/>
                <a:gridCol w="373555"/>
                <a:gridCol w="468086"/>
                <a:gridCol w="283029"/>
                <a:gridCol w="381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3605038" y="258023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03487"/>
              </p:ext>
            </p:extLst>
          </p:nvPr>
        </p:nvGraphicFramePr>
        <p:xfrm>
          <a:off x="1962888" y="5377543"/>
          <a:ext cx="52182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4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903515" y="4038600"/>
            <a:ext cx="696686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1484"/>
              </p:ext>
            </p:extLst>
          </p:nvPr>
        </p:nvGraphicFramePr>
        <p:xfrm>
          <a:off x="1861178" y="2188028"/>
          <a:ext cx="5421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615"/>
                <a:gridCol w="772886"/>
                <a:gridCol w="631371"/>
                <a:gridCol w="293915"/>
                <a:gridCol w="935890"/>
                <a:gridCol w="457481"/>
                <a:gridCol w="457200"/>
                <a:gridCol w="283029"/>
                <a:gridCol w="381000"/>
                <a:gridCol w="642257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constant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324599" y="4953000"/>
            <a:ext cx="2928258" cy="597931"/>
            <a:chOff x="6324599" y="4953000"/>
            <a:chExt cx="2928258" cy="597931"/>
          </a:xfrm>
        </p:grpSpPr>
        <p:sp>
          <p:nvSpPr>
            <p:cNvPr id="4" name="TextBox 3"/>
            <p:cNvSpPr txBox="1"/>
            <p:nvPr/>
          </p:nvSpPr>
          <p:spPr>
            <a:xfrm>
              <a:off x="6509656" y="4953000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length of source sentence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324599" y="5322332"/>
              <a:ext cx="478972" cy="2285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716" y="3817800"/>
            <a:ext cx="9394372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52057" y="5649687"/>
            <a:ext cx="4310744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</a:t>
            </a:r>
            <a:r>
              <a:rPr lang="en-US" dirty="0" smtClean="0"/>
              <a:t>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7086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23918"/>
              </p:ext>
            </p:extLst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27572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18090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</a:t>
            </a:r>
            <a:r>
              <a:rPr lang="en-US" dirty="0" smtClean="0"/>
              <a:t>translation probability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ground-truth word-alignments in the parallel corpus, maximum likelihood estimator is sufficient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7319" y="3186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7319" y="3821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89942" y="3541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45195" y="3541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3295" y="3551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547" y="3551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547" y="3541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0210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6485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</a:t>
            </a:r>
            <a:r>
              <a:rPr lang="en-US" dirty="0" smtClean="0"/>
              <a:t>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EM algorithm will be carefully discussed in our later lecture of “Text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do human translate languages?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bilingual dictionary sufficient?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73359" y="2415047"/>
            <a:ext cx="2319866" cy="1105894"/>
            <a:chOff x="1173359" y="2415047"/>
            <a:chExt cx="2319866" cy="1105894"/>
          </a:xfrm>
        </p:grpSpPr>
        <p:sp>
          <p:nvSpPr>
            <p:cNvPr id="5" name="Rectangle 4"/>
            <p:cNvSpPr/>
            <p:nvPr/>
          </p:nvSpPr>
          <p:spPr>
            <a:xfrm>
              <a:off x="1173359" y="2415047"/>
              <a:ext cx="2263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loves Mary.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73359" y="3059276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aime</a:t>
              </a:r>
              <a:r>
                <a:rPr lang="en-US" sz="2400" dirty="0" smtClean="0">
                  <a:solidFill>
                    <a:srgbClr val="00B050"/>
                  </a:solidFill>
                </a:rPr>
                <a:t>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3660" y="2779025"/>
            <a:ext cx="1457501" cy="388718"/>
            <a:chOff x="1523660" y="2779025"/>
            <a:chExt cx="1457501" cy="3887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3660" y="278980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04546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0821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8233" y="2424351"/>
            <a:ext cx="4639475" cy="1096589"/>
            <a:chOff x="4068233" y="2424351"/>
            <a:chExt cx="4639475" cy="1096589"/>
          </a:xfrm>
        </p:grpSpPr>
        <p:sp>
          <p:nvSpPr>
            <p:cNvPr id="12" name="Rectangle 11"/>
            <p:cNvSpPr/>
            <p:nvPr/>
          </p:nvSpPr>
          <p:spPr>
            <a:xfrm>
              <a:off x="4068233" y="2424351"/>
              <a:ext cx="3027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told Mary a story.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8233" y="3059275"/>
              <a:ext cx="463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raconté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une</a:t>
              </a:r>
              <a:r>
                <a:rPr lang="en-US" sz="2400" dirty="0" smtClean="0">
                  <a:solidFill>
                    <a:srgbClr val="00B050"/>
                  </a:solidFill>
                </a:rPr>
                <a:t> histoire à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0856" y="2779024"/>
            <a:ext cx="3703969" cy="419088"/>
            <a:chOff x="4420856" y="2779024"/>
            <a:chExt cx="3703969" cy="4190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20856" y="277902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76109" y="2779024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34209" y="2789805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88461" y="2789805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88461" y="2779024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61124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37399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15075" y="4055534"/>
            <a:ext cx="3703834" cy="1244234"/>
            <a:chOff x="715075" y="4055534"/>
            <a:chExt cx="3703834" cy="1244234"/>
          </a:xfrm>
        </p:grpSpPr>
        <p:sp>
          <p:nvSpPr>
            <p:cNvPr id="32" name="Rectangle 31"/>
            <p:cNvSpPr/>
            <p:nvPr/>
          </p:nvSpPr>
          <p:spPr>
            <a:xfrm>
              <a:off x="715075" y="4055534"/>
              <a:ext cx="37038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is a computer scientist.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5075" y="4838103"/>
              <a:ext cx="3000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est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informaticien</a:t>
              </a:r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708150" y="4227159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66120" y="4472314"/>
            <a:ext cx="2540426" cy="422823"/>
            <a:chOff x="1066120" y="4472314"/>
            <a:chExt cx="2540426" cy="4228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120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34205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14588" y="4472314"/>
              <a:ext cx="326993" cy="4228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03100" y="4472314"/>
              <a:ext cx="503446" cy="4129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76037" y="4055534"/>
            <a:ext cx="4076950" cy="1261230"/>
            <a:chOff x="4676037" y="4055534"/>
            <a:chExt cx="4076950" cy="1261230"/>
          </a:xfrm>
        </p:grpSpPr>
        <p:sp>
          <p:nvSpPr>
            <p:cNvPr id="42" name="Rectangle 41"/>
            <p:cNvSpPr/>
            <p:nvPr/>
          </p:nvSpPr>
          <p:spPr>
            <a:xfrm>
              <a:off x="4700110" y="4055534"/>
              <a:ext cx="35503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swam across the lake.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76037" y="4855099"/>
              <a:ext cx="4076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traversé</a:t>
              </a:r>
              <a:r>
                <a:rPr lang="en-US" sz="2400" dirty="0" smtClean="0">
                  <a:solidFill>
                    <a:srgbClr val="00B050"/>
                  </a:solidFill>
                </a:rPr>
                <a:t> le lac à la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nage</a:t>
              </a:r>
              <a:r>
                <a:rPr lang="en-US" sz="2400" dirty="0" smtClean="0">
                  <a:solidFill>
                    <a:srgbClr val="00B050"/>
                  </a:solidFill>
                </a:rPr>
                <a:t>. 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382886" y="5182801"/>
            <a:ext cx="155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3653" y="5182801"/>
            <a:ext cx="206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37555" y="4402429"/>
            <a:ext cx="3212951" cy="595134"/>
            <a:chOff x="5037555" y="4402429"/>
            <a:chExt cx="3212951" cy="59513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37555" y="450736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126455" y="4402429"/>
              <a:ext cx="449489" cy="51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725700" y="4507365"/>
              <a:ext cx="471363" cy="368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217971" y="4497180"/>
              <a:ext cx="516097" cy="3881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24627" y="4402739"/>
              <a:ext cx="2425879" cy="58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508346" y="4402429"/>
              <a:ext cx="1062024" cy="595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 translation in the source and target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John = Jean, </a:t>
            </a:r>
            <a:r>
              <a:rPr lang="en-US" dirty="0" err="1"/>
              <a:t>aime</a:t>
            </a:r>
            <a:r>
              <a:rPr lang="en-US" dirty="0"/>
              <a:t> = loves, </a:t>
            </a:r>
            <a:r>
              <a:rPr lang="en-US" dirty="0" smtClean="0"/>
              <a:t>Mary=Marie</a:t>
            </a:r>
          </a:p>
          <a:p>
            <a:r>
              <a:rPr lang="en-US" dirty="0" smtClean="0"/>
              <a:t>One-to-many/many-to-one</a:t>
            </a:r>
          </a:p>
          <a:p>
            <a:pPr lvl="1"/>
            <a:r>
              <a:rPr lang="fr-FR" dirty="0"/>
              <a:t>Mary = [à Marie]</a:t>
            </a:r>
          </a:p>
          <a:p>
            <a:pPr lvl="1"/>
            <a:r>
              <a:rPr lang="fr-FR" dirty="0"/>
              <a:t>[a computer </a:t>
            </a:r>
            <a:r>
              <a:rPr lang="fr-FR" dirty="0" err="1" smtClean="0"/>
              <a:t>scientist</a:t>
            </a:r>
            <a:r>
              <a:rPr lang="fr-FR" dirty="0" smtClean="0"/>
              <a:t>] </a:t>
            </a:r>
            <a:r>
              <a:rPr lang="fr-FR" dirty="0"/>
              <a:t>= </a:t>
            </a:r>
            <a:r>
              <a:rPr lang="fr-FR" dirty="0" smtClean="0"/>
              <a:t>informaticien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swam</a:t>
            </a:r>
            <a:r>
              <a:rPr lang="fr-FR" dirty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__] </a:t>
            </a:r>
            <a:r>
              <a:rPr lang="fr-FR" dirty="0"/>
              <a:t>= [a </a:t>
            </a:r>
            <a:r>
              <a:rPr lang="fr-FR" dirty="0" smtClean="0"/>
              <a:t>traversé __ </a:t>
            </a:r>
            <a:r>
              <a:rPr lang="fr-FR" dirty="0"/>
              <a:t>à la nage</a:t>
            </a:r>
            <a:r>
              <a:rPr lang="fr-FR" dirty="0" smtClean="0"/>
              <a:t>]</a:t>
            </a:r>
          </a:p>
          <a:p>
            <a:r>
              <a:rPr lang="en-US" dirty="0"/>
              <a:t>Reordering </a:t>
            </a:r>
            <a:r>
              <a:rPr lang="en-US" dirty="0" smtClean="0"/>
              <a:t>required</a:t>
            </a:r>
          </a:p>
          <a:p>
            <a:pPr lvl="1"/>
            <a:r>
              <a:rPr lang="fr-FR" dirty="0" err="1"/>
              <a:t>told</a:t>
            </a:r>
            <a:r>
              <a:rPr lang="fr-FR" dirty="0"/>
              <a:t> Mary</a:t>
            </a:r>
            <a:r>
              <a:rPr lang="fr-FR" baseline="30000" dirty="0"/>
              <a:t>1</a:t>
            </a:r>
            <a:r>
              <a:rPr lang="fr-FR" dirty="0"/>
              <a:t> [a story]</a:t>
            </a:r>
            <a:r>
              <a:rPr lang="fr-FR" baseline="30000" dirty="0"/>
              <a:t>2</a:t>
            </a:r>
            <a:r>
              <a:rPr lang="fr-FR" dirty="0"/>
              <a:t> = a raconté [une histoire]</a:t>
            </a:r>
            <a:r>
              <a:rPr lang="fr-FR" baseline="30000" dirty="0"/>
              <a:t>2</a:t>
            </a:r>
            <a:r>
              <a:rPr lang="fr-FR" dirty="0"/>
              <a:t> [à Marie]</a:t>
            </a:r>
            <a:r>
              <a:rPr lang="fr-FR" baseline="30000" dirty="0"/>
              <a:t>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178630" y="1369369"/>
            <a:ext cx="596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 bilingual dictionary is  clearly insufficient!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senses of homonymous </a:t>
            </a:r>
            <a:r>
              <a:rPr lang="en-US" dirty="0" smtClean="0"/>
              <a:t>words generally </a:t>
            </a:r>
            <a:r>
              <a:rPr lang="en-US" dirty="0"/>
              <a:t>have different </a:t>
            </a:r>
            <a:r>
              <a:rPr lang="en-US" dirty="0" smtClean="0"/>
              <a:t>translations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senses of </a:t>
            </a:r>
            <a:r>
              <a:rPr lang="en-US" dirty="0" err="1"/>
              <a:t>polysemous</a:t>
            </a:r>
            <a:r>
              <a:rPr lang="en-US" dirty="0"/>
              <a:t> </a:t>
            </a:r>
            <a:r>
              <a:rPr lang="en-US" dirty="0" smtClean="0"/>
              <a:t>words may </a:t>
            </a:r>
            <a:r>
              <a:rPr lang="en-US" dirty="0"/>
              <a:t>also have different translations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6942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English                - German</a:t>
            </a:r>
          </a:p>
          <a:p>
            <a:r>
              <a:rPr lang="en-US" sz="2400" dirty="0" smtClean="0"/>
              <a:t>(river) bank        - </a:t>
            </a:r>
            <a:r>
              <a:rPr lang="en-US" sz="2400" dirty="0" err="1" smtClean="0"/>
              <a:t>Ufer</a:t>
            </a:r>
            <a:endParaRPr lang="en-US" sz="2400" dirty="0" smtClean="0"/>
          </a:p>
          <a:p>
            <a:r>
              <a:rPr lang="en-US" sz="2400" dirty="0" smtClean="0"/>
              <a:t>(financial) bank - Bank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9971" y="4966885"/>
            <a:ext cx="782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that he bought the book: Je </a:t>
            </a:r>
            <a:r>
              <a:rPr lang="en-US" sz="2400" b="1" dirty="0" smtClean="0">
                <a:solidFill>
                  <a:srgbClr val="FF0000"/>
                </a:solidFill>
              </a:rPr>
              <a:t>sais </a:t>
            </a:r>
            <a:r>
              <a:rPr lang="en-US" sz="2400" b="1" dirty="0" err="1" smtClean="0">
                <a:solidFill>
                  <a:srgbClr val="FF0000"/>
                </a:solidFill>
              </a:rPr>
              <a:t>qu</a:t>
            </a:r>
            <a:r>
              <a:rPr lang="en-US" sz="2400" dirty="0" err="1" smtClean="0"/>
              <a:t>’il</a:t>
            </a:r>
            <a:r>
              <a:rPr lang="en-US" sz="2400" dirty="0" smtClean="0"/>
              <a:t> a </a:t>
            </a:r>
            <a:r>
              <a:rPr lang="en-US" sz="2400" dirty="0" err="1" smtClean="0"/>
              <a:t>acheté</a:t>
            </a:r>
            <a:r>
              <a:rPr lang="en-US" sz="2400" dirty="0" smtClean="0"/>
              <a:t> le livre.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Peter: Je </a:t>
            </a:r>
            <a:r>
              <a:rPr lang="en-US" sz="2400" b="1" dirty="0" err="1" smtClean="0">
                <a:solidFill>
                  <a:srgbClr val="0070C0"/>
                </a:solidFill>
              </a:rPr>
              <a:t>connais</a:t>
            </a:r>
            <a:r>
              <a:rPr lang="en-US" sz="2400" dirty="0" smtClean="0"/>
              <a:t> Peter.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math: Je </a:t>
            </a:r>
            <a:r>
              <a:rPr lang="en-US" sz="2400" b="1" dirty="0" err="1" smtClean="0">
                <a:solidFill>
                  <a:srgbClr val="00B050"/>
                </a:solidFill>
              </a:rPr>
              <a:t>m’y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connais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maths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divergences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SVO (</a:t>
            </a:r>
            <a:r>
              <a:rPr lang="en-US" dirty="0" err="1"/>
              <a:t>Sbj</a:t>
            </a:r>
            <a:r>
              <a:rPr lang="en-US" dirty="0"/>
              <a:t>-Verb-</a:t>
            </a:r>
            <a:r>
              <a:rPr lang="en-US" dirty="0" err="1"/>
              <a:t>Obj</a:t>
            </a:r>
            <a:r>
              <a:rPr lang="en-US" dirty="0"/>
              <a:t>), SOV, VSO,… 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or free</a:t>
            </a:r>
            <a:r>
              <a:rPr lang="en-US" dirty="0" smtClean="0"/>
              <a:t>?</a:t>
            </a:r>
          </a:p>
          <a:p>
            <a:r>
              <a:rPr lang="en-US" dirty="0"/>
              <a:t>Head-marking vs. </a:t>
            </a:r>
            <a:r>
              <a:rPr lang="en-US" dirty="0" smtClean="0"/>
              <a:t>dependent-marking</a:t>
            </a:r>
          </a:p>
          <a:p>
            <a:pPr lvl="1"/>
            <a:r>
              <a:rPr lang="en-US" dirty="0"/>
              <a:t>Dependent-marking (English</a:t>
            </a:r>
            <a:r>
              <a:rPr lang="en-US" dirty="0" smtClean="0"/>
              <a:t>): </a:t>
            </a:r>
            <a:r>
              <a:rPr lang="en-US" dirty="0"/>
              <a:t>the man</a:t>
            </a:r>
            <a:r>
              <a:rPr lang="en-US" dirty="0">
                <a:solidFill>
                  <a:srgbClr val="FF0000"/>
                </a:solidFill>
              </a:rPr>
              <a:t>’s house</a:t>
            </a:r>
          </a:p>
          <a:p>
            <a:pPr lvl="1"/>
            <a:r>
              <a:rPr lang="en-US" dirty="0"/>
              <a:t>Head-marking (Hungarian</a:t>
            </a:r>
            <a:r>
              <a:rPr lang="en-US" dirty="0" smtClean="0"/>
              <a:t>): </a:t>
            </a:r>
            <a:r>
              <a:rPr lang="en-US" dirty="0"/>
              <a:t>the man </a:t>
            </a:r>
            <a:r>
              <a:rPr lang="en-US" dirty="0" smtClean="0">
                <a:solidFill>
                  <a:srgbClr val="FF0000"/>
                </a:solidFill>
              </a:rPr>
              <a:t>house-his</a:t>
            </a:r>
          </a:p>
          <a:p>
            <a:r>
              <a:rPr lang="en-US" dirty="0"/>
              <a:t>Pro-drop languages can omit </a:t>
            </a:r>
            <a:r>
              <a:rPr lang="en-US" dirty="0" smtClean="0"/>
              <a:t>pronouns</a:t>
            </a:r>
            <a:endParaRPr lang="en-US" dirty="0"/>
          </a:p>
          <a:p>
            <a:pPr lvl="1"/>
            <a:r>
              <a:rPr lang="en-US" dirty="0"/>
              <a:t>Italian (with inflection): I eat = </a:t>
            </a:r>
            <a:r>
              <a:rPr lang="en-US" dirty="0" err="1"/>
              <a:t>mangio</a:t>
            </a:r>
            <a:r>
              <a:rPr lang="en-US" dirty="0"/>
              <a:t>; he eats = </a:t>
            </a:r>
            <a:r>
              <a:rPr lang="en-US" dirty="0" err="1"/>
              <a:t>mangia</a:t>
            </a:r>
            <a:endParaRPr lang="en-US" dirty="0"/>
          </a:p>
          <a:p>
            <a:pPr lvl="1"/>
            <a:r>
              <a:rPr lang="en-US" dirty="0"/>
              <a:t>Chinese (without inflection): I/he eat: </a:t>
            </a:r>
            <a:r>
              <a:rPr lang="en-US" dirty="0" err="1"/>
              <a:t>chīfàn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Aspect:</a:t>
            </a:r>
          </a:p>
          <a:p>
            <a:pPr lvl="1"/>
            <a:r>
              <a:rPr lang="en-US" dirty="0" smtClean="0"/>
              <a:t>English </a:t>
            </a:r>
            <a:r>
              <a:rPr lang="en-US" dirty="0"/>
              <a:t>has a progressive </a:t>
            </a:r>
            <a:r>
              <a:rPr lang="en-US" dirty="0" smtClean="0"/>
              <a:t>aspect</a:t>
            </a:r>
            <a:endParaRPr lang="en-US" dirty="0"/>
          </a:p>
          <a:p>
            <a:pPr lvl="2"/>
            <a:r>
              <a:rPr lang="en-US" dirty="0"/>
              <a:t>‘Peter swims’ vs. ‘Peter is swimming’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can only express this with an adverb:</a:t>
            </a:r>
          </a:p>
          <a:p>
            <a:pPr lvl="2"/>
            <a:r>
              <a:rPr lang="en-US" dirty="0"/>
              <a:t>‘Peter </a:t>
            </a:r>
            <a:r>
              <a:rPr lang="en-US" dirty="0" err="1"/>
              <a:t>schwimmt</a:t>
            </a:r>
            <a:r>
              <a:rPr lang="en-US" dirty="0"/>
              <a:t>’ vs. ‘Peter </a:t>
            </a:r>
            <a:r>
              <a:rPr lang="en-US" dirty="0" err="1"/>
              <a:t>schwimmt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315" y="4580655"/>
            <a:ext cx="59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Clearly, a bilingual dictionary is  insufficient; and machine translation is difficult!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translation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stream </a:t>
            </a:r>
            <a:r>
              <a:rPr lang="en-US" dirty="0"/>
              <a:t>of current machine translation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/>
              <a:t>The idea </a:t>
            </a:r>
            <a:r>
              <a:rPr lang="en-US" dirty="0" smtClean="0"/>
              <a:t>was introduced </a:t>
            </a:r>
            <a:r>
              <a:rPr lang="en-US" dirty="0"/>
              <a:t>by Warren Weaver in </a:t>
            </a:r>
            <a:r>
              <a:rPr lang="en-US" dirty="0" smtClean="0"/>
              <a:t>1949</a:t>
            </a:r>
          </a:p>
          <a:p>
            <a:pPr lvl="1"/>
            <a:r>
              <a:rPr lang="en-US" dirty="0" smtClean="0"/>
              <a:t>Re-introduced </a:t>
            </a:r>
            <a:r>
              <a:rPr lang="en-US" dirty="0"/>
              <a:t>in 1993 by researchers at IBM's Thomas J. Watson Research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Now it is </a:t>
            </a:r>
            <a:r>
              <a:rPr lang="en-US" dirty="0"/>
              <a:t>the most widely </a:t>
            </a:r>
            <a:r>
              <a:rPr lang="en-US" dirty="0" smtClean="0"/>
              <a:t>studied/used </a:t>
            </a:r>
            <a:r>
              <a:rPr lang="en-US" dirty="0"/>
              <a:t>machine translation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69029" y="3624943"/>
            <a:ext cx="6651171" cy="2501222"/>
            <a:chOff x="2569029" y="3624943"/>
            <a:chExt cx="6651171" cy="2501222"/>
          </a:xfrm>
        </p:grpSpPr>
        <p:sp>
          <p:nvSpPr>
            <p:cNvPr id="4" name="Rectangle 3"/>
            <p:cNvSpPr/>
            <p:nvPr/>
          </p:nvSpPr>
          <p:spPr>
            <a:xfrm>
              <a:off x="4648200" y="547983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1966: ALPAC report: human translation is far cheaper and better - kills MT for a long time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2569029" y="3624943"/>
              <a:ext cx="4365171" cy="18548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476</TotalTime>
  <Words>1351</Words>
  <Application>Microsoft Office PowerPoint</Application>
  <PresentationFormat>On-screen Show (4:3)</PresentationFormat>
  <Paragraphs>445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Georgia</vt:lpstr>
      <vt:lpstr>Times New Roman</vt:lpstr>
      <vt:lpstr>simple slides template</vt:lpstr>
      <vt:lpstr>Statistical Machine Translation</vt:lpstr>
      <vt:lpstr>Machine Translation</vt:lpstr>
      <vt:lpstr>How do human translate languages?</vt:lpstr>
      <vt:lpstr>Correspondences</vt:lpstr>
      <vt:lpstr>Lexical divergences</vt:lpstr>
      <vt:lpstr>Syntactic divergences</vt:lpstr>
      <vt:lpstr>Semantic differences</vt:lpstr>
      <vt:lpstr>Machine translation approaches</vt:lpstr>
      <vt:lpstr>Statistical machine translation</vt:lpstr>
      <vt:lpstr>Noisy-Channel framework [Shannon 48]</vt:lpstr>
      <vt:lpstr>Translation with a noisy channel model</vt:lpstr>
      <vt:lpstr>Parallel Corpora</vt:lpstr>
      <vt:lpstr>Parallel Corpora</vt:lpstr>
      <vt:lpstr>Parallel Corpora</vt:lpstr>
      <vt:lpstr>Translation Model p(Fre│Eng)</vt:lpstr>
      <vt:lpstr>Language model p(Eng)</vt:lpstr>
      <vt:lpstr>Language model p(Eng)</vt:lpstr>
      <vt:lpstr>Statistical machine translation</vt:lpstr>
      <vt:lpstr>IBM translation models</vt:lpstr>
      <vt:lpstr>Word alignment</vt:lpstr>
      <vt:lpstr>Word alignment</vt:lpstr>
      <vt:lpstr>Representing word alignments</vt:lpstr>
      <vt:lpstr>IBM translation models</vt:lpstr>
      <vt:lpstr>IBM translation models</vt:lpstr>
      <vt:lpstr>Parameters in Model 1</vt:lpstr>
      <vt:lpstr>Parameters in Model 1</vt:lpstr>
      <vt:lpstr> Generative process in Model 1</vt:lpstr>
      <vt:lpstr>Estimation of translation probability </vt:lpstr>
      <vt:lpstr>Estimation of translation probability </vt:lpstr>
      <vt:lpstr>Other translation models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Translation</dc:title>
  <dc:creator>hongning wang</dc:creator>
  <cp:lastModifiedBy>hongning wang</cp:lastModifiedBy>
  <cp:revision>33</cp:revision>
  <dcterms:created xsi:type="dcterms:W3CDTF">2015-01-01T17:17:02Z</dcterms:created>
  <dcterms:modified xsi:type="dcterms:W3CDTF">2015-01-18T04:17:44Z</dcterms:modified>
</cp:coreProperties>
</file>