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260" r:id="rId16"/>
    <p:sldId id="342" r:id="rId17"/>
    <p:sldId id="338" r:id="rId18"/>
    <p:sldId id="339" r:id="rId19"/>
    <p:sldId id="340" r:id="rId20"/>
    <p:sldId id="362" r:id="rId21"/>
    <p:sldId id="261" r:id="rId22"/>
    <p:sldId id="348" r:id="rId23"/>
    <p:sldId id="349" r:id="rId24"/>
    <p:sldId id="343" r:id="rId25"/>
    <p:sldId id="344" r:id="rId26"/>
    <p:sldId id="345" r:id="rId27"/>
    <p:sldId id="346" r:id="rId28"/>
    <p:sldId id="351" r:id="rId29"/>
    <p:sldId id="350" r:id="rId30"/>
    <p:sldId id="271" r:id="rId31"/>
    <p:sldId id="272" r:id="rId32"/>
    <p:sldId id="310" r:id="rId33"/>
    <p:sldId id="352" r:id="rId34"/>
    <p:sldId id="353" r:id="rId35"/>
    <p:sldId id="274" r:id="rId36"/>
    <p:sldId id="311" r:id="rId37"/>
    <p:sldId id="354" r:id="rId38"/>
    <p:sldId id="355" r:id="rId39"/>
    <p:sldId id="275" r:id="rId40"/>
    <p:sldId id="356" r:id="rId41"/>
    <p:sldId id="357" r:id="rId42"/>
    <p:sldId id="358" r:id="rId43"/>
    <p:sldId id="359" r:id="rId44"/>
    <p:sldId id="331" r:id="rId45"/>
    <p:sldId id="36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113" d="100"/>
          <a:sy n="113" d="100"/>
        </p:scale>
        <p:origin x="15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680174752"/>
        <c:axId val="-1680181824"/>
      </c:barChart>
      <c:catAx>
        <c:axId val="-168017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80181824"/>
        <c:crosses val="autoZero"/>
        <c:auto val="1"/>
        <c:lblAlgn val="ctr"/>
        <c:lblOffset val="100"/>
        <c:noMultiLvlLbl val="0"/>
      </c:catAx>
      <c:valAx>
        <c:axId val="-168018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80174752"/>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22</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379303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1.emf"/><Relationship Id="rId5" Type="http://schemas.openxmlformats.org/officeDocument/2006/relationships/oleObject" Target="../embeddings/oleObject3.bin"/><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21</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24</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25</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nouns,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r>
                      <a:rPr lang="en-US" altLang="en-US" sz="2400" b="0" i="1" smtClean="0">
                        <a:latin typeface="Cambria Math" panose="02040503050406030204" pitchFamily="18" charset="0"/>
                      </a:rPr>
                      <m:t>𝑡</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𝑡</m:t>
                    </m:r>
                    <m:r>
                      <a:rPr lang="en-US" altLang="en-US" sz="2400" b="0" i="1" dirty="0" smtClean="0">
                        <a:latin typeface="Cambria Math"/>
                      </a:rPr>
                      <m:t>)</m:t>
                    </m:r>
                  </m:oMath>
                </a14:m>
                <a:r>
                  <a:rPr lang="en-US" altLang="en-US" sz="2400" dirty="0" smtClean="0"/>
                  <a:t> for the emission probability </a:t>
                </a:r>
              </a:p>
              <a:p>
                <a:r>
                  <a:rPr lang="en-US" altLang="en-US" sz="2400" dirty="0"/>
                  <a:t>Maximum 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3518" y="432604"/>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899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28</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word/bigram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words/bigrams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grpSp>
        <p:nvGrpSpPr>
          <p:cNvPr id="3" name="Group 2"/>
          <p:cNvGrpSpPr/>
          <p:nvPr/>
        </p:nvGrpSpPr>
        <p:grpSpPr>
          <a:xfrm>
            <a:off x="1828800" y="1765481"/>
            <a:ext cx="5577912" cy="4195400"/>
            <a:chOff x="1905000" y="1465569"/>
            <a:chExt cx="5577912" cy="4195400"/>
          </a:xfrm>
        </p:grpSpPr>
        <p:grpSp>
          <p:nvGrpSpPr>
            <p:cNvPr id="8" name="Group 7"/>
            <p:cNvGrpSpPr/>
            <p:nvPr/>
          </p:nvGrpSpPr>
          <p:grpSpPr>
            <a:xfrm>
              <a:off x="1905000" y="1752600"/>
              <a:ext cx="5577912" cy="3908369"/>
              <a:chOff x="2359222" y="2644831"/>
              <a:chExt cx="5577912" cy="3908369"/>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603134" y="6214646"/>
                <a:ext cx="5334000" cy="338554"/>
              </a:xfrm>
              <a:prstGeom prst="rect">
                <a:avLst/>
              </a:prstGeom>
              <a:grpFill/>
            </p:spPr>
            <p:txBody>
              <a:bodyPr wrap="square" rtlCol="0">
                <a:spAutoFit/>
              </a:bodyPr>
              <a:lstStyle/>
              <a:p>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such </a:t>
            </a:r>
            <a:r>
              <a:rPr lang="en-US" altLang="en-US" dirty="0" smtClean="0"/>
              <a:t>words</a:t>
            </a:r>
          </a:p>
          <a:p>
            <a:pPr lvl="1"/>
            <a:r>
              <a:rPr lang="en-US" altLang="en-US" dirty="0" smtClean="0"/>
              <a:t>Unseen words = new words, new bigrams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31</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34</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80"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81"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a:t>
            </a:r>
            <a:r>
              <a:rPr lang="en-US" altLang="en-US" dirty="0"/>
              <a:t>“Bob was reading”, but we </a:t>
            </a:r>
            <a:r>
              <a:rPr lang="en-US" altLang="en-US" dirty="0" smtClean="0"/>
              <a:t>do see </a:t>
            </a:r>
            <a:r>
              <a:rPr lang="en-US" altLang="en-US" dirty="0"/>
              <a:t>“__ was reading</a:t>
            </a:r>
            <a:r>
              <a:rPr lang="en-US" altLang="en-US" dirty="0" smtClean="0"/>
              <a:t>” </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38</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a:t>
                </a:r>
                <a:r>
                  <a:rPr lang="en-US" altLang="en-US" dirty="0"/>
                  <a:t>from each 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a:t>
            </a:r>
            <a:r>
              <a:rPr lang="en-US" dirty="0"/>
              <a:t>probability of 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45</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99"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2208</Words>
  <Application>Microsoft Office PowerPoint</Application>
  <PresentationFormat>On-screen Show (4:3)</PresentationFormat>
  <Paragraphs>542</Paragraphs>
  <Slides>45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94</cp:revision>
  <dcterms:created xsi:type="dcterms:W3CDTF">2014-08-05T02:17:53Z</dcterms:created>
  <dcterms:modified xsi:type="dcterms:W3CDTF">2015-01-22T03:29:14Z</dcterms:modified>
</cp:coreProperties>
</file>