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65" r:id="rId2"/>
    <p:sldId id="307" r:id="rId3"/>
    <p:sldId id="308" r:id="rId4"/>
    <p:sldId id="310" r:id="rId5"/>
    <p:sldId id="293" r:id="rId6"/>
    <p:sldId id="269" r:id="rId7"/>
    <p:sldId id="270" r:id="rId8"/>
    <p:sldId id="271" r:id="rId9"/>
    <p:sldId id="272" r:id="rId10"/>
    <p:sldId id="294" r:id="rId11"/>
    <p:sldId id="305" r:id="rId12"/>
    <p:sldId id="306" r:id="rId13"/>
    <p:sldId id="295" r:id="rId14"/>
    <p:sldId id="296" r:id="rId15"/>
    <p:sldId id="297" r:id="rId16"/>
    <p:sldId id="313" r:id="rId17"/>
    <p:sldId id="311" r:id="rId18"/>
    <p:sldId id="314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73" r:id="rId27"/>
    <p:sldId id="274" r:id="rId28"/>
    <p:sldId id="275" r:id="rId29"/>
    <p:sldId id="276" r:id="rId30"/>
    <p:sldId id="280" r:id="rId31"/>
    <p:sldId id="277" r:id="rId32"/>
    <p:sldId id="281" r:id="rId33"/>
    <p:sldId id="282" r:id="rId34"/>
    <p:sldId id="278" r:id="rId35"/>
    <p:sldId id="283" r:id="rId36"/>
    <p:sldId id="315" r:id="rId37"/>
    <p:sldId id="316" r:id="rId38"/>
    <p:sldId id="284" r:id="rId39"/>
    <p:sldId id="285" r:id="rId40"/>
    <p:sldId id="286" r:id="rId41"/>
    <p:sldId id="290" r:id="rId42"/>
    <p:sldId id="291" r:id="rId43"/>
    <p:sldId id="289" r:id="rId44"/>
    <p:sldId id="30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lex-parser.shtml" TargetMode="External"/><Relationship Id="rId2" Type="http://schemas.openxmlformats.org/officeDocument/2006/relationships/hyperlink" Target="http://opennlp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gcomp.cs.illinois.edu/curator/demo/index.html" TargetMode="External"/><Relationship Id="rId4" Type="http://schemas.openxmlformats.org/officeDocument/2006/relationships/hyperlink" Target="http://nlp.stanford.edu:8080/parser/index.j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as the basis for vector space</a:t>
            </a:r>
          </a:p>
          <a:p>
            <a:pPr lvl="1"/>
            <a:r>
              <a:rPr lang="en-US" dirty="0" smtClean="0"/>
              <a:t>Doc1: Text mining is to identify useful information.</a:t>
            </a:r>
          </a:p>
          <a:p>
            <a:pPr lvl="1"/>
            <a:r>
              <a:rPr lang="en-US" dirty="0" smtClean="0"/>
              <a:t>Doc2: Useful information is mined from text.</a:t>
            </a:r>
          </a:p>
          <a:p>
            <a:pPr lvl="1"/>
            <a:r>
              <a:rPr lang="en-US" dirty="0" smtClean="0"/>
              <a:t>Doc3: Apple is delicious.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593"/>
              </p:ext>
            </p:extLst>
          </p:nvPr>
        </p:nvGraphicFramePr>
        <p:xfrm>
          <a:off x="419099" y="3989148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a stream of text </a:t>
            </a:r>
            <a:r>
              <a:rPr lang="en-US" dirty="0" smtClean="0"/>
              <a:t>into meaningful units</a:t>
            </a:r>
          </a:p>
          <a:p>
            <a:pPr lvl="1"/>
            <a:r>
              <a:rPr lang="en-US" dirty="0" smtClean="0"/>
              <a:t>Tokens: </a:t>
            </a:r>
            <a:r>
              <a:rPr lang="en-US" dirty="0"/>
              <a:t>words, phrases, </a:t>
            </a:r>
            <a:r>
              <a:rPr lang="en-US" dirty="0" smtClean="0"/>
              <a:t>symbols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Definition depends on language, corpus, or even context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667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Input:</a:t>
            </a:r>
            <a:r>
              <a:rPr lang="en-US" dirty="0" smtClean="0"/>
              <a:t> It’s not straight-forward to perform so-called “tokenization.”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Output(1):</a:t>
            </a:r>
            <a:r>
              <a:rPr lang="en-US" dirty="0"/>
              <a:t> 'It’s', 'not', 'straight-forward', 'to', 'perform', 'so-called', '“tokenization.”'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Output(2):</a:t>
            </a:r>
            <a:r>
              <a:rPr lang="en-US" dirty="0" smtClean="0"/>
              <a:t> </a:t>
            </a:r>
            <a:r>
              <a:rPr lang="en-US" dirty="0"/>
              <a:t>'It', '’', 's', 'not', 'straight', '-', 'forward, 'to', 'perform', 'so', '-', 'called', ‘“', 'tokenization', '.', </a:t>
            </a:r>
            <a:r>
              <a:rPr lang="en-US" dirty="0" smtClean="0"/>
              <a:t>'”‘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2"/>
            <a:r>
              <a:rPr lang="en-US" dirty="0" smtClean="0"/>
              <a:t>[\w]+: so-called -&gt; ‘so’, ‘called’</a:t>
            </a:r>
          </a:p>
          <a:p>
            <a:pPr lvl="2"/>
            <a:r>
              <a:rPr lang="en-US" dirty="0" smtClean="0"/>
              <a:t>[\S]+: It’s -&gt; ‘It’s’ instead of ‘It’, ‘’s’</a:t>
            </a:r>
          </a:p>
          <a:p>
            <a:pPr lvl="1"/>
            <a:r>
              <a:rPr lang="en-US" dirty="0" smtClean="0"/>
              <a:t>Statistical methods</a:t>
            </a:r>
          </a:p>
          <a:p>
            <a:pPr lvl="2"/>
            <a:r>
              <a:rPr lang="en-US" dirty="0" smtClean="0"/>
              <a:t>Explore rich features to decide where the boundary of a word is</a:t>
            </a:r>
          </a:p>
          <a:p>
            <a:pPr lvl="3"/>
            <a:r>
              <a:rPr lang="en-US" dirty="0" smtClean="0"/>
              <a:t>Apache </a:t>
            </a:r>
            <a:r>
              <a:rPr lang="en-US" dirty="0" err="1" smtClean="0"/>
              <a:t>OpenNLP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http://opennlp.apache.org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Stanford NLP Parser (</a:t>
            </a:r>
            <a:r>
              <a:rPr lang="en-US" dirty="0">
                <a:hlinkClick r:id="rId3"/>
              </a:rPr>
              <a:t>http://nlp.stanford.edu/software/lex-parser.shtml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Online Demo</a:t>
            </a:r>
          </a:p>
          <a:p>
            <a:pPr lvl="3"/>
            <a:r>
              <a:rPr lang="en-US" dirty="0" smtClean="0"/>
              <a:t>Stanford (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://nlp.stanford.edu:8080/parser/index.jsp</a:t>
            </a:r>
            <a:r>
              <a:rPr lang="en-US" dirty="0" smtClean="0"/>
              <a:t>) </a:t>
            </a:r>
          </a:p>
          <a:p>
            <a:pPr lvl="3"/>
            <a:r>
              <a:rPr lang="en-US" dirty="0" smtClean="0"/>
              <a:t>UIUC (</a:t>
            </a:r>
            <a:r>
              <a:rPr lang="en-US" dirty="0">
                <a:hlinkClick r:id="rId5"/>
              </a:rPr>
              <a:t>http://cogcomp.cs.illinois.edu/curator/demo/index.html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32766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4037"/>
            <a:ext cx="8229600" cy="3078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Assumption</a:t>
            </a:r>
          </a:p>
          <a:p>
            <a:pPr lvl="1"/>
            <a:r>
              <a:rPr lang="en-US" dirty="0" smtClean="0"/>
              <a:t>Words are independent from each other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altLang="en-US" dirty="0" smtClean="0"/>
              <a:t>Basis vectors are clearly not linearly independent!</a:t>
            </a:r>
            <a:endParaRPr lang="en-US" dirty="0" smtClean="0"/>
          </a:p>
          <a:p>
            <a:pPr lvl="1"/>
            <a:r>
              <a:rPr lang="en-US" dirty="0" smtClean="0"/>
              <a:t>Grammar and order are missing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The most frequently used document </a:t>
            </a:r>
            <a:r>
              <a:rPr lang="en-US" b="1" i="1" dirty="0" smtClean="0">
                <a:solidFill>
                  <a:srgbClr val="FF0000"/>
                </a:solidFill>
              </a:rPr>
              <a:t>representation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Image, speech, gene sequence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67975"/>
              </p:ext>
            </p:extLst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with N-grams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N-grams</a:t>
                </a:r>
                <a:r>
                  <a:rPr lang="en-US" dirty="0"/>
                  <a:t>: a contiguous sequence of n </a:t>
                </a:r>
                <a:r>
                  <a:rPr lang="en-US" dirty="0" smtClean="0"/>
                  <a:t>tokens from </a:t>
                </a:r>
                <a:r>
                  <a:rPr lang="en-US" dirty="0"/>
                  <a:t>a given </a:t>
                </a:r>
                <a:r>
                  <a:rPr lang="en-US" dirty="0" smtClean="0"/>
                  <a:t>piece of text</a:t>
                </a:r>
              </a:p>
              <a:p>
                <a:pPr lvl="1"/>
                <a:r>
                  <a:rPr lang="en-US" dirty="0" smtClean="0"/>
                  <a:t>E.g., ‘</a:t>
                </a:r>
                <a:r>
                  <a:rPr lang="en-US" i="1" dirty="0" smtClean="0"/>
                  <a:t>Text </a:t>
                </a:r>
                <a:r>
                  <a:rPr lang="en-US" i="1" dirty="0"/>
                  <a:t>mining is to identify useful </a:t>
                </a:r>
                <a:r>
                  <a:rPr lang="en-US" i="1" dirty="0" smtClean="0"/>
                  <a:t>information.</a:t>
                </a:r>
                <a:r>
                  <a:rPr lang="en-US" dirty="0" smtClean="0"/>
                  <a:t>’</a:t>
                </a:r>
              </a:p>
              <a:p>
                <a:pPr lvl="1"/>
                <a:r>
                  <a:rPr lang="en-US" dirty="0" smtClean="0"/>
                  <a:t>Bigrams: ‘</a:t>
                </a:r>
                <a:r>
                  <a:rPr lang="en-US" i="1" dirty="0" err="1" smtClean="0"/>
                  <a:t>text_mining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mining_is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is_to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to_identify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identify_useful</a:t>
                </a:r>
                <a:r>
                  <a:rPr lang="en-US" dirty="0" smtClean="0"/>
                  <a:t>’, ‘</a:t>
                </a:r>
                <a:r>
                  <a:rPr lang="en-US" i="1" dirty="0" err="1" smtClean="0"/>
                  <a:t>useful_information</a:t>
                </a:r>
                <a:r>
                  <a:rPr lang="en-US" dirty="0" smtClean="0"/>
                  <a:t>’, ‘</a:t>
                </a:r>
                <a:r>
                  <a:rPr lang="en-US" i="1" dirty="0" smtClean="0"/>
                  <a:t>information_.</a:t>
                </a:r>
                <a:r>
                  <a:rPr lang="en-US" dirty="0" smtClean="0"/>
                  <a:t>’ </a:t>
                </a:r>
              </a:p>
              <a:p>
                <a:r>
                  <a:rPr lang="en-US" dirty="0" smtClean="0"/>
                  <a:t>Pros: capture local dependency and order</a:t>
                </a:r>
              </a:p>
              <a:p>
                <a:r>
                  <a:rPr lang="en-US" dirty="0" smtClean="0"/>
                  <a:t>Cons: a purely statistical view, increase the vocabulary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document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Represent a document with all the occurring words</a:t>
                </a:r>
              </a:p>
              <a:p>
                <a:pPr lvl="1"/>
                <a:r>
                  <a:rPr lang="en-US" dirty="0" smtClean="0"/>
                  <a:t>Pros</a:t>
                </a:r>
              </a:p>
              <a:p>
                <a:pPr lvl="2"/>
                <a:r>
                  <a:rPr lang="en-US" dirty="0" smtClean="0"/>
                  <a:t>Preserve all information in the text (hopefully)</a:t>
                </a:r>
              </a:p>
              <a:p>
                <a:pPr lvl="2"/>
                <a:r>
                  <a:rPr lang="en-US" dirty="0" smtClean="0"/>
                  <a:t>Fully automatic</a:t>
                </a:r>
              </a:p>
              <a:p>
                <a:pPr lvl="1"/>
                <a:r>
                  <a:rPr lang="en-US" dirty="0" smtClean="0"/>
                  <a:t>Cons</a:t>
                </a:r>
              </a:p>
              <a:p>
                <a:pPr lvl="2"/>
                <a:r>
                  <a:rPr lang="en-US" dirty="0" smtClean="0"/>
                  <a:t>Vocabulary gap: cars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car, talk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., talking</a:t>
                </a:r>
              </a:p>
              <a:p>
                <a:pPr lvl="2"/>
                <a:r>
                  <a:rPr lang="en-US" dirty="0" smtClean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Solution</a:t>
                </a:r>
              </a:p>
              <a:p>
                <a:pPr lvl="2"/>
                <a:r>
                  <a:rPr lang="en-US" dirty="0" smtClean="0"/>
                  <a:t>Construct controlled vocabulary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document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altLang="en-US" dirty="0" smtClean="0"/>
              <a:t>vector </a:t>
            </a:r>
            <a:r>
              <a:rPr lang="en-US" altLang="en-US" dirty="0"/>
              <a:t>space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Represent documents by </a:t>
            </a:r>
            <a:r>
              <a:rPr lang="en-US" altLang="en-US" u="sng" dirty="0"/>
              <a:t>concept</a:t>
            </a:r>
            <a:r>
              <a:rPr lang="en-US" altLang="en-US" dirty="0"/>
              <a:t> vectors</a:t>
            </a:r>
          </a:p>
          <a:p>
            <a:pPr lvl="1"/>
            <a:r>
              <a:rPr lang="en-US" altLang="en-US" dirty="0"/>
              <a:t>Each concept defines one dimension</a:t>
            </a:r>
          </a:p>
          <a:p>
            <a:pPr lvl="1"/>
            <a:r>
              <a:rPr lang="en-US" altLang="en-US" i="1" dirty="0"/>
              <a:t>k</a:t>
            </a:r>
            <a:r>
              <a:rPr lang="en-US" altLang="en-US" dirty="0"/>
              <a:t> concepts define a high-dimensional space</a:t>
            </a:r>
          </a:p>
          <a:p>
            <a:pPr lvl="1"/>
            <a:r>
              <a:rPr lang="en-US" altLang="en-US" dirty="0"/>
              <a:t>Element of vector corresponds to concept weight</a:t>
            </a:r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), 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concept </a:t>
            </a:r>
            <a:r>
              <a:rPr lang="en-US" altLang="en-US" dirty="0" err="1"/>
              <a:t>i</a:t>
            </a:r>
            <a:r>
              <a:rPr lang="en-US" altLang="en-US" dirty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/>
              <a:t>Relationship among documents 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altLang="en-US" dirty="0"/>
              <a:t>bag-of-word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94037"/>
                <a:ext cx="8229600" cy="30781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Assumption</a:t>
                </a:r>
              </a:p>
              <a:p>
                <a:pPr lvl="1"/>
                <a:r>
                  <a:rPr lang="en-US" dirty="0" smtClean="0"/>
                  <a:t>N-grams are independent from each other</a:t>
                </a:r>
              </a:p>
              <a:p>
                <a:r>
                  <a:rPr lang="en-US" dirty="0" smtClean="0"/>
                  <a:t>Pros</a:t>
                </a:r>
              </a:p>
              <a:p>
                <a:pPr lvl="1"/>
                <a:r>
                  <a:rPr lang="en-US" dirty="0" smtClean="0"/>
                  <a:t>Fully automatic</a:t>
                </a:r>
              </a:p>
              <a:p>
                <a:r>
                  <a:rPr lang="en-US" dirty="0" smtClean="0"/>
                  <a:t>Cons</a:t>
                </a:r>
              </a:p>
              <a:p>
                <a:pPr lvl="1"/>
                <a:r>
                  <a:rPr lang="en-US" altLang="en-US" dirty="0" smtClean="0"/>
                  <a:t>Basis concepts are clearly not linearly independent!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Grammar and order are (mostly) missing</a:t>
                </a:r>
              </a:p>
              <a:p>
                <a:pPr lvl="1"/>
                <a:r>
                  <a:rPr lang="en-US" dirty="0"/>
                  <a:t>Vocabulary gap: cars </a:t>
                </a:r>
                <a:r>
                  <a:rPr lang="en-US" dirty="0" err="1"/>
                  <a:t>v.s</a:t>
                </a:r>
                <a:r>
                  <a:rPr lang="en-US" dirty="0"/>
                  <a:t>., car, talk </a:t>
                </a:r>
                <a:r>
                  <a:rPr lang="en-US" dirty="0" err="1"/>
                  <a:t>v.s</a:t>
                </a:r>
                <a:r>
                  <a:rPr lang="en-US" dirty="0"/>
                  <a:t>., talking</a:t>
                </a:r>
              </a:p>
              <a:p>
                <a:pPr lvl="1"/>
                <a:r>
                  <a:rPr lang="en-US" dirty="0"/>
                  <a:t>Large storage: N-grams needs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94037"/>
                <a:ext cx="8229600" cy="3078163"/>
              </a:xfrm>
              <a:blipFill rotWithShape="0">
                <a:blip r:embed="rId2"/>
                <a:stretch>
                  <a:fillRect l="-815" t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81000" y="1521354"/>
          <a:ext cx="84582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948"/>
                <a:gridCol w="557252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572000" y="2209800"/>
            <a:ext cx="4484914" cy="1552339"/>
            <a:chOff x="4572000" y="2209800"/>
            <a:chExt cx="4484914" cy="1552339"/>
          </a:xfrm>
        </p:grpSpPr>
        <p:sp>
          <p:nvSpPr>
            <p:cNvPr id="4" name="TextBox 3"/>
            <p:cNvSpPr txBox="1"/>
            <p:nvPr/>
          </p:nvSpPr>
          <p:spPr>
            <a:xfrm>
              <a:off x="6542314" y="3115808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0/1 might not be the best choice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1"/>
            </p:cNvCxnSpPr>
            <p:nvPr/>
          </p:nvCxnSpPr>
          <p:spPr>
            <a:xfrm flipH="1" flipV="1">
              <a:off x="5606143" y="3028046"/>
              <a:ext cx="936171" cy="4109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572000" y="2209800"/>
              <a:ext cx="1600200" cy="7218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1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Zipf’s law</a:t>
                </a:r>
              </a:p>
              <a:p>
                <a:pPr lvl="1"/>
                <a:r>
                  <a:rPr lang="en-US" dirty="0" smtClean="0"/>
                  <a:t>Frequency </a:t>
                </a:r>
                <a:r>
                  <a:rPr lang="en-US" dirty="0"/>
                  <a:t>of any word is inversely proportional to its rank in the frequency </a:t>
                </a:r>
                <a:r>
                  <a:rPr lang="en-US" dirty="0" smtClean="0"/>
                  <a:t>table</a:t>
                </a:r>
              </a:p>
              <a:p>
                <a:pPr lvl="1"/>
                <a:r>
                  <a:rPr lang="en-US" dirty="0" smtClean="0"/>
                  <a:t>Formally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rank of the word;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vocabulary size;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language-specific parameter</a:t>
                </a:r>
              </a:p>
              <a:p>
                <a:pPr lvl="1"/>
                <a:r>
                  <a:rPr lang="en-US" dirty="0" smtClean="0"/>
                  <a:t>Simply: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statistical property of language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621" y="2169375"/>
            <a:ext cx="5577912" cy="3908369"/>
            <a:chOff x="2359222" y="2644831"/>
            <a:chExt cx="5577912" cy="3908369"/>
          </a:xfrm>
        </p:grpSpPr>
        <p:pic>
          <p:nvPicPr>
            <p:cNvPr id="2050" name="Picture 2" descr="http://upload.wikimedia.org/wikipedia/commons/b/b9/Wikipedia-n-zip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9" y="2644831"/>
              <a:ext cx="4499959" cy="3374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03134" y="6214646"/>
              <a:ext cx="533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plot of word frequency in Wikipedia (</a:t>
              </a:r>
              <a:r>
                <a:rPr lang="en-US" sz="1600" dirty="0" smtClean="0"/>
                <a:t>Nov </a:t>
              </a:r>
              <a:r>
                <a:rPr lang="en-US" sz="1600" dirty="0"/>
                <a:t>27, 2006)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625571" y="4010251"/>
              <a:ext cx="1775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frequency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60198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Word rank by frequency</a:t>
              </a:r>
              <a:endParaRPr lang="en-US" sz="14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70552" y="4576223"/>
            <a:ext cx="4572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In the Brown Corpus of American English text, the word "the" is the most frequently occurring word, and by itself accounts for nearly </a:t>
            </a:r>
            <a:r>
              <a:rPr lang="en-US" b="1" i="1" dirty="0">
                <a:solidFill>
                  <a:srgbClr val="0070C0"/>
                </a:solidFill>
              </a:rPr>
              <a:t>7%</a:t>
            </a:r>
            <a:r>
              <a:rPr lang="en-US" i="1" dirty="0">
                <a:solidFill>
                  <a:srgbClr val="0070C0"/>
                </a:solidFill>
              </a:rPr>
              <a:t> of all word occurrences; the second-place word "of" accounts for slightly over </a:t>
            </a:r>
            <a:r>
              <a:rPr lang="en-US" b="1" i="1" dirty="0">
                <a:solidFill>
                  <a:srgbClr val="0070C0"/>
                </a:solidFill>
              </a:rPr>
              <a:t>3.5%</a:t>
            </a:r>
            <a:r>
              <a:rPr lang="en-US" i="1" dirty="0">
                <a:solidFill>
                  <a:srgbClr val="0070C0"/>
                </a:solidFill>
              </a:rPr>
              <a:t> of words.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4533" y="16478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Discrete version of power law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what is text mining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Text mining, also referred to as </a:t>
            </a:r>
            <a:r>
              <a:rPr lang="en-US" b="1" i="1" dirty="0"/>
              <a:t>text data mining</a:t>
            </a:r>
            <a:r>
              <a:rPr lang="en-US" i="1" dirty="0"/>
              <a:t>, roughly equivalent to text analytics, refers to the process of deriving high-quality information from text.</a:t>
            </a:r>
            <a:r>
              <a:rPr lang="en-US" dirty="0"/>
              <a:t>”  -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i="1" dirty="0" smtClean="0"/>
              <a:t>“Another </a:t>
            </a:r>
            <a:r>
              <a:rPr lang="en-US" i="1" dirty="0"/>
              <a:t>way to view text data mining is as a process of </a:t>
            </a:r>
            <a:r>
              <a:rPr lang="en-US" b="1" i="1" dirty="0"/>
              <a:t>exploratory</a:t>
            </a:r>
            <a:r>
              <a:rPr lang="en-US" i="1" dirty="0"/>
              <a:t> data analysis that leads to </a:t>
            </a:r>
            <a:r>
              <a:rPr lang="en-US" b="1" i="1" dirty="0"/>
              <a:t>heretofore unknown </a:t>
            </a:r>
            <a:r>
              <a:rPr lang="en-US" i="1" dirty="0"/>
              <a:t>information, or to answers for questions for which the answer is not currently known</a:t>
            </a:r>
            <a:r>
              <a:rPr lang="en-US" i="1" dirty="0" smtClean="0"/>
              <a:t>.” </a:t>
            </a:r>
            <a:r>
              <a:rPr lang="en-US" dirty="0" smtClean="0"/>
              <a:t>- Hearst</a:t>
            </a:r>
            <a:r>
              <a:rPr lang="en-US" dirty="0"/>
              <a:t>, </a:t>
            </a:r>
            <a:r>
              <a:rPr lang="en-US" dirty="0" smtClean="0"/>
              <a:t>1999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</a:t>
            </a:r>
            <a:r>
              <a:rPr lang="en-US" dirty="0" smtClean="0"/>
              <a:t>law tells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words take large portion of occurrences, but they are semantically meaningless</a:t>
            </a:r>
          </a:p>
          <a:p>
            <a:pPr lvl="1"/>
            <a:r>
              <a:rPr lang="en-US" dirty="0" smtClean="0"/>
              <a:t>E.g., the, a, an, we, do, to</a:t>
            </a:r>
          </a:p>
          <a:p>
            <a:r>
              <a:rPr lang="en-US" dirty="0" smtClean="0"/>
              <a:t>Tail words take major portion of vocabulary, but they rarely occur in documents</a:t>
            </a:r>
          </a:p>
          <a:p>
            <a:pPr lvl="1"/>
            <a:r>
              <a:rPr lang="en-US" dirty="0"/>
              <a:t>E.g., </a:t>
            </a:r>
            <a:r>
              <a:rPr lang="en-US" dirty="0" err="1" smtClean="0"/>
              <a:t>dextrosinistral</a:t>
            </a:r>
            <a:endParaRPr lang="en-US" dirty="0" smtClean="0"/>
          </a:p>
          <a:p>
            <a:r>
              <a:rPr lang="en-US" dirty="0" smtClean="0"/>
              <a:t>The rest is most representative</a:t>
            </a:r>
          </a:p>
          <a:p>
            <a:pPr lvl="1"/>
            <a:r>
              <a:rPr lang="en-US" dirty="0" smtClean="0"/>
              <a:t>To be included in the controlled vocabulary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Automatic document representation</a:t>
            </a:r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6296"/>
            <a:ext cx="6477000" cy="5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8200" y="1143000"/>
            <a:ext cx="3505200" cy="838200"/>
            <a:chOff x="838200" y="1143000"/>
            <a:chExt cx="3505200" cy="8382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11430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non-informative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2"/>
            </p:cNvCxnSpPr>
            <p:nvPr/>
          </p:nvCxnSpPr>
          <p:spPr>
            <a:xfrm flipH="1">
              <a:off x="2133600" y="1512332"/>
              <a:ext cx="457200" cy="4688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943600" y="4724400"/>
            <a:ext cx="2286000" cy="609601"/>
            <a:chOff x="1219200" y="1143000"/>
            <a:chExt cx="2286000" cy="609601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11430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Remove rare words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209800" y="1512332"/>
              <a:ext cx="152400" cy="2402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different forms of a word to a normalized form in the vocabulary</a:t>
            </a:r>
          </a:p>
          <a:p>
            <a:pPr lvl="1"/>
            <a:r>
              <a:rPr lang="en-US" dirty="0" smtClean="0"/>
              <a:t>U.S.A. -&gt; USA, St. Louis -&gt; Saint Louis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Rule-based</a:t>
            </a:r>
          </a:p>
          <a:p>
            <a:pPr lvl="2"/>
            <a:r>
              <a:rPr lang="en-US" dirty="0" smtClean="0"/>
              <a:t>Delete periods and hyphens</a:t>
            </a:r>
          </a:p>
          <a:p>
            <a:pPr lvl="2"/>
            <a:r>
              <a:rPr lang="en-US" dirty="0" smtClean="0"/>
              <a:t>All in lower cases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Construct equivalent class</a:t>
            </a:r>
          </a:p>
          <a:p>
            <a:pPr lvl="3"/>
            <a:r>
              <a:rPr lang="en-US" dirty="0" smtClean="0"/>
              <a:t>Car -&gt; “automobile, vehicle”</a:t>
            </a:r>
          </a:p>
          <a:p>
            <a:pPr lvl="3"/>
            <a:r>
              <a:rPr lang="en-US" dirty="0" smtClean="0"/>
              <a:t>Mobile phone -&gt; “cellphone”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4648200"/>
            <a:ext cx="3962400" cy="369332"/>
            <a:chOff x="4800600" y="5786477"/>
            <a:chExt cx="396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5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Reduce </a:t>
            </a:r>
            <a:r>
              <a:rPr lang="en-US" dirty="0"/>
              <a:t>inflected </a:t>
            </a:r>
            <a:r>
              <a:rPr lang="en-US" dirty="0" smtClean="0"/>
              <a:t>or derived </a:t>
            </a:r>
            <a:r>
              <a:rPr lang="en-US" dirty="0"/>
              <a:t>words to their </a:t>
            </a:r>
            <a:r>
              <a:rPr lang="en-US" dirty="0" smtClean="0"/>
              <a:t>root form </a:t>
            </a:r>
          </a:p>
          <a:p>
            <a:pPr lvl="1"/>
            <a:r>
              <a:rPr lang="en-US" dirty="0" smtClean="0"/>
              <a:t>Plurals</a:t>
            </a:r>
            <a:r>
              <a:rPr lang="en-US" dirty="0"/>
              <a:t>, adverbs, inflected word forms</a:t>
            </a:r>
            <a:endParaRPr lang="en-US" dirty="0" smtClean="0"/>
          </a:p>
          <a:p>
            <a:pPr lvl="2"/>
            <a:r>
              <a:rPr lang="en-US" dirty="0" smtClean="0"/>
              <a:t>E.g., ladies -&gt; lady, referring -&gt; refer, forgotten -&gt; forget</a:t>
            </a:r>
          </a:p>
          <a:p>
            <a:pPr lvl="1"/>
            <a:r>
              <a:rPr lang="en-US" dirty="0" smtClean="0"/>
              <a:t>Bridge the vocabulary gap</a:t>
            </a:r>
          </a:p>
          <a:p>
            <a:pPr lvl="1"/>
            <a:r>
              <a:rPr lang="en-US" dirty="0" smtClean="0"/>
              <a:t>Solutions (for English)</a:t>
            </a:r>
          </a:p>
          <a:p>
            <a:pPr lvl="2"/>
            <a:r>
              <a:rPr lang="en-US" dirty="0" smtClean="0"/>
              <a:t>Porter stemmer</a:t>
            </a:r>
            <a:r>
              <a:rPr lang="en-US" dirty="0"/>
              <a:t>: </a:t>
            </a:r>
            <a:r>
              <a:rPr lang="en-US" dirty="0" smtClean="0"/>
              <a:t>patterns </a:t>
            </a:r>
            <a:r>
              <a:rPr lang="en-US" dirty="0"/>
              <a:t>of vowel-consonant </a:t>
            </a:r>
            <a:r>
              <a:rPr lang="en-US" dirty="0" smtClean="0"/>
              <a:t>sequence</a:t>
            </a:r>
          </a:p>
          <a:p>
            <a:pPr lvl="2"/>
            <a:r>
              <a:rPr lang="en-US" dirty="0" err="1" smtClean="0"/>
              <a:t>Krovetz</a:t>
            </a:r>
            <a:r>
              <a:rPr lang="en-US" dirty="0" smtClean="0"/>
              <a:t> stemmer</a:t>
            </a:r>
            <a:r>
              <a:rPr lang="en-US" dirty="0"/>
              <a:t>: morphological rules </a:t>
            </a:r>
            <a:endParaRPr lang="en-US" dirty="0" smtClean="0"/>
          </a:p>
          <a:p>
            <a:pPr lvl="1"/>
            <a:r>
              <a:rPr lang="en-US" dirty="0"/>
              <a:t>Risk: lose precise meaning of the word</a:t>
            </a:r>
          </a:p>
          <a:p>
            <a:pPr lvl="2"/>
            <a:r>
              <a:rPr lang="en-US" dirty="0"/>
              <a:t>E.g., lay -&gt; lie (a false statement? or be in a horizontal position?)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words for document analysis</a:t>
            </a:r>
          </a:p>
          <a:p>
            <a:pPr lvl="1"/>
            <a:r>
              <a:rPr lang="en-US" dirty="0" smtClean="0"/>
              <a:t>Not all words are informative</a:t>
            </a:r>
          </a:p>
          <a:p>
            <a:pPr lvl="1"/>
            <a:r>
              <a:rPr lang="en-US" dirty="0" smtClean="0"/>
              <a:t>Remove such words to reduce vocabulary size</a:t>
            </a:r>
          </a:p>
          <a:p>
            <a:pPr lvl="1"/>
            <a:r>
              <a:rPr lang="en-US" dirty="0" smtClean="0"/>
              <a:t>No universal definition</a:t>
            </a:r>
          </a:p>
          <a:p>
            <a:pPr lvl="1"/>
            <a:r>
              <a:rPr lang="en-US" dirty="0" smtClean="0"/>
              <a:t>Risk: break the original meaning and structure of text</a:t>
            </a:r>
          </a:p>
          <a:p>
            <a:pPr lvl="2"/>
            <a:r>
              <a:rPr lang="en-US" dirty="0" smtClean="0"/>
              <a:t>E.g., this is not a good option -&gt; option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to be or not to be -&gt; null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341438"/>
            <a:ext cx="6705600" cy="5014912"/>
            <a:chOff x="1002792" y="1219200"/>
            <a:chExt cx="6934200" cy="5398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792" y="1219200"/>
              <a:ext cx="6934200" cy="5075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3200" y="62484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OEC: Facts about the language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Constructing 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25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‘to-identify’, ‘identify-use’,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" name="Curved Left Arrow 3"/>
          <p:cNvSpPr/>
          <p:nvPr/>
        </p:nvSpPr>
        <p:spPr>
          <a:xfrm rot="10800000">
            <a:off x="647032" y="3681753"/>
            <a:ext cx="381000" cy="799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1000" y="3810000"/>
            <a:ext cx="666542" cy="623638"/>
            <a:chOff x="381000" y="3810000"/>
            <a:chExt cx="666542" cy="623638"/>
          </a:xfrm>
        </p:grpSpPr>
        <p:cxnSp>
          <p:nvCxnSpPr>
            <p:cNvPr id="8" name="Straight Connector 7"/>
            <p:cNvCxnSpPr>
              <a:endCxn id="4" idx="0"/>
            </p:cNvCxnSpPr>
            <p:nvPr/>
          </p:nvCxnSpPr>
          <p:spPr>
            <a:xfrm>
              <a:off x="381000" y="3810000"/>
              <a:ext cx="647032" cy="6236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81000" y="3810001"/>
              <a:ext cx="666542" cy="60696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8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3" grpId="0"/>
      <p:bldP spid="12" grpId="0"/>
      <p:bldP spid="50" grpId="0"/>
      <p:bldP spid="51" grpId="0"/>
      <p:bldP spid="52" grpId="0"/>
      <p:bldP spid="53" grpId="0"/>
      <p:bldP spid="13" grpId="0"/>
      <p:bldP spid="15" grpId="0"/>
      <p:bldP spid="17" grpId="0"/>
      <p:bldP spid="18" grpId="0" animBg="1"/>
      <p:bldP spid="58" grpId="0"/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Corpus-wise</a:t>
            </a:r>
            <a:r>
              <a:rPr lang="en-US" altLang="ja-JP" dirty="0" smtClean="0">
                <a:ea typeface="ＭＳ Ｐゴシック" charset="-128"/>
              </a:rPr>
              <a:t>: </a:t>
            </a:r>
            <a:r>
              <a:rPr lang="en-US" altLang="ja-JP" dirty="0">
                <a:ea typeface="ＭＳ Ｐゴシック" charset="-128"/>
              </a:rPr>
              <a:t>some terms carry more information about the </a:t>
            </a:r>
            <a:r>
              <a:rPr lang="en-US" altLang="ja-JP" dirty="0" smtClean="0">
                <a:ea typeface="ＭＳ Ｐゴシック" charset="-128"/>
              </a:rPr>
              <a:t>document content</a:t>
            </a:r>
          </a:p>
          <a:p>
            <a:pPr lvl="1">
              <a:lnSpc>
                <a:spcPct val="90000"/>
              </a:lnSpc>
            </a:pPr>
            <a:r>
              <a:rPr lang="en-US" altLang="ja-JP" dirty="0" smtClean="0">
                <a:ea typeface="ＭＳ Ｐゴシック" charset="-128"/>
              </a:rPr>
              <a:t>Document-wise: </a:t>
            </a:r>
            <a:r>
              <a:rPr lang="en-US" altLang="ja-JP" dirty="0">
                <a:ea typeface="ＭＳ Ｐゴシック" charset="-128"/>
              </a:rPr>
              <a:t>n</a:t>
            </a:r>
            <a:r>
              <a:rPr lang="en-US" altLang="ja-JP" dirty="0" smtClean="0">
                <a:ea typeface="ＭＳ Ｐゴシック" charset="-128"/>
              </a:rPr>
              <a:t>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r>
              <a:rPr lang="en-US" altLang="en-US" dirty="0" smtClean="0"/>
              <a:t>How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Term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Idea: 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𝑐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 smtClean="0"/>
              <a:t>Information about semantic does </a:t>
            </a:r>
            <a:r>
              <a:rPr lang="en-US" altLang="en-US" dirty="0"/>
              <a:t>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</a:t>
            </a:r>
            <a:r>
              <a:rPr lang="en-US" altLang="en-US" dirty="0" smtClean="0"/>
              <a:t>document, </a:t>
            </a:r>
            <a:r>
              <a:rPr lang="en-US" altLang="en-US" dirty="0"/>
              <a:t>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Sub-linear </a:t>
                </a:r>
                <a:r>
                  <a:rPr lang="en-US" dirty="0"/>
                  <a:t>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text 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99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N</a:t>
            </a:r>
            <a:r>
              <a:rPr lang="en-US" altLang="en-US" dirty="0" smtClean="0"/>
              <a:t>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Inverse document frequency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1430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86400" y="528869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</a:t>
            </a:r>
            <a:r>
              <a:rPr lang="en-US" altLang="en-US" sz="3600" dirty="0" smtClean="0"/>
              <a:t>define a good similarity metric?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162175" cy="533400"/>
            <a:chOff x="2112" y="2880"/>
            <a:chExt cx="136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10200" y="5562600"/>
            <a:ext cx="685801" cy="3810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Recap: constructing </a:t>
            </a:r>
            <a:r>
              <a:rPr lang="en-US" sz="4000" dirty="0" smtClean="0"/>
              <a:t>a VSM representation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36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43000" y="421690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 smtClean="0">
                <a:solidFill>
                  <a:srgbClr val="FF0000"/>
                </a:solidFill>
              </a:rPr>
              <a:t>Stopword/controlled vocabulary filtering: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eb.eecs.utk.edu/~mberry/sc95/gif/berry_table4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7" y="5029200"/>
            <a:ext cx="2482108" cy="13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947564" y="5468433"/>
            <a:ext cx="17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Documents in a vector space!</a:t>
            </a:r>
            <a:endParaRPr lang="en-US" b="1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87487" y="1199443"/>
            <a:ext cx="2373326" cy="731520"/>
            <a:chOff x="3287487" y="1097280"/>
            <a:chExt cx="2373326" cy="731520"/>
          </a:xfrm>
        </p:grpSpPr>
        <p:grpSp>
          <p:nvGrpSpPr>
            <p:cNvPr id="10" name="Group 9"/>
            <p:cNvGrpSpPr/>
            <p:nvPr/>
          </p:nvGrpSpPr>
          <p:grpSpPr>
            <a:xfrm>
              <a:off x="3287487" y="1097280"/>
              <a:ext cx="1097280" cy="731520"/>
              <a:chOff x="2392441" y="2980944"/>
              <a:chExt cx="1097280" cy="731520"/>
            </a:xfrm>
          </p:grpSpPr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563533" y="1097280"/>
              <a:ext cx="1097280" cy="731520"/>
              <a:chOff x="2392441" y="2980944"/>
              <a:chExt cx="1097280" cy="73152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2392441" y="2980944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6"/>
              <p:cNvSpPr>
                <a:spLocks noChangeArrowheads="1"/>
              </p:cNvSpPr>
              <p:nvPr/>
            </p:nvSpPr>
            <p:spPr bwMode="auto">
              <a:xfrm>
                <a:off x="2483881" y="3078480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575321" y="3176016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666761" y="3273552"/>
                <a:ext cx="27432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AutoShape 9"/>
              <p:cNvSpPr>
                <a:spLocks noChangeArrowheads="1"/>
              </p:cNvSpPr>
              <p:nvPr/>
            </p:nvSpPr>
            <p:spPr bwMode="auto">
              <a:xfrm>
                <a:off x="2986801" y="3029712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7" name="AutoShape 10"/>
              <p:cNvSpPr>
                <a:spLocks noChangeArrowheads="1"/>
              </p:cNvSpPr>
              <p:nvPr/>
            </p:nvSpPr>
            <p:spPr bwMode="auto">
              <a:xfrm>
                <a:off x="3078241" y="3127248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8" name="AutoShape 11"/>
              <p:cNvSpPr>
                <a:spLocks noChangeArrowheads="1"/>
              </p:cNvSpPr>
              <p:nvPr/>
            </p:nvSpPr>
            <p:spPr bwMode="auto">
              <a:xfrm>
                <a:off x="3169681" y="3224784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9" name="AutoShape 12"/>
              <p:cNvSpPr>
                <a:spLocks noChangeArrowheads="1"/>
              </p:cNvSpPr>
              <p:nvPr/>
            </p:nvSpPr>
            <p:spPr bwMode="auto">
              <a:xfrm>
                <a:off x="3261121" y="3322320"/>
                <a:ext cx="228600" cy="39014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247033" y="2038543"/>
            <a:ext cx="47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‘</a:t>
            </a:r>
            <a:r>
              <a:rPr lang="en-US" i="1" dirty="0" smtClean="0"/>
              <a:t>Text </a:t>
            </a:r>
            <a:r>
              <a:rPr lang="en-US" i="1" dirty="0"/>
              <a:t>mining is to identify useful </a:t>
            </a:r>
            <a:r>
              <a:rPr lang="en-US" i="1" dirty="0" smtClean="0"/>
              <a:t>information.’</a:t>
            </a:r>
            <a:endParaRPr lang="en-US" i="1" dirty="0"/>
          </a:p>
        </p:txBody>
      </p:sp>
      <p:sp>
        <p:nvSpPr>
          <p:cNvPr id="50" name="Rectangle 49"/>
          <p:cNvSpPr/>
          <p:nvPr/>
        </p:nvSpPr>
        <p:spPr>
          <a:xfrm>
            <a:off x="1372937" y="2673925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D1: </a:t>
            </a:r>
            <a:r>
              <a:rPr lang="en-US" i="1" dirty="0" smtClean="0"/>
              <a:t>‘Text’, ‘mining’, ‘is’, ‘to’, ‘identify’, ‘useful’, ‘information’, ‘.’</a:t>
            </a:r>
            <a:endParaRPr lang="en-US" i="1" dirty="0"/>
          </a:p>
        </p:txBody>
      </p:sp>
      <p:sp>
        <p:nvSpPr>
          <p:cNvPr id="51" name="Rectangle 50"/>
          <p:cNvSpPr/>
          <p:nvPr/>
        </p:nvSpPr>
        <p:spPr>
          <a:xfrm>
            <a:off x="1372937" y="3266228"/>
            <a:ext cx="490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‘text’, ‘mine’, ‘is’, ‘to’, ‘identify’, ‘use’, ‘inform’, ‘.’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1372937" y="3896842"/>
            <a:ext cx="7694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‘mine-is’, ‘is-to’, ‘to-identify’, ‘identify-use’, ‘use-inform’, ‘inform-.’</a:t>
            </a:r>
            <a:endParaRPr lang="en-US" i="1" dirty="0"/>
          </a:p>
        </p:txBody>
      </p:sp>
      <p:sp>
        <p:nvSpPr>
          <p:cNvPr id="53" name="Rectangle 52"/>
          <p:cNvSpPr/>
          <p:nvPr/>
        </p:nvSpPr>
        <p:spPr>
          <a:xfrm>
            <a:off x="1372937" y="4531988"/>
            <a:ext cx="52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D1</a:t>
            </a:r>
            <a:r>
              <a:rPr lang="en-US" dirty="0"/>
              <a:t>: </a:t>
            </a:r>
            <a:r>
              <a:rPr lang="en-US" i="1" dirty="0" smtClean="0"/>
              <a:t>‘text-mine’, ‘to-identify’, ‘identify-use’, ‘use-inform’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143000" y="2380166"/>
            <a:ext cx="1998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Tokenization: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3000" y="2946973"/>
            <a:ext cx="3272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Stemming/normalization: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3552375"/>
            <a:ext cx="278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N-gram construction: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3000" y="2038543"/>
            <a:ext cx="7772400" cy="286277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887370" y="1267030"/>
            <a:ext cx="265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Naturally fit into </a:t>
            </a:r>
            <a:r>
              <a:rPr lang="en-US" b="1" i="1" dirty="0" err="1" smtClean="0">
                <a:solidFill>
                  <a:srgbClr val="7030A0"/>
                </a:solidFill>
              </a:rPr>
              <a:t>MapReduce</a:t>
            </a:r>
            <a:r>
              <a:rPr lang="en-US" b="1" i="1" dirty="0" smtClean="0">
                <a:solidFill>
                  <a:srgbClr val="7030A0"/>
                </a:solidFill>
              </a:rPr>
              <a:t> paradigm!</a:t>
            </a:r>
            <a:endParaRPr lang="en-US" b="1" i="1" dirty="0">
              <a:solidFill>
                <a:srgbClr val="7030A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15395" y="1376959"/>
            <a:ext cx="1956044" cy="640080"/>
            <a:chOff x="990600" y="1391357"/>
            <a:chExt cx="1956044" cy="640080"/>
          </a:xfrm>
        </p:grpSpPr>
        <p:sp>
          <p:nvSpPr>
            <p:cNvPr id="19" name="Curved Right Arrow 18"/>
            <p:cNvSpPr/>
            <p:nvPr/>
          </p:nvSpPr>
          <p:spPr>
            <a:xfrm>
              <a:off x="2489444" y="1391357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0600" y="1487424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Mapper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7542" y="4994275"/>
            <a:ext cx="1891602" cy="640080"/>
            <a:chOff x="1047542" y="4994275"/>
            <a:chExt cx="1891602" cy="640080"/>
          </a:xfrm>
        </p:grpSpPr>
        <p:sp>
          <p:nvSpPr>
            <p:cNvPr id="57" name="Curved Right Arrow 56"/>
            <p:cNvSpPr/>
            <p:nvPr/>
          </p:nvSpPr>
          <p:spPr>
            <a:xfrm>
              <a:off x="2481944" y="4994275"/>
              <a:ext cx="457200" cy="640080"/>
            </a:xfrm>
            <a:prstGeom prst="curvedRightArrow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47542" y="5124527"/>
              <a:ext cx="125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>
                  <a:solidFill>
                    <a:srgbClr val="7030A0"/>
                  </a:solidFill>
                </a:rPr>
                <a:t>Reducer</a:t>
              </a:r>
              <a:endParaRPr lang="en-US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8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TF-IDF </a:t>
            </a:r>
            <a:r>
              <a:rPr lang="en-US" altLang="en-US" dirty="0" smtClean="0"/>
              <a:t>weighting 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metric?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4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CC0000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CC0000"/>
                </a:solidFill>
              </a:rPr>
              <a:t>6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4" grpId="0" animBg="1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represent a document?</a:t>
            </a:r>
          </a:p>
          <a:p>
            <a:pPr lvl="1"/>
            <a:r>
              <a:rPr lang="en-US" dirty="0" smtClean="0"/>
              <a:t>Make it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infer the relationship among documents or identify the structure within a document?</a:t>
            </a:r>
          </a:p>
          <a:p>
            <a:pPr marL="744538" lvl="1" indent="-344488"/>
            <a:r>
              <a:rPr lang="en-US" dirty="0" smtClean="0"/>
              <a:t>Knowledge discovery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Documents </a:t>
                </a:r>
                <a:r>
                  <a:rPr lang="en-US" dirty="0" smtClean="0"/>
                  <a:t>are normalized by length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416646" y="1417638"/>
            <a:ext cx="3074764" cy="918845"/>
            <a:chOff x="4416646" y="1417638"/>
            <a:chExt cx="3074764" cy="918845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4416646" y="1617693"/>
              <a:ext cx="788764" cy="71879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5410" y="1417638"/>
              <a:ext cx="228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TF-IDF vector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4400" y="2309801"/>
            <a:ext cx="3731577" cy="1124131"/>
            <a:chOff x="4724400" y="2309801"/>
            <a:chExt cx="3731577" cy="1124131"/>
          </a:xfrm>
        </p:grpSpPr>
        <p:grpSp>
          <p:nvGrpSpPr>
            <p:cNvPr id="42" name="Group 41"/>
            <p:cNvGrpSpPr/>
            <p:nvPr/>
          </p:nvGrpSpPr>
          <p:grpSpPr>
            <a:xfrm>
              <a:off x="5725111" y="3015187"/>
              <a:ext cx="2730866" cy="418745"/>
              <a:chOff x="5716644" y="3187659"/>
              <a:chExt cx="2730866" cy="41874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5716644" y="3187659"/>
                <a:ext cx="444866" cy="21869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161510" y="3206294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Unit vector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724400" y="2309801"/>
              <a:ext cx="853863" cy="10069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987038" y="5082579"/>
            <a:ext cx="2377442" cy="1528674"/>
            <a:chOff x="2987038" y="5082579"/>
            <a:chExt cx="2377442" cy="1528674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4954905" y="5082579"/>
              <a:ext cx="4095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1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987038" y="5459322"/>
              <a:ext cx="2057402" cy="1151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90215" y="4180717"/>
            <a:ext cx="832985" cy="2457612"/>
            <a:chOff x="2990215" y="4180717"/>
            <a:chExt cx="832985" cy="2457612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97750" y="4180717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990215" y="4285435"/>
              <a:ext cx="376194" cy="23528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87038" y="5749863"/>
            <a:ext cx="2729606" cy="881915"/>
            <a:chOff x="2987038" y="5749863"/>
            <a:chExt cx="2729606" cy="881915"/>
          </a:xfrm>
        </p:grpSpPr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5307558" y="5749863"/>
              <a:ext cx="4090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 smtClean="0">
                  <a:solidFill>
                    <a:srgbClr val="CC0000"/>
                  </a:solidFill>
                </a:rPr>
                <a:t>D</a:t>
              </a:r>
              <a:r>
                <a:rPr lang="en-US" altLang="en-US" sz="1800" b="1" baseline="-25000" dirty="0" smtClean="0">
                  <a:solidFill>
                    <a:srgbClr val="CC0000"/>
                  </a:solidFill>
                </a:rPr>
                <a:t>6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flipV="1">
              <a:off x="2987038" y="6019799"/>
              <a:ext cx="2289179" cy="6119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600" y="3793571"/>
            <a:ext cx="6650035" cy="5222794"/>
            <a:chOff x="609600" y="3793571"/>
            <a:chExt cx="6650035" cy="522279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90216" y="6638330"/>
              <a:ext cx="2377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09600" y="3793571"/>
              <a:ext cx="6650035" cy="5222794"/>
              <a:chOff x="609600" y="3793571"/>
              <a:chExt cx="6650035" cy="52227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41835" y="4112437"/>
                <a:ext cx="2717800" cy="915949"/>
                <a:chOff x="4645024" y="3760232"/>
                <a:chExt cx="2717800" cy="91594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5381625" y="3760232"/>
                  <a:ext cx="19811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TF-IDF space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>
                  <a:off x="4645024" y="3933231"/>
                  <a:ext cx="1425575" cy="742950"/>
                </a:xfrm>
                <a:prstGeom prst="arc">
                  <a:avLst>
                    <a:gd name="adj1" fmla="val 10990793"/>
                    <a:gd name="adj2" fmla="val 16848341"/>
                  </a:avLst>
                </a:prstGeom>
                <a:ln w="19050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609600" y="3793571"/>
                <a:ext cx="5860997" cy="5222794"/>
                <a:chOff x="609600" y="3793571"/>
                <a:chExt cx="5860997" cy="5222794"/>
              </a:xfrm>
            </p:grpSpPr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491109" y="6296480"/>
                  <a:ext cx="979488" cy="461963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en-US" sz="2400" dirty="0" smtClean="0">
                      <a:solidFill>
                        <a:srgbClr val="3333FF"/>
                      </a:solidFill>
                    </a:rPr>
                    <a:t>Sports</a:t>
                  </a:r>
                  <a:endParaRPr lang="en-US" altLang="en-US" sz="24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990216" y="4251960"/>
                  <a:ext cx="0" cy="23774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56816" y="3793571"/>
                  <a:ext cx="992188" cy="40005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dirty="0" smtClean="0">
                      <a:solidFill>
                        <a:srgbClr val="CC0000"/>
                      </a:solidFill>
                    </a:rPr>
                    <a:t>Finance</a:t>
                  </a:r>
                  <a:endParaRPr lang="en-US" altLang="en-US" sz="2400" dirty="0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>
                  <a:off x="609600" y="4261485"/>
                  <a:ext cx="4754880" cy="4754880"/>
                </a:xfrm>
                <a:prstGeom prst="arc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ideas </a:t>
            </a:r>
            <a:r>
              <a:rPr lang="en-US" dirty="0" smtClean="0"/>
              <a:t>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Procedures of constructing VS representation for a document</a:t>
            </a:r>
          </a:p>
          <a:p>
            <a:r>
              <a:rPr lang="en-US" dirty="0" smtClean="0"/>
              <a:t>Two important heuristics in </a:t>
            </a:r>
            <a:r>
              <a:rPr lang="en-US" dirty="0" smtClean="0"/>
              <a:t>bag-of-words representation</a:t>
            </a:r>
            <a:endParaRPr lang="en-US" dirty="0" smtClean="0"/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metric for VS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2.2: </a:t>
            </a:r>
            <a:r>
              <a:rPr lang="en-US" dirty="0"/>
              <a:t>Determining the vocabulary of terms</a:t>
            </a:r>
          </a:p>
          <a:p>
            <a:pPr lvl="1"/>
            <a:r>
              <a:rPr lang="en-US" dirty="0" smtClean="0"/>
              <a:t>Chapter 6.2</a:t>
            </a:r>
            <a:r>
              <a:rPr lang="en-US" dirty="0"/>
              <a:t>: Term frequency and </a:t>
            </a:r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Chapter 6.3</a:t>
            </a:r>
            <a:r>
              <a:rPr lang="en-US" dirty="0"/>
              <a:t>: The vector space model for </a:t>
            </a:r>
            <a:r>
              <a:rPr lang="en-US" dirty="0" smtClean="0"/>
              <a:t>scoring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6.4: </a:t>
            </a:r>
            <a:r>
              <a:rPr lang="en-US" dirty="0"/>
              <a:t>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by a string?</a:t>
            </a:r>
          </a:p>
          <a:p>
            <a:pPr lvl="1"/>
            <a:r>
              <a:rPr lang="en-US" dirty="0" smtClean="0"/>
              <a:t>No semantic meaning</a:t>
            </a:r>
          </a:p>
          <a:p>
            <a:r>
              <a:rPr lang="en-US" dirty="0" smtClean="0"/>
              <a:t>Represent by a list of sentences?</a:t>
            </a:r>
          </a:p>
          <a:p>
            <a:pPr lvl="1"/>
            <a:r>
              <a:rPr lang="en-US" dirty="0" smtClean="0"/>
              <a:t>Sentence is just like a short document (recursive definition)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75603"/>
            <a:ext cx="6324600" cy="35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documents 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in d</a:t>
            </a:r>
          </a:p>
          <a:p>
            <a:r>
              <a:rPr lang="en-US" altLang="en-US" dirty="0"/>
              <a:t>Distance between the vectors in this concept space</a:t>
            </a:r>
          </a:p>
          <a:p>
            <a:pPr lvl="1"/>
            <a:r>
              <a:rPr lang="en-US" altLang="en-US" dirty="0" smtClean="0"/>
              <a:t>Relationship among documents  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illustration of VS model 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are projected into this concept space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632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00B050"/>
                    </a:solidFill>
                  </a:rPr>
                  <a:t>Education</a:t>
                </a:r>
                <a:endParaRPr lang="en-US" alt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512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440" y="2300"/>
              <a:ext cx="672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/>
          <p:cNvCxnSpPr>
            <a:endCxn id="315402" idx="1"/>
          </p:cNvCxnSpPr>
          <p:nvPr/>
        </p:nvCxnSpPr>
        <p:spPr>
          <a:xfrm>
            <a:off x="4991101" y="2819400"/>
            <a:ext cx="647700" cy="731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350672" y="2355850"/>
            <a:ext cx="1278730" cy="755650"/>
            <a:chOff x="5350672" y="2355850"/>
            <a:chExt cx="1278730" cy="755650"/>
          </a:xfrm>
        </p:grpSpPr>
        <p:sp>
          <p:nvSpPr>
            <p:cNvPr id="8" name="TextBox 7"/>
            <p:cNvSpPr txBox="1"/>
            <p:nvPr/>
          </p:nvSpPr>
          <p:spPr>
            <a:xfrm>
              <a:off x="5715002" y="2355850"/>
              <a:ext cx="914400" cy="366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-D</a:t>
              </a:r>
              <a:r>
                <a:rPr lang="en-US" baseline="-25000" dirty="0" smtClean="0"/>
                <a:t>4</a:t>
              </a:r>
              <a:r>
                <a:rPr lang="en-US" dirty="0" smtClean="0"/>
                <a:t>|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350672" y="2597147"/>
              <a:ext cx="403222" cy="51435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the VS model </a:t>
            </a:r>
            <a:r>
              <a:rPr lang="en-US" altLang="en-US" dirty="0" smtClean="0"/>
              <a:t>doesn’t say</a:t>
            </a:r>
            <a:endParaRPr lang="en-US" alt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 smtClean="0"/>
              <a:t>Weights indicate </a:t>
            </a:r>
            <a:r>
              <a:rPr lang="en-US" altLang="en-US" dirty="0"/>
              <a:t>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</a:t>
            </a:r>
            <a:r>
              <a:rPr lang="en-US" altLang="en-US" dirty="0" smtClean="0"/>
              <a:t>document</a:t>
            </a:r>
            <a:endParaRPr lang="en-US" altLang="en-US" dirty="0"/>
          </a:p>
          <a:p>
            <a:r>
              <a:rPr lang="en-US" altLang="en-US" dirty="0"/>
              <a:t>How to define the </a:t>
            </a:r>
            <a:r>
              <a:rPr lang="en-US" altLang="en-US" dirty="0" smtClean="0"/>
              <a:t>distance metric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“Basic Concept</a:t>
            </a:r>
            <a:r>
              <a:rPr lang="en-US" altLang="en-US" dirty="0"/>
              <a:t>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1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a.k.a., Bag-of-Words</a:t>
            </a:r>
          </a:p>
          <a:p>
            <a:pPr lvl="1"/>
            <a:r>
              <a:rPr lang="en-US" altLang="en-US" dirty="0" smtClean="0"/>
              <a:t>Topics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5867400"/>
            <a:ext cx="3962400" cy="369332"/>
            <a:chOff x="4800600" y="5786477"/>
            <a:chExt cx="39624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00600" y="5971143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2427</Words>
  <Application>Microsoft Office PowerPoint</Application>
  <PresentationFormat>On-screen Show (4:3)</PresentationFormat>
  <Paragraphs>644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Gill Sans MT</vt:lpstr>
      <vt:lpstr>ＭＳ Ｐゴシック</vt:lpstr>
      <vt:lpstr>Arial</vt:lpstr>
      <vt:lpstr>Calibri</vt:lpstr>
      <vt:lpstr>Cambria Math</vt:lpstr>
      <vt:lpstr>Wingdings</vt:lpstr>
      <vt:lpstr>Office Theme</vt:lpstr>
      <vt:lpstr>Vector Space Model</vt:lpstr>
      <vt:lpstr>Recap: what is text mining</vt:lpstr>
      <vt:lpstr>Recap: text mining in general</vt:lpstr>
      <vt:lpstr>Today’s lecture</vt:lpstr>
      <vt:lpstr>How to represent a document</vt:lpstr>
      <vt:lpstr>Vector space model</vt:lpstr>
      <vt:lpstr>An illustration of VS model </vt:lpstr>
      <vt:lpstr>What the VS model doesn’t say</vt:lpstr>
      <vt:lpstr>What is a good “Basic Concept”?</vt:lpstr>
      <vt:lpstr>Bag-of-Words representation</vt:lpstr>
      <vt:lpstr>Tokenization</vt:lpstr>
      <vt:lpstr>Tokenization</vt:lpstr>
      <vt:lpstr>Bag-of-Words representation</vt:lpstr>
      <vt:lpstr>Bag-of-Words with N-grams</vt:lpstr>
      <vt:lpstr>Automatic document representation</vt:lpstr>
      <vt:lpstr>Recap: document representation</vt:lpstr>
      <vt:lpstr>Recap: vector space model</vt:lpstr>
      <vt:lpstr>Recap: bag-of-word representation</vt:lpstr>
      <vt:lpstr>A statistical property of language</vt:lpstr>
      <vt:lpstr>Zipf’s law tells us</vt:lpstr>
      <vt:lpstr>Automatic document representation</vt:lpstr>
      <vt:lpstr>Normalization</vt:lpstr>
      <vt:lpstr>Stemming</vt:lpstr>
      <vt:lpstr>Stopwords</vt:lpstr>
      <vt:lpstr>Constructing a VSM representation</vt:lpstr>
      <vt:lpstr>How to assign weights?</vt:lpstr>
      <vt:lpstr>Term frequency</vt:lpstr>
      <vt:lpstr>TF normalization</vt:lpstr>
      <vt:lpstr>TF normalization</vt:lpstr>
      <vt:lpstr>TF Normalization</vt:lpstr>
      <vt:lpstr>Document frequency</vt:lpstr>
      <vt:lpstr>Inverse document frequency</vt:lpstr>
      <vt:lpstr>Why document frequency</vt:lpstr>
      <vt:lpstr>TF-IDF weighting </vt:lpstr>
      <vt:lpstr>How to define a good similarity metric?</vt:lpstr>
      <vt:lpstr>Recap: constructing a VSM representation</vt:lpstr>
      <vt:lpstr>Recap: TF-IDF weighting </vt:lpstr>
      <vt:lpstr>How to define a good similarity metric?</vt:lpstr>
      <vt:lpstr>From distance to angle</vt:lpstr>
      <vt:lpstr>Cosine similarity</vt:lpstr>
      <vt:lpstr>Advantages of VS model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78</cp:revision>
  <dcterms:created xsi:type="dcterms:W3CDTF">2014-07-28T15:50:37Z</dcterms:created>
  <dcterms:modified xsi:type="dcterms:W3CDTF">2015-01-22T02:58:30Z</dcterms:modified>
</cp:coreProperties>
</file>