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6DFE4-F3BB-43CB-B01D-1F36984D980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B3B9D-9AD3-4E31-89FA-382F96B6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step one, compute similarity between all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individual instances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the following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steps 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 smtClean="0"/>
                  <a:t>could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even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(naïve implementation)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66055" y="4464909"/>
                <a:ext cx="2891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 smtClean="0">
                    <a:solidFill>
                      <a:srgbClr val="FF0000"/>
                    </a:solidFill>
                  </a:rPr>
                  <a:t>In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-means, we have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a much faster algorithm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55" y="4464909"/>
                <a:ext cx="289148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84" t="-4717" r="-315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Hierarchical </a:t>
                </a:r>
                <a:r>
                  <a:rPr lang="en-US" dirty="0" smtClean="0"/>
                  <a:t>clustering</a:t>
                </a:r>
              </a:p>
              <a:p>
                <a:pPr lvl="1"/>
                <a:r>
                  <a:rPr lang="en-US" dirty="0" smtClean="0"/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slow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No assumption</a:t>
                </a:r>
              </a:p>
              <a:p>
                <a:pPr lvl="1"/>
                <a:r>
                  <a:rPr lang="en-US" dirty="0" smtClean="0"/>
                  <a:t>Only need distance metric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err="1" smtClean="0"/>
                  <a:t>Dendrogram</a:t>
                </a:r>
                <a:r>
                  <a:rPr lang="en-US" dirty="0" smtClean="0"/>
                  <a:t>, a tree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k</a:t>
                </a:r>
                <a:r>
                  <a:rPr lang="en-US" dirty="0" smtClean="0"/>
                  <a:t>-means clustering</a:t>
                </a:r>
              </a:p>
              <a:p>
                <a:pPr lvl="1"/>
                <a:r>
                  <a:rPr lang="en-US" dirty="0" smtClean="0"/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fast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Strong assumption – centroid, latent cluster membership</a:t>
                </a:r>
              </a:p>
              <a:p>
                <a:pPr lvl="1"/>
                <a:r>
                  <a:rPr lang="en-US" dirty="0" smtClean="0"/>
                  <a:t>Need to specify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clusters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final clusters?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specified, find a cut that generates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clusters</a:t>
                </a:r>
              </a:p>
              <a:p>
                <a:pPr lvl="1"/>
                <a:r>
                  <a:rPr lang="en-US" dirty="0" smtClean="0"/>
                  <a:t>Since every time we only merge 2 clusters, such cut must exist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not specified, use the same strategy as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</a:t>
                </a:r>
              </a:p>
              <a:p>
                <a:pPr lvl="1"/>
                <a:r>
                  <a:rPr lang="en-US" dirty="0"/>
                  <a:t>Cross </a:t>
                </a:r>
                <a:r>
                  <a:rPr lang="en-US" dirty="0" smtClean="0"/>
                  <a:t>validation with internal or </a:t>
                </a:r>
                <a:r>
                  <a:rPr lang="en-US" dirty="0"/>
                  <a:t>external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 </a:t>
            </a:r>
            <a:endParaRPr lang="en-US" dirty="0" smtClean="0"/>
          </a:p>
          <a:p>
            <a:pPr lvl="1"/>
            <a:r>
              <a:rPr lang="en-US" dirty="0" smtClean="0"/>
              <a:t>Three types of linkage function</a:t>
            </a:r>
          </a:p>
          <a:p>
            <a:pPr lvl="2"/>
            <a:r>
              <a:rPr lang="en-US" dirty="0" smtClean="0"/>
              <a:t>Single link, complete link and average link</a:t>
            </a:r>
          </a:p>
          <a:p>
            <a:pPr lvl="1"/>
            <a:r>
              <a:rPr lang="en-US" dirty="0" smtClean="0"/>
              <a:t>Comparison with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17: Hierarchical </a:t>
            </a:r>
            <a:r>
              <a:rPr lang="en-US" dirty="0" smtClean="0"/>
              <a:t>clustering</a:t>
            </a:r>
          </a:p>
          <a:p>
            <a:pPr lvl="2"/>
            <a:r>
              <a:rPr lang="en-US" dirty="0"/>
              <a:t>17.1 Hierarchical agglomerative clustering</a:t>
            </a:r>
          </a:p>
          <a:p>
            <a:pPr lvl="2"/>
            <a:r>
              <a:rPr lang="en-US" dirty="0"/>
              <a:t>17.2 Single-link and complete-link clustering</a:t>
            </a:r>
          </a:p>
          <a:p>
            <a:pPr lvl="2"/>
            <a:r>
              <a:rPr lang="en-US" dirty="0"/>
              <a:t>17.3 Group-average agglomerative clustering</a:t>
            </a:r>
          </a:p>
          <a:p>
            <a:pPr lvl="2"/>
            <a:r>
              <a:rPr lang="en-US" dirty="0"/>
              <a:t>17.5 Optimality of HAC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</a:t>
            </a:r>
          </a:p>
          <a:p>
            <a:pPr lvl="1"/>
            <a:r>
              <a:rPr lang="en-US" dirty="0"/>
              <a:t>Bottom-up: </a:t>
            </a:r>
            <a:r>
              <a:rPr lang="en-US" dirty="0" smtClean="0"/>
              <a:t>agglomerative</a:t>
            </a:r>
          </a:p>
          <a:p>
            <a:pPr lvl="1"/>
            <a:r>
              <a:rPr lang="en-US" dirty="0" smtClean="0"/>
              <a:t>Distance between clusters</a:t>
            </a:r>
          </a:p>
          <a:p>
            <a:pPr lvl="1"/>
            <a:r>
              <a:rPr lang="en-US" dirty="0" smtClean="0"/>
              <a:t>Complexity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4229" y="2808806"/>
            <a:ext cx="3502589" cy="40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tree-based hierarchical taxonomy from a set of instances</a:t>
            </a:r>
          </a:p>
          <a:p>
            <a:pPr lvl="1"/>
            <a:r>
              <a:rPr lang="en-US" dirty="0" err="1" smtClean="0"/>
              <a:t>Dendrogram</a:t>
            </a:r>
            <a:r>
              <a:rPr lang="en-US" dirty="0" smtClean="0"/>
              <a:t> – a useful tool to summarize similarities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97428" y="3476368"/>
            <a:ext cx="0" cy="2666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68875" y="4347839"/>
            <a:ext cx="2846174" cy="932615"/>
            <a:chOff x="168875" y="4347839"/>
            <a:chExt cx="2846174" cy="932615"/>
          </a:xfrm>
        </p:grpSpPr>
        <p:sp>
          <p:nvSpPr>
            <p:cNvPr id="10" name="TextBox 9"/>
            <p:cNvSpPr txBox="1"/>
            <p:nvPr/>
          </p:nvSpPr>
          <p:spPr>
            <a:xfrm>
              <a:off x="168875" y="4347839"/>
              <a:ext cx="2421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After cutting, each connected component will be a cluster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886465" y="5082746"/>
              <a:ext cx="1128584" cy="1977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0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distance metric between 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96" y="3470104"/>
            <a:ext cx="209795" cy="425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72" y="2642581"/>
            <a:ext cx="241846" cy="399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275" y="2642581"/>
            <a:ext cx="221450" cy="405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562" y="4688078"/>
            <a:ext cx="259329" cy="410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252" y="5012050"/>
            <a:ext cx="171915" cy="46621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17900"/>
              </p:ext>
            </p:extLst>
          </p:nvPr>
        </p:nvGraphicFramePr>
        <p:xfrm>
          <a:off x="2821461" y="3137168"/>
          <a:ext cx="350107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54"/>
                <a:gridCol w="500154"/>
                <a:gridCol w="500154"/>
                <a:gridCol w="500154"/>
                <a:gridCol w="500154"/>
                <a:gridCol w="500154"/>
                <a:gridCol w="50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287" y="3041773"/>
            <a:ext cx="291381" cy="428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22" y="2616356"/>
            <a:ext cx="209795" cy="4254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64" y="3895521"/>
            <a:ext cx="241846" cy="399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62" y="4294713"/>
            <a:ext cx="221450" cy="405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728" y="2616356"/>
            <a:ext cx="291381" cy="42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716" y="2623640"/>
            <a:ext cx="259329" cy="4108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722" y="2595958"/>
            <a:ext cx="171915" cy="4662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630" y="2636116"/>
            <a:ext cx="280355" cy="4121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036" y="5378455"/>
            <a:ext cx="280355" cy="4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91" y="4288796"/>
            <a:ext cx="2753701" cy="2199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instance is in its own cluster when initialized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one cluster 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best pair of clusters to merge and break the tie arbitrarily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5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2" y="5403046"/>
            <a:ext cx="546797" cy="803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17" y="5409587"/>
            <a:ext cx="393694" cy="7983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30" y="5457726"/>
            <a:ext cx="453842" cy="7491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291" y="5457726"/>
            <a:ext cx="415566" cy="7600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9" y="5490247"/>
            <a:ext cx="486649" cy="7709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29" y="5481476"/>
            <a:ext cx="322611" cy="8748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381" y="5490247"/>
            <a:ext cx="546797" cy="80379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2" y="5403046"/>
            <a:ext cx="546797" cy="80379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17" y="5409587"/>
            <a:ext cx="393694" cy="7983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30" y="5457726"/>
            <a:ext cx="453842" cy="7491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291" y="5457726"/>
            <a:ext cx="415566" cy="7600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9" y="5490247"/>
            <a:ext cx="486649" cy="7709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29" y="5481476"/>
            <a:ext cx="322611" cy="87487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381" y="5490247"/>
            <a:ext cx="546797" cy="803792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892905" y="4819793"/>
            <a:ext cx="755934" cy="518680"/>
            <a:chOff x="2509693" y="4829391"/>
            <a:chExt cx="755934" cy="51868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509693" y="5088298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519218" y="508829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258483" y="508829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864932" y="4829391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475363" y="2722768"/>
            <a:ext cx="5520356" cy="671221"/>
            <a:chOff x="3475363" y="2722768"/>
            <a:chExt cx="5520356" cy="671221"/>
          </a:xfrm>
        </p:grpSpPr>
        <p:sp>
          <p:nvSpPr>
            <p:cNvPr id="81" name="TextBox 80"/>
            <p:cNvSpPr txBox="1"/>
            <p:nvPr/>
          </p:nvSpPr>
          <p:spPr>
            <a:xfrm>
              <a:off x="5871519" y="27227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Enumerate all the possibilities!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475363" y="3064476"/>
              <a:ext cx="2760680" cy="3295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131463" y="4135022"/>
            <a:ext cx="379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compare distance between an instance and a cluster of instances?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48144" y="4379864"/>
            <a:ext cx="1082053" cy="996116"/>
            <a:chOff x="1242257" y="4384022"/>
            <a:chExt cx="1082053" cy="99611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242257" y="4827830"/>
              <a:ext cx="927593" cy="3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169850" y="4831498"/>
              <a:ext cx="0" cy="5486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33478" y="4384022"/>
              <a:ext cx="790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?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9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65" y="3863183"/>
            <a:ext cx="4303883" cy="262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Single link</a:t>
                </a:r>
              </a:p>
              <a:p>
                <a:pPr lvl="1"/>
                <a:r>
                  <a:rPr lang="en-US" dirty="0" smtClean="0"/>
                  <a:t>Cluster distance = distance of two closest members between the </a:t>
                </a:r>
                <a:r>
                  <a:rPr lang="en-US" dirty="0" smtClean="0"/>
                  <a:t>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53200" y="3343562"/>
            <a:ext cx="189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Tend to generate scattered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73" y="3887952"/>
            <a:ext cx="4416253" cy="246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Complete link</a:t>
                </a:r>
              </a:p>
              <a:p>
                <a:pPr lvl="1"/>
                <a:r>
                  <a:rPr lang="en-US" dirty="0" smtClean="0"/>
                  <a:t>Cluster distance = distance of two farthest members between the </a:t>
                </a:r>
                <a:r>
                  <a:rPr lang="en-US" dirty="0" smtClean="0"/>
                  <a:t>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343562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Tend to generate tight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926186"/>
            <a:ext cx="4514850" cy="2545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link</a:t>
                </a:r>
              </a:p>
              <a:p>
                <a:pPr lvl="1"/>
                <a:r>
                  <a:rPr lang="en-US" dirty="0" smtClean="0"/>
                  <a:t>Cluster distance = average distance of all pairs of members between the </a:t>
                </a:r>
                <a:r>
                  <a:rPr lang="en-US" dirty="0" smtClean="0"/>
                  <a:t>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1946" y="3118532"/>
            <a:ext cx="238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Mostly popularly used measure, robust against noise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7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instance is in its own cluster when initialized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one cluster 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best pair of clusters to merge and break the tie arbitrarily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9</a:t>
            </a:fld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2" y="5410921"/>
            <a:ext cx="546797" cy="80379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17" y="5417462"/>
            <a:ext cx="393694" cy="79832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130" y="5465601"/>
            <a:ext cx="453842" cy="74911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291" y="5465601"/>
            <a:ext cx="415566" cy="76004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039" y="5498122"/>
            <a:ext cx="486649" cy="77098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229" y="5489351"/>
            <a:ext cx="322611" cy="87487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381" y="5498122"/>
            <a:ext cx="546797" cy="803792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>
            <a:off x="1841716" y="4488682"/>
            <a:ext cx="2505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92905" y="4827668"/>
            <a:ext cx="755934" cy="518680"/>
            <a:chOff x="892905" y="4827668"/>
            <a:chExt cx="755934" cy="51868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892905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902430" y="5086575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641695" y="5086575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248144" y="482766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98138" y="4827668"/>
            <a:ext cx="755934" cy="518333"/>
            <a:chOff x="2098138" y="4827668"/>
            <a:chExt cx="755934" cy="51833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098138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107664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44548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475090" y="482766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475363" y="4814970"/>
            <a:ext cx="755934" cy="531031"/>
            <a:chOff x="3475363" y="4814970"/>
            <a:chExt cx="755934" cy="531031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880873" y="4814970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75363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84889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221773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38619" y="4493444"/>
            <a:ext cx="1243584" cy="334224"/>
            <a:chOff x="1238619" y="4493444"/>
            <a:chExt cx="1243584" cy="334224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238619" y="4827668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851333" y="4493444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V="1">
            <a:off x="4795917" y="4817351"/>
            <a:ext cx="0" cy="548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71348" y="4488682"/>
            <a:ext cx="932688" cy="334224"/>
            <a:chOff x="3871348" y="4488682"/>
            <a:chExt cx="932688" cy="334224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3871348" y="4817351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36331" y="4488682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991" y="4288796"/>
            <a:ext cx="2753701" cy="21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145</TotalTime>
  <Words>498</Words>
  <Application>Microsoft Office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simple slides template</vt:lpstr>
      <vt:lpstr>Hierarchical clustering</vt:lpstr>
      <vt:lpstr>Today’s lecture</vt:lpstr>
      <vt:lpstr>Hierarchical clustering</vt:lpstr>
      <vt:lpstr>Agglomerative hierarchical clustering</vt:lpstr>
      <vt:lpstr>Agglomerative hierarchical clustering</vt:lpstr>
      <vt:lpstr>Distance measure between clusters</vt:lpstr>
      <vt:lpstr>Distance measure between clusters</vt:lpstr>
      <vt:lpstr>Distance measure between clusters</vt:lpstr>
      <vt:lpstr>Agglomerative hierarchical clustering</vt:lpstr>
      <vt:lpstr>Complexity analysis</vt:lpstr>
      <vt:lpstr>Comparisons</vt:lpstr>
      <vt:lpstr>How to get final clusters?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hongning wang</dc:creator>
  <cp:lastModifiedBy>hongning wang</cp:lastModifiedBy>
  <cp:revision>14</cp:revision>
  <dcterms:created xsi:type="dcterms:W3CDTF">2015-04-19T18:31:47Z</dcterms:created>
  <dcterms:modified xsi:type="dcterms:W3CDTF">2015-04-28T03:24:19Z</dcterms:modified>
</cp:coreProperties>
</file>