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EBF32-EF79-4E8C-BDA4-7B8B939E9CA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D0B63-F7D5-4FAE-A931-B6D7431D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1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Weighted sum: basically captures</a:t>
            </a:r>
            <a:r>
              <a:rPr lang="en-US" altLang="zh-CN" baseline="0" dirty="0" smtClean="0"/>
              <a:t> how the active user rates the similar items.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D0B63-F7D5-4FAE-A931-B6D7431D2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Weighted sum: basically captures</a:t>
            </a:r>
            <a:r>
              <a:rPr lang="en-US" altLang="zh-CN" baseline="0" dirty="0" smtClean="0"/>
              <a:t> how the active user rates the similar items.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D0B63-F7D5-4FAE-A931-B6D7431D2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1BB8FD-6D96-4E02-9B5D-40E1AEF426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60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8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87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3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4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54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7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17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1971082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68228"/>
            <a:ext cx="9601196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29051"/>
            <a:ext cx="9601196" cy="3746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5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1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5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4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4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7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D400B7-A652-48D8-8F5A-34FFFAB2B94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16275E-9615-4FE1-9EF6-04C6AB53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7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42" y="1263778"/>
            <a:ext cx="7847462" cy="2262781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Collaborative Filtering Recommendation Algorithms</a:t>
            </a:r>
            <a:endParaRPr 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7022" y="3554267"/>
            <a:ext cx="9144000" cy="1959429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Badrul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Sarwar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George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Karypis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Joseph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John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Riedl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WWW10, 2001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Jinghe Zhang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04/23/2015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altLang="zh-CN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set</a:t>
            </a:r>
          </a:p>
          <a:p>
            <a:pPr lvl="1"/>
            <a:r>
              <a:rPr lang="en-US" dirty="0" smtClean="0"/>
              <a:t>Movie data: randomly selected users from </a:t>
            </a:r>
            <a:r>
              <a:rPr lang="en-US" dirty="0" err="1" smtClean="0"/>
              <a:t>MovieLens</a:t>
            </a:r>
            <a:r>
              <a:rPr lang="en-US" dirty="0" smtClean="0"/>
              <a:t> (43,000+ users and 3,500+ movies) to obtain 100,000 ratings</a:t>
            </a:r>
          </a:p>
          <a:p>
            <a:pPr lvl="1"/>
            <a:r>
              <a:rPr lang="en-US" dirty="0" smtClean="0"/>
              <a:t>User-item matrix: 943 rows and 1,682 columns</a:t>
            </a:r>
          </a:p>
          <a:p>
            <a:pPr lvl="1"/>
            <a:r>
              <a:rPr lang="en-US" dirty="0" err="1" smtClean="0"/>
              <a:t>Sparsity</a:t>
            </a:r>
            <a:r>
              <a:rPr lang="en-US" dirty="0" smtClean="0"/>
              <a:t> level: 0.9369</a:t>
            </a:r>
          </a:p>
          <a:p>
            <a:r>
              <a:rPr lang="en-US" dirty="0" smtClean="0"/>
              <a:t>Evaluation </a:t>
            </a:r>
            <a:r>
              <a:rPr lang="en-US" altLang="zh-CN" dirty="0" smtClean="0"/>
              <a:t>m</a:t>
            </a:r>
            <a:r>
              <a:rPr lang="en-US" dirty="0" smtClean="0"/>
              <a:t>etrics: mean absolute error (MAE) between ratings and predictions</a:t>
            </a:r>
          </a:p>
          <a:p>
            <a:r>
              <a:rPr lang="en-US" dirty="0" smtClean="0"/>
              <a:t>Benchmark: </a:t>
            </a:r>
            <a:r>
              <a:rPr lang="en-US" dirty="0" smtClean="0"/>
              <a:t>a user-user </a:t>
            </a:r>
            <a:r>
              <a:rPr lang="en-US" dirty="0" smtClean="0"/>
              <a:t>recommender system</a:t>
            </a:r>
          </a:p>
          <a:p>
            <a:r>
              <a:rPr lang="en-US" dirty="0" smtClean="0"/>
              <a:t>Parameter Tunin</a:t>
            </a:r>
            <a:r>
              <a:rPr lang="en-US" altLang="zh-CN" dirty="0" smtClean="0"/>
              <a:t>g: neighborhood size (30), training/testing ratio (80%/20%), effects of different similarity measures (adjusted cosine)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5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altLang="zh-CN" dirty="0" smtClean="0"/>
              <a:t>Evaluation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29995"/>
            <a:ext cx="9601196" cy="41689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Quality </a:t>
            </a:r>
            <a:r>
              <a:rPr lang="en-US" altLang="zh-CN" dirty="0" smtClean="0"/>
              <a:t>and Performance </a:t>
            </a:r>
            <a:r>
              <a:rPr lang="en-US" dirty="0" smtClean="0"/>
              <a:t>Experiments: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700" dirty="0" smtClean="0"/>
          </a:p>
          <a:p>
            <a:pPr lvl="1"/>
            <a:r>
              <a:rPr lang="en-US" sz="1900" dirty="0" smtClean="0"/>
              <a:t>Item-based CF outperforms user-based CF at all </a:t>
            </a:r>
            <a:r>
              <a:rPr lang="en-US" sz="1900" dirty="0" err="1" smtClean="0"/>
              <a:t>sparsity</a:t>
            </a:r>
            <a:r>
              <a:rPr lang="en-US" sz="1900" dirty="0" smtClean="0"/>
              <a:t> levels </a:t>
            </a:r>
            <a:endParaRPr lang="en-US" sz="1900" dirty="0"/>
          </a:p>
          <a:p>
            <a:pPr lvl="1"/>
            <a:r>
              <a:rPr lang="en-US" sz="1900" dirty="0" smtClean="0"/>
              <a:t>Regression-based algorithms performs better with very sparse data set</a:t>
            </a:r>
          </a:p>
          <a:p>
            <a:pPr lvl="1"/>
            <a:r>
              <a:rPr lang="en-US" altLang="zh-CN" sz="1900" dirty="0" smtClean="0"/>
              <a:t>Since item neighborhood is fairly static, which can be precomputed and results in very high online performance</a:t>
            </a:r>
          </a:p>
          <a:p>
            <a:pPr lvl="1"/>
            <a:r>
              <a:rPr lang="en-US" sz="1900" dirty="0" smtClean="0"/>
              <a:t>Model-based approach allows us to retain a small subset of items and produce reasonably good predictions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56" t="14309" r="45961" b="33717"/>
          <a:stretch/>
        </p:blipFill>
        <p:spPr>
          <a:xfrm>
            <a:off x="1415720" y="2361834"/>
            <a:ext cx="2649954" cy="2210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387" t="14309" r="2655" b="33717"/>
          <a:stretch/>
        </p:blipFill>
        <p:spPr>
          <a:xfrm>
            <a:off x="4065674" y="2389308"/>
            <a:ext cx="2540763" cy="2182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120" t="14748" r="50176" b="35033"/>
          <a:stretch/>
        </p:blipFill>
        <p:spPr>
          <a:xfrm>
            <a:off x="6715628" y="2361835"/>
            <a:ext cx="2309059" cy="222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193" t="14748" r="5244" b="35033"/>
          <a:stretch/>
        </p:blipFill>
        <p:spPr>
          <a:xfrm>
            <a:off x="9068213" y="2349958"/>
            <a:ext cx="2362111" cy="22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8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Recommender systems are very powerful to extract valuable information which benefits both the business and the users.</a:t>
            </a:r>
          </a:p>
          <a:p>
            <a:r>
              <a:rPr lang="en-US" dirty="0" smtClean="0"/>
              <a:t>Recommender systems are stressed by huge amounts of user data and new technologies are needed to improve scalability.</a:t>
            </a:r>
          </a:p>
          <a:p>
            <a:r>
              <a:rPr lang="en-US" dirty="0" smtClean="0"/>
              <a:t>Proposed a new algorithm for CF-based recommender systems which allowing it to scale to large datasets and produce high-quality recommendations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3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97" y="2483381"/>
            <a:ext cx="9601196" cy="1303867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altLang="zh-CN" dirty="0" smtClean="0"/>
              <a:t>Collaborative Filtering based Recommendation Systems</a:t>
            </a:r>
          </a:p>
          <a:p>
            <a:r>
              <a:rPr lang="en-US" dirty="0" smtClean="0"/>
              <a:t>Item-based Collaborative Filtering Algorithm</a:t>
            </a:r>
          </a:p>
          <a:p>
            <a:r>
              <a:rPr lang="en-US" dirty="0" smtClean="0"/>
              <a:t>Experimental Evaluation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923121" y="2158887"/>
            <a:ext cx="5943600" cy="3235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 Information Avalanche</a:t>
            </a:r>
          </a:p>
          <a:p>
            <a:pPr algn="ctr"/>
            <a:endParaRPr lang="en-US" dirty="0"/>
          </a:p>
          <a:p>
            <a:pPr lvl="2"/>
            <a:r>
              <a:rPr lang="en-US" dirty="0" smtClean="0"/>
              <a:t>Doubling the knowledge base:</a:t>
            </a:r>
          </a:p>
          <a:p>
            <a:pPr lvl="3"/>
            <a:r>
              <a:rPr lang="en-US" dirty="0" smtClean="0"/>
              <a:t>1750-1900: 150 years to double</a:t>
            </a:r>
          </a:p>
          <a:p>
            <a:pPr lvl="3"/>
            <a:r>
              <a:rPr lang="en-US" dirty="0" smtClean="0"/>
              <a:t>1900-1950: 50 years to double</a:t>
            </a:r>
          </a:p>
          <a:p>
            <a:pPr lvl="3"/>
            <a:r>
              <a:rPr lang="en-US" dirty="0" smtClean="0"/>
              <a:t>1950-1960: 10 years to double</a:t>
            </a:r>
          </a:p>
          <a:p>
            <a:pPr lvl="3"/>
            <a:r>
              <a:rPr lang="en-US" dirty="0" smtClean="0"/>
              <a:t>1960-1992: 5 years to double</a:t>
            </a:r>
          </a:p>
          <a:p>
            <a:pPr algn="ctr"/>
            <a:endParaRPr lang="en-US" dirty="0" smtClean="0"/>
          </a:p>
          <a:p>
            <a:pPr lvl="2"/>
            <a:r>
              <a:rPr lang="en-US" dirty="0" smtClean="0"/>
              <a:t>By 2020, information will double every 73 days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Huge amount of information and hard to process all of them</a:t>
            </a:r>
          </a:p>
          <a:p>
            <a:r>
              <a:rPr lang="en-US" dirty="0" smtClean="0"/>
              <a:t>We need technologies to help sift through all available information and recommend the most valuable to us</a:t>
            </a:r>
          </a:p>
          <a:p>
            <a:r>
              <a:rPr lang="en-US" dirty="0" smtClean="0"/>
              <a:t>Recommendation systems: apply knowledge discovery techniques to the problem of making personalized recommendations for information, products or services during a live interaction.</a:t>
            </a:r>
          </a:p>
          <a:p>
            <a:pPr lvl="1"/>
            <a:r>
              <a:rPr lang="en-US" altLang="zh-CN" dirty="0" smtClean="0"/>
              <a:t>Content-based systems: property of items</a:t>
            </a:r>
          </a:p>
          <a:p>
            <a:pPr lvl="1"/>
            <a:r>
              <a:rPr lang="en-US" dirty="0" smtClean="0"/>
              <a:t>Collaborative filtering system: preferences for items by users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4519" y="5625352"/>
            <a:ext cx="8174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Source: </a:t>
            </a:r>
            <a:r>
              <a:rPr lang="en-US" sz="1400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1992 Conference Teach America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quoted by Gary </a:t>
            </a:r>
            <a:r>
              <a:rPr lang="en-US" sz="1400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Starkweather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400" dirty="0"/>
          </a:p>
        </p:txBody>
      </p:sp>
      <p:pic>
        <p:nvPicPr>
          <p:cNvPr id="1026" name="Picture 2" descr="http://blog.soton.ac.uk/sociabubbles/files/2012/05/amazon-recommendation-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34" y="1971647"/>
            <a:ext cx="3283555" cy="24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andoraradio.files.wordpress.com/2014/01/more-recs-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65" y="982132"/>
            <a:ext cx="2260063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s.commons.georgetown.edu/cctp-748-fall2014/files/2014/04/netflix-wrestl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948" y="1958946"/>
            <a:ext cx="3587861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25973" y="4673410"/>
            <a:ext cx="4228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Source: </a:t>
            </a:r>
            <a:r>
              <a:rPr 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CCTP-748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: Media Theory and Cognitive </a:t>
            </a:r>
            <a:r>
              <a:rPr 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Technologies 2014</a:t>
            </a:r>
            <a:endParaRPr lang="en-US" sz="1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7489" y="5042252"/>
            <a:ext cx="3905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Adelle"/>
              </a:rPr>
              <a:t>Source: Pandora launches station recommendations on iOS and Android 2014.</a:t>
            </a:r>
            <a:endParaRPr lang="en-US" sz="1400" b="0" i="0" dirty="0">
              <a:solidFill>
                <a:srgbClr val="000000"/>
              </a:solidFill>
              <a:effectLst/>
              <a:latin typeface="Adel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5005" y="4583409"/>
            <a:ext cx="3916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delle"/>
              </a:rPr>
              <a:t>Source: Social </a:t>
            </a:r>
            <a:r>
              <a:rPr lang="en-US" sz="1400" dirty="0">
                <a:solidFill>
                  <a:srgbClr val="000000"/>
                </a:solidFill>
                <a:latin typeface="Adelle"/>
              </a:rPr>
              <a:t>Media </a:t>
            </a:r>
            <a:r>
              <a:rPr lang="en-US" sz="1400" dirty="0" smtClean="0">
                <a:solidFill>
                  <a:srgbClr val="000000"/>
                </a:solidFill>
                <a:latin typeface="Adelle"/>
              </a:rPr>
              <a:t>Recommendations 2012.</a:t>
            </a:r>
            <a:endParaRPr lang="en-US" sz="1400" dirty="0">
              <a:solidFill>
                <a:srgbClr val="000000"/>
              </a:solidFill>
              <a:latin typeface="Adelle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1596" t="26042" r="3733" b="44531"/>
          <a:stretch/>
        </p:blipFill>
        <p:spPr>
          <a:xfrm>
            <a:off x="1295401" y="1949191"/>
            <a:ext cx="9715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6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Collaborative filtering (CF): </a:t>
            </a:r>
          </a:p>
          <a:p>
            <a:pPr lvl="1"/>
            <a:r>
              <a:rPr lang="en-US" dirty="0" smtClean="0"/>
              <a:t>Recommend items preferred by similar users</a:t>
            </a:r>
          </a:p>
          <a:p>
            <a:pPr lvl="1"/>
            <a:r>
              <a:rPr lang="en-US" dirty="0" smtClean="0"/>
              <a:t>Very successful and promising in research and practice</a:t>
            </a:r>
          </a:p>
          <a:p>
            <a:pPr lvl="1"/>
            <a:r>
              <a:rPr lang="en-US" dirty="0" smtClean="0"/>
              <a:t>Two challenges: </a:t>
            </a:r>
          </a:p>
          <a:p>
            <a:pPr lvl="2"/>
            <a:r>
              <a:rPr lang="en-US" dirty="0" smtClean="0"/>
              <a:t>Scalability: to search tens of millions of potential neighbors in real-time </a:t>
            </a:r>
          </a:p>
          <a:p>
            <a:pPr lvl="2"/>
            <a:r>
              <a:rPr lang="en-US" dirty="0" smtClean="0"/>
              <a:t>Quality of recommendations</a:t>
            </a:r>
          </a:p>
          <a:p>
            <a:pPr lvl="1"/>
            <a:r>
              <a:rPr lang="en-US" dirty="0" smtClean="0"/>
              <a:t>In conventional CF, search for neighbors among a large user population</a:t>
            </a:r>
            <a:r>
              <a:rPr lang="en-US" dirty="0" smtClean="0"/>
              <a:t>.</a:t>
            </a:r>
          </a:p>
          <a:p>
            <a:r>
              <a:rPr lang="en-US" dirty="0"/>
              <a:t>Other Techniques: </a:t>
            </a:r>
            <a:r>
              <a:rPr lang="en-US" dirty="0" smtClean="0"/>
              <a:t>clustering</a:t>
            </a:r>
            <a:r>
              <a:rPr lang="en-US" dirty="0"/>
              <a:t>,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/>
              <a:t>Limitations: data </a:t>
            </a:r>
            <a:r>
              <a:rPr lang="en-US" dirty="0" err="1"/>
              <a:t>sparsity</a:t>
            </a:r>
            <a:r>
              <a:rPr lang="en-US" dirty="0"/>
              <a:t>; high dimensionality, etc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7537" y="3130456"/>
            <a:ext cx="8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95401" y="2022176"/>
            <a:ext cx="9601196" cy="3746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Collaborative filtering: to provide item recommendations or predictions based on </a:t>
            </a:r>
            <a:r>
              <a:rPr lang="en-US" altLang="zh-CN" dirty="0" smtClean="0">
                <a:solidFill>
                  <a:srgbClr val="FF0000"/>
                </a:solidFill>
              </a:rPr>
              <a:t>opinions</a:t>
            </a:r>
            <a:r>
              <a:rPr lang="en-US" altLang="zh-CN" dirty="0" smtClean="0"/>
              <a:t> of other </a:t>
            </a:r>
            <a:r>
              <a:rPr lang="en-US" altLang="zh-CN" dirty="0" smtClean="0">
                <a:solidFill>
                  <a:srgbClr val="FF0000"/>
                </a:solidFill>
              </a:rPr>
              <a:t>like-minded users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29" y="646550"/>
            <a:ext cx="8286809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Collaborative filtering based recommender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721" y="2556932"/>
            <a:ext cx="7256875" cy="3318936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 descr="Find out who your best customers are and how to find more of them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68" y="2782562"/>
            <a:ext cx="1171235" cy="10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21469" y="4303192"/>
            <a:ext cx="8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Items</a:t>
            </a:r>
            <a:endParaRPr lang="en-US" dirty="0"/>
          </a:p>
        </p:txBody>
      </p:sp>
      <p:pic>
        <p:nvPicPr>
          <p:cNvPr id="2054" name="Picture 6" descr="https://www.3dream.net/images/featured/furnItem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67" y="3914811"/>
            <a:ext cx="1171236" cy="1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4.bp.blogspot.com/-tFk_vwXl7c8/UVLvl-emnXI/AAAAAAAADz8/VHdtm2HYQuU/s1600/5_star_rating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67" y="5172118"/>
            <a:ext cx="1171236" cy="108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47536" y="5453558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Opinions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316" t="16283" r="16402" b="35855"/>
          <a:stretch/>
        </p:blipFill>
        <p:spPr>
          <a:xfrm>
            <a:off x="3550103" y="3014174"/>
            <a:ext cx="7997992" cy="26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Collaborative filtering based recommender </a:t>
            </a:r>
            <a:r>
              <a:rPr lang="en-US" dirty="0" smtClean="0"/>
              <a:t>systems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Memory-based CF: utilizes the entire user-item database to generate a prediction. </a:t>
            </a:r>
          </a:p>
          <a:p>
            <a:pPr lvl="1"/>
            <a:r>
              <a:rPr lang="en-US" altLang="zh-CN" dirty="0" smtClean="0"/>
              <a:t>Find nearest neighbors</a:t>
            </a:r>
          </a:p>
          <a:p>
            <a:pPr lvl="1"/>
            <a:r>
              <a:rPr lang="en-US" altLang="zh-CN" dirty="0" smtClean="0"/>
              <a:t>Combine the preferences of neighbors to produce  predictions or top-N items </a:t>
            </a:r>
          </a:p>
          <a:p>
            <a:r>
              <a:rPr lang="en-US" altLang="zh-CN" dirty="0" smtClean="0"/>
              <a:t>Model-based CF: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evelop a model of user ratings: compute the expected value of a user prediction, given the ratings on other items. </a:t>
            </a:r>
          </a:p>
          <a:p>
            <a:pPr lvl="1"/>
            <a:r>
              <a:rPr lang="en-US" altLang="zh-CN" dirty="0" smtClean="0"/>
              <a:t>Machine learning algorithms to build the models: clustering, rule-based approaches, etc.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249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Item-based Collaborative Filtering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06219"/>
            <a:ext cx="9601196" cy="3746817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Basic idea: investigate the set of items the target user has rated and </a:t>
            </a:r>
            <a:r>
              <a:rPr lang="en-US" altLang="zh-CN" sz="2000" b="1" dirty="0" smtClean="0"/>
              <a:t>compute how similar </a:t>
            </a:r>
            <a:r>
              <a:rPr lang="en-US" altLang="zh-CN" sz="2000" dirty="0" smtClean="0"/>
              <a:t>they are to the target item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 and the selects </a:t>
            </a:r>
            <a:r>
              <a:rPr lang="en-US" altLang="zh-CN" sz="2000" i="1" dirty="0" smtClean="0"/>
              <a:t>k</a:t>
            </a:r>
            <a:r>
              <a:rPr lang="en-US" altLang="zh-CN" sz="2000" dirty="0" smtClean="0"/>
              <a:t> most similar items; </a:t>
            </a:r>
            <a:r>
              <a:rPr lang="en-US" altLang="zh-CN" sz="2000" b="1" dirty="0" smtClean="0"/>
              <a:t>make prediction </a:t>
            </a:r>
            <a:r>
              <a:rPr lang="en-US" altLang="zh-CN" sz="2000" dirty="0" smtClean="0"/>
              <a:t>by computing the weighted average of the user’s ratings on similar items.</a:t>
            </a:r>
          </a:p>
          <a:p>
            <a:r>
              <a:rPr lang="en-US" altLang="zh-CN" sz="2000" dirty="0" smtClean="0"/>
              <a:t>Item Similarity Computation:</a:t>
            </a:r>
          </a:p>
          <a:p>
            <a:pPr lvl="1"/>
            <a:r>
              <a:rPr lang="en-US" altLang="zh-CN" sz="1800" dirty="0" smtClean="0"/>
              <a:t>Cosine-based similarity</a:t>
            </a:r>
          </a:p>
          <a:p>
            <a:pPr lvl="1"/>
            <a:r>
              <a:rPr lang="en-US" altLang="zh-CN" sz="1800" dirty="0" smtClean="0"/>
              <a:t>Correlation-based similarity: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sz="1400" dirty="0"/>
          </a:p>
          <a:p>
            <a:pPr lvl="1"/>
            <a:r>
              <a:rPr lang="en-US" altLang="zh-CN" sz="1800" dirty="0" smtClean="0"/>
              <a:t>Adjusted cosine-based similarity: address the differences in rating scale between different users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43349" y="29752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74147" y="5299578"/>
                <a:ext cx="6738403" cy="932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  <m:sup/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  <m:sup/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147" y="5299578"/>
                <a:ext cx="6738403" cy="9323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3085" y="4159004"/>
                <a:ext cx="6782937" cy="932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  <m:sup/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  <m:sup/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85" y="4159004"/>
                <a:ext cx="6782937" cy="9323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0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Item-based Collaborative Filtering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88563"/>
            <a:ext cx="9601196" cy="4036373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Basic idea: investigate the set of items the target user has rated and </a:t>
            </a:r>
            <a:r>
              <a:rPr lang="en-US" altLang="zh-CN" sz="2000" b="1" dirty="0" smtClean="0"/>
              <a:t>compute how similar </a:t>
            </a:r>
            <a:r>
              <a:rPr lang="en-US" altLang="zh-CN" sz="2000" dirty="0" smtClean="0"/>
              <a:t>they are to the target item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 and the selects </a:t>
            </a:r>
            <a:r>
              <a:rPr lang="en-US" altLang="zh-CN" sz="2000" i="1" dirty="0" smtClean="0"/>
              <a:t>k</a:t>
            </a:r>
            <a:r>
              <a:rPr lang="en-US" altLang="zh-CN" sz="2000" dirty="0" smtClean="0"/>
              <a:t> most similar items; </a:t>
            </a:r>
            <a:r>
              <a:rPr lang="en-US" altLang="zh-CN" sz="2000" b="1" dirty="0" smtClean="0"/>
              <a:t>make prediction </a:t>
            </a:r>
            <a:r>
              <a:rPr lang="en-US" altLang="zh-CN" sz="2000" dirty="0" smtClean="0"/>
              <a:t>by computing the weighted average of the user’s ratings on similar items.</a:t>
            </a:r>
          </a:p>
          <a:p>
            <a:pPr>
              <a:spcAft>
                <a:spcPts val="300"/>
              </a:spcAft>
            </a:pPr>
            <a:r>
              <a:rPr lang="en-US" altLang="zh-CN" sz="2000" dirty="0" smtClean="0"/>
              <a:t>Prediction Computation:</a:t>
            </a:r>
          </a:p>
          <a:p>
            <a:pPr lvl="1"/>
            <a:r>
              <a:rPr lang="en-US" altLang="zh-CN" sz="1800" dirty="0" smtClean="0"/>
              <a:t>Weighted Sum: computes prediction on item </a:t>
            </a:r>
            <a:r>
              <a:rPr lang="en-US" altLang="zh-CN" sz="1800" i="1" dirty="0" err="1" smtClean="0"/>
              <a:t>i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for a user by the sum of ratings on similar items by this user</a:t>
            </a:r>
            <a:endParaRPr lang="en-US" altLang="zh-CN" sz="40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1800" dirty="0" smtClean="0"/>
              <a:t>Regression: </a:t>
            </a:r>
          </a:p>
          <a:p>
            <a:pPr lvl="1"/>
            <a:endParaRPr lang="en-US" altLang="zh-CN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43349" y="29752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88603" y="4037278"/>
                <a:ext cx="6782937" cy="58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𝑙𝑙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𝑠𝑖𝑚𝑖𝑙𝑎𝑟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𝑖𝑡𝑒𝑚𝑠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𝑙𝑙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𝑠𝑖𝑚𝑖𝑙𝑎𝑟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𝑖𝑡𝑒𝑚𝑠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03" y="4037278"/>
                <a:ext cx="6782937" cy="580352"/>
              </a:xfrm>
              <a:prstGeom prst="rect">
                <a:avLst/>
              </a:prstGeom>
              <a:blipFill rotWithShape="1">
                <a:blip r:embed="rId3"/>
                <a:stretch>
                  <a:fillRect t="-55789" b="-8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16749" y="5357185"/>
                <a:ext cx="15989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749" y="5357185"/>
                <a:ext cx="1598964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8" t="22388" r="34031" b="33744"/>
          <a:stretch/>
        </p:blipFill>
        <p:spPr bwMode="auto">
          <a:xfrm>
            <a:off x="2688603" y="2191634"/>
            <a:ext cx="6496333" cy="345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9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Item-based Collaborative Filtering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84099"/>
            <a:ext cx="9601196" cy="4036373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Basic idea: investigate the set of items the target user has rated and </a:t>
            </a:r>
            <a:r>
              <a:rPr lang="en-US" altLang="zh-CN" sz="2000" b="1" dirty="0" smtClean="0"/>
              <a:t>compute how similar </a:t>
            </a:r>
            <a:r>
              <a:rPr lang="en-US" altLang="zh-CN" sz="2000" dirty="0" smtClean="0"/>
              <a:t>they are to the target item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 and the selects </a:t>
            </a:r>
            <a:r>
              <a:rPr lang="en-US" altLang="zh-CN" sz="2000" i="1" dirty="0" smtClean="0"/>
              <a:t>k</a:t>
            </a:r>
            <a:r>
              <a:rPr lang="en-US" altLang="zh-CN" sz="2000" dirty="0" smtClean="0"/>
              <a:t> most similar items; </a:t>
            </a:r>
            <a:r>
              <a:rPr lang="en-US" altLang="zh-CN" sz="2000" b="1" dirty="0" smtClean="0"/>
              <a:t>make prediction </a:t>
            </a:r>
            <a:r>
              <a:rPr lang="en-US" altLang="zh-CN" sz="2000" dirty="0" smtClean="0"/>
              <a:t>by computing the weighted average of the user’s ratings on similar items.</a:t>
            </a:r>
            <a:endParaRPr lang="en-US" altLang="zh-CN" sz="1800" dirty="0" smtClean="0"/>
          </a:p>
          <a:p>
            <a:pPr>
              <a:spcAft>
                <a:spcPts val="300"/>
              </a:spcAft>
            </a:pPr>
            <a:r>
              <a:rPr lang="en-US" altLang="zh-CN" sz="2000" dirty="0" smtClean="0"/>
              <a:t>Performance Implication</a:t>
            </a:r>
          </a:p>
          <a:p>
            <a:pPr lvl="1"/>
            <a:r>
              <a:rPr lang="en-US" altLang="zh-CN" sz="1800" dirty="0" smtClean="0"/>
              <a:t>Neighborhood-based CF: neighborhood formation process (user-user similarity computation) is bottleneck</a:t>
            </a:r>
          </a:p>
          <a:p>
            <a:pPr lvl="1"/>
            <a:r>
              <a:rPr lang="en-US" altLang="zh-CN" sz="1800" dirty="0" smtClean="0"/>
              <a:t>Model-based approach can contribute to recommender systems to operate at high scale: </a:t>
            </a:r>
          </a:p>
          <a:p>
            <a:pPr lvl="2"/>
            <a:r>
              <a:rPr lang="en-US" altLang="zh-CN" dirty="0" smtClean="0"/>
              <a:t>Isolate neighborhood generation and prediction generation steps: precompute item-item similarity</a:t>
            </a:r>
          </a:p>
          <a:p>
            <a:pPr lvl="2"/>
            <a:r>
              <a:rPr lang="en-US" altLang="zh-CN" dirty="0" smtClean="0"/>
              <a:t>Consider a small fraction of similar items: k most similar items</a:t>
            </a:r>
          </a:p>
          <a:p>
            <a:pPr lvl="1"/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43349" y="29752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2254</TotalTime>
  <Words>845</Words>
  <Application>Microsoft Office PowerPoint</Application>
  <PresentationFormat>Widescreen</PresentationFormat>
  <Paragraphs>111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Adelle</vt:lpstr>
      <vt:lpstr>方正舒体</vt:lpstr>
      <vt:lpstr>宋体</vt:lpstr>
      <vt:lpstr>Arial</vt:lpstr>
      <vt:lpstr>Calibri</vt:lpstr>
      <vt:lpstr>Cambria Math</vt:lpstr>
      <vt:lpstr>Garamond</vt:lpstr>
      <vt:lpstr>Times New Roman</vt:lpstr>
      <vt:lpstr>Organic</vt:lpstr>
      <vt:lpstr>Item-based Collaborative Filtering Recommendation Algorithms</vt:lpstr>
      <vt:lpstr>Outline</vt:lpstr>
      <vt:lpstr>Introduction</vt:lpstr>
      <vt:lpstr>Related Work</vt:lpstr>
      <vt:lpstr>Collaborative filtering based recommender systems</vt:lpstr>
      <vt:lpstr>Collaborative filtering based recommender systems (cont’d)</vt:lpstr>
      <vt:lpstr>Item-based Collaborative Filtering Algorithm</vt:lpstr>
      <vt:lpstr>Item-based Collaborative Filtering Algorithm</vt:lpstr>
      <vt:lpstr>Item-based Collaborative Filtering Algorithm</vt:lpstr>
      <vt:lpstr>Experimental Evaluation</vt:lpstr>
      <vt:lpstr>Experimental Evaluation (cont’d)</vt:lpstr>
      <vt:lpstr>Conclusions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Item-based Collaborative Filtering Recommendation Algorithms</dc:title>
  <dc:creator>Jinghe Zhang</dc:creator>
  <cp:lastModifiedBy>Jinghe Zhang</cp:lastModifiedBy>
  <cp:revision>37</cp:revision>
  <dcterms:created xsi:type="dcterms:W3CDTF">2015-04-19T03:17:00Z</dcterms:created>
  <dcterms:modified xsi:type="dcterms:W3CDTF">2015-04-23T06:09:16Z</dcterms:modified>
</cp:coreProperties>
</file>