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73"/>
  </p:notesMasterIdLst>
  <p:sldIdLst>
    <p:sldId id="256" r:id="rId2"/>
    <p:sldId id="257" r:id="rId3"/>
    <p:sldId id="315" r:id="rId4"/>
    <p:sldId id="258" r:id="rId5"/>
    <p:sldId id="259" r:id="rId6"/>
    <p:sldId id="261" r:id="rId7"/>
    <p:sldId id="263" r:id="rId8"/>
    <p:sldId id="262" r:id="rId9"/>
    <p:sldId id="260" r:id="rId10"/>
    <p:sldId id="309" r:id="rId11"/>
    <p:sldId id="316" r:id="rId12"/>
    <p:sldId id="317" r:id="rId13"/>
    <p:sldId id="264" r:id="rId14"/>
    <p:sldId id="265" r:id="rId15"/>
    <p:sldId id="272" r:id="rId16"/>
    <p:sldId id="266" r:id="rId17"/>
    <p:sldId id="274" r:id="rId18"/>
    <p:sldId id="273" r:id="rId19"/>
    <p:sldId id="318" r:id="rId20"/>
    <p:sldId id="267" r:id="rId21"/>
    <p:sldId id="320" r:id="rId22"/>
    <p:sldId id="319" r:id="rId23"/>
    <p:sldId id="268" r:id="rId24"/>
    <p:sldId id="275" r:id="rId25"/>
    <p:sldId id="276" r:id="rId26"/>
    <p:sldId id="277" r:id="rId27"/>
    <p:sldId id="278" r:id="rId28"/>
    <p:sldId id="280" r:id="rId29"/>
    <p:sldId id="279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323" r:id="rId40"/>
    <p:sldId id="290" r:id="rId41"/>
    <p:sldId id="291" r:id="rId42"/>
    <p:sldId id="292" r:id="rId43"/>
    <p:sldId id="293" r:id="rId44"/>
    <p:sldId id="294" r:id="rId45"/>
    <p:sldId id="269" r:id="rId46"/>
    <p:sldId id="295" r:id="rId47"/>
    <p:sldId id="270" r:id="rId48"/>
    <p:sldId id="296" r:id="rId49"/>
    <p:sldId id="297" r:id="rId50"/>
    <p:sldId id="298" r:id="rId51"/>
    <p:sldId id="299" r:id="rId52"/>
    <p:sldId id="310" r:id="rId53"/>
    <p:sldId id="300" r:id="rId54"/>
    <p:sldId id="271" r:id="rId55"/>
    <p:sldId id="308" r:id="rId56"/>
    <p:sldId id="301" r:id="rId57"/>
    <p:sldId id="326" r:id="rId58"/>
    <p:sldId id="324" r:id="rId59"/>
    <p:sldId id="325" r:id="rId60"/>
    <p:sldId id="305" r:id="rId61"/>
    <p:sldId id="302" r:id="rId62"/>
    <p:sldId id="303" r:id="rId63"/>
    <p:sldId id="304" r:id="rId64"/>
    <p:sldId id="306" r:id="rId65"/>
    <p:sldId id="307" r:id="rId66"/>
    <p:sldId id="311" r:id="rId67"/>
    <p:sldId id="312" r:id="rId68"/>
    <p:sldId id="313" r:id="rId69"/>
    <p:sldId id="314" r:id="rId70"/>
    <p:sldId id="321" r:id="rId71"/>
    <p:sldId id="327" r:id="rId7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9933FF"/>
    <a:srgbClr val="CC66FF"/>
    <a:srgbClr val="6600FF"/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6" d="100"/>
          <a:sy n="116" d="100"/>
        </p:scale>
        <p:origin x="1446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4DB019-0CA2-401D-8868-00B470AA56FF}" type="datetimeFigureOut">
              <a:rPr lang="en-US" smtClean="0"/>
              <a:t>4/1/2015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F1B507-242E-4B86-A83C-3733481ED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0243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F1B507-242E-4B86-A83C-3733481EDBA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6233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773FEC-8F53-4A00-803D-8420EC16EEC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4068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0957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2950" cy="3416300"/>
          </a:xfrm>
          <a:ln cap="flat"/>
        </p:spPr>
      </p:sp>
    </p:spTree>
    <p:extLst>
      <p:ext uri="{BB962C8B-B14F-4D97-AF65-F5344CB8AC3E}">
        <p14:creationId xmlns:p14="http://schemas.microsoft.com/office/powerpoint/2010/main" val="15082279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1059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2950" cy="3416300"/>
          </a:xfrm>
          <a:ln cap="flat"/>
        </p:spPr>
      </p:sp>
    </p:spTree>
    <p:extLst>
      <p:ext uri="{BB962C8B-B14F-4D97-AF65-F5344CB8AC3E}">
        <p14:creationId xmlns:p14="http://schemas.microsoft.com/office/powerpoint/2010/main" val="16236595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628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817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143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647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993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135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518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84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820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691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818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818704-ACE4-4DCD-8AA0-225807798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470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00.png"/><Relationship Id="rId7" Type="http://schemas.openxmlformats.org/officeDocument/2006/relationships/image" Target="../media/image1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15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0.png"/><Relationship Id="rId4" Type="http://schemas.openxmlformats.org/officeDocument/2006/relationships/image" Target="../media/image2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0.png"/><Relationship Id="rId4" Type="http://schemas.openxmlformats.org/officeDocument/2006/relationships/image" Target="../media/image2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7" Type="http://schemas.openxmlformats.org/officeDocument/2006/relationships/image" Target="../media/image210.png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4" Type="http://schemas.openxmlformats.org/officeDocument/2006/relationships/image" Target="../media/image25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1.png"/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9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7.png"/><Relationship Id="rId4" Type="http://schemas.openxmlformats.org/officeDocument/2006/relationships/image" Target="../media/image76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7" Type="http://schemas.openxmlformats.org/officeDocument/2006/relationships/image" Target="../media/image14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5" Type="http://schemas.openxmlformats.org/officeDocument/2006/relationships/image" Target="../media/image79.png"/><Relationship Id="rId4" Type="http://schemas.openxmlformats.org/officeDocument/2006/relationships/image" Target="../media/image78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7" Type="http://schemas.openxmlformats.org/officeDocument/2006/relationships/image" Target="../media/image14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5" Type="http://schemas.openxmlformats.org/officeDocument/2006/relationships/image" Target="../media/image79.png"/><Relationship Id="rId4" Type="http://schemas.openxmlformats.org/officeDocument/2006/relationships/image" Target="../media/image78.pn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0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0.pn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jpe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Text Categorization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Hongning Wang</a:t>
            </a:r>
          </a:p>
          <a:p>
            <a:r>
              <a:rPr lang="en-US" dirty="0" err="1" smtClean="0"/>
              <a:t>CS@UVa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325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 </a:t>
            </a:r>
            <a:r>
              <a:rPr lang="en-US" dirty="0" smtClean="0"/>
              <a:t>risk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Risk – assign instance to a wrong class</a:t>
            </a:r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10</a:t>
            </a:fld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1761064" y="2868507"/>
            <a:ext cx="6341534" cy="2709333"/>
            <a:chOff x="1278466" y="2548467"/>
            <a:chExt cx="6341534" cy="2709333"/>
          </a:xfrm>
        </p:grpSpPr>
        <p:cxnSp>
          <p:nvCxnSpPr>
            <p:cNvPr id="9" name="Straight Arrow Connector 8"/>
            <p:cNvCxnSpPr/>
            <p:nvPr/>
          </p:nvCxnSpPr>
          <p:spPr>
            <a:xfrm>
              <a:off x="1278466" y="5240866"/>
              <a:ext cx="6341534" cy="1693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V="1">
              <a:off x="1278466" y="2548467"/>
              <a:ext cx="0" cy="26924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Freeform 14"/>
          <p:cNvSpPr/>
          <p:nvPr/>
        </p:nvSpPr>
        <p:spPr>
          <a:xfrm>
            <a:off x="1756832" y="4214707"/>
            <a:ext cx="5384802" cy="1380073"/>
          </a:xfrm>
          <a:custGeom>
            <a:avLst/>
            <a:gdLst>
              <a:gd name="connsiteX0" fmla="*/ 0 w 4013200"/>
              <a:gd name="connsiteY0" fmla="*/ 1346206 h 1380073"/>
              <a:gd name="connsiteX1" fmla="*/ 1016000 w 4013200"/>
              <a:gd name="connsiteY1" fmla="*/ 1176873 h 1380073"/>
              <a:gd name="connsiteX2" fmla="*/ 1651000 w 4013200"/>
              <a:gd name="connsiteY2" fmla="*/ 6 h 1380073"/>
              <a:gd name="connsiteX3" fmla="*/ 2269067 w 4013200"/>
              <a:gd name="connsiteY3" fmla="*/ 1159940 h 1380073"/>
              <a:gd name="connsiteX4" fmla="*/ 4013200 w 4013200"/>
              <a:gd name="connsiteY4" fmla="*/ 1380073 h 1380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13200" h="1380073">
                <a:moveTo>
                  <a:pt x="0" y="1346206"/>
                </a:moveTo>
                <a:cubicBezTo>
                  <a:pt x="370416" y="1373723"/>
                  <a:pt x="740833" y="1401240"/>
                  <a:pt x="1016000" y="1176873"/>
                </a:cubicBezTo>
                <a:cubicBezTo>
                  <a:pt x="1291167" y="952506"/>
                  <a:pt x="1442156" y="2828"/>
                  <a:pt x="1651000" y="6"/>
                </a:cubicBezTo>
                <a:cubicBezTo>
                  <a:pt x="1859844" y="-2816"/>
                  <a:pt x="1875367" y="929929"/>
                  <a:pt x="2269067" y="1159940"/>
                </a:cubicBezTo>
                <a:cubicBezTo>
                  <a:pt x="2662767" y="1389951"/>
                  <a:pt x="3667478" y="1343384"/>
                  <a:pt x="4013200" y="1380073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2412998" y="3723592"/>
            <a:ext cx="5156200" cy="1841757"/>
          </a:xfrm>
          <a:custGeom>
            <a:avLst/>
            <a:gdLst>
              <a:gd name="connsiteX0" fmla="*/ 0 w 5156200"/>
              <a:gd name="connsiteY0" fmla="*/ 1837315 h 1841757"/>
              <a:gd name="connsiteX1" fmla="*/ 838200 w 5156200"/>
              <a:gd name="connsiteY1" fmla="*/ 1727248 h 1841757"/>
              <a:gd name="connsiteX2" fmla="*/ 1921934 w 5156200"/>
              <a:gd name="connsiteY2" fmla="*/ 1092248 h 1841757"/>
              <a:gd name="connsiteX3" fmla="*/ 2692400 w 5156200"/>
              <a:gd name="connsiteY3" fmla="*/ 48 h 1841757"/>
              <a:gd name="connsiteX4" fmla="*/ 3276600 w 5156200"/>
              <a:gd name="connsiteY4" fmla="*/ 1049915 h 1841757"/>
              <a:gd name="connsiteX5" fmla="*/ 4360334 w 5156200"/>
              <a:gd name="connsiteY5" fmla="*/ 1735715 h 1841757"/>
              <a:gd name="connsiteX6" fmla="*/ 5156200 w 5156200"/>
              <a:gd name="connsiteY6" fmla="*/ 1828848 h 1841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156200" h="1841757">
                <a:moveTo>
                  <a:pt x="0" y="1837315"/>
                </a:moveTo>
                <a:cubicBezTo>
                  <a:pt x="258939" y="1844370"/>
                  <a:pt x="517878" y="1851426"/>
                  <a:pt x="838200" y="1727248"/>
                </a:cubicBezTo>
                <a:cubicBezTo>
                  <a:pt x="1158522" y="1603070"/>
                  <a:pt x="1612901" y="1380115"/>
                  <a:pt x="1921934" y="1092248"/>
                </a:cubicBezTo>
                <a:cubicBezTo>
                  <a:pt x="2230967" y="804381"/>
                  <a:pt x="2466622" y="7103"/>
                  <a:pt x="2692400" y="48"/>
                </a:cubicBezTo>
                <a:cubicBezTo>
                  <a:pt x="2918178" y="-7007"/>
                  <a:pt x="2998611" y="760637"/>
                  <a:pt x="3276600" y="1049915"/>
                </a:cubicBezTo>
                <a:cubicBezTo>
                  <a:pt x="3554589" y="1339193"/>
                  <a:pt x="4047067" y="1605893"/>
                  <a:pt x="4360334" y="1735715"/>
                </a:cubicBezTo>
                <a:cubicBezTo>
                  <a:pt x="4673601" y="1865537"/>
                  <a:pt x="4914900" y="1847192"/>
                  <a:pt x="5156200" y="1828848"/>
                </a:cubicBezTo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7620000" y="5623361"/>
                <a:ext cx="8720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0" y="5623361"/>
                <a:ext cx="872067" cy="36933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1854200" y="2742052"/>
                <a:ext cx="8720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4200" y="2742052"/>
                <a:ext cx="872067" cy="369332"/>
              </a:xfrm>
              <a:prstGeom prst="rect">
                <a:avLst/>
              </a:prstGeom>
              <a:blipFill rotWithShape="0">
                <a:blip r:embed="rId3"/>
                <a:stretch>
                  <a:fillRect r="-2797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5512887" y="3953545"/>
                <a:ext cx="22182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err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e>
                          <m:r>
                            <a:rPr lang="en-US" i="1" dirty="0" err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=1)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2887" y="3953545"/>
                <a:ext cx="2218267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1756832" y="3915125"/>
                <a:ext cx="22182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err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e>
                          <m:r>
                            <a:rPr lang="en-US" i="1" dirty="0" err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=0)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6832" y="3915125"/>
                <a:ext cx="2218267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Connector 22"/>
          <p:cNvCxnSpPr/>
          <p:nvPr/>
        </p:nvCxnSpPr>
        <p:spPr>
          <a:xfrm flipH="1">
            <a:off x="4339166" y="3111384"/>
            <a:ext cx="8467" cy="2820455"/>
          </a:xfrm>
          <a:prstGeom prst="line">
            <a:avLst/>
          </a:prstGeom>
          <a:ln w="28575">
            <a:solidFill>
              <a:srgbClr val="0000FF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Group 79"/>
          <p:cNvGrpSpPr/>
          <p:nvPr/>
        </p:nvGrpSpPr>
        <p:grpSpPr>
          <a:xfrm>
            <a:off x="3040390" y="4815840"/>
            <a:ext cx="1301667" cy="754941"/>
            <a:chOff x="3040390" y="4815840"/>
            <a:chExt cx="1301667" cy="754941"/>
          </a:xfrm>
        </p:grpSpPr>
        <p:cxnSp>
          <p:nvCxnSpPr>
            <p:cNvPr id="30" name="Straight Connector 29"/>
            <p:cNvCxnSpPr>
              <a:stCxn id="16" idx="1"/>
            </p:cNvCxnSpPr>
            <p:nvPr/>
          </p:nvCxnSpPr>
          <p:spPr>
            <a:xfrm flipH="1">
              <a:off x="3155156" y="5450840"/>
              <a:ext cx="96042" cy="110066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H="1">
              <a:off x="3253186" y="5391470"/>
              <a:ext cx="148212" cy="169436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H="1">
              <a:off x="3357164" y="5330719"/>
              <a:ext cx="192077" cy="23061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flipH="1">
              <a:off x="3453206" y="5245297"/>
              <a:ext cx="261796" cy="315609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H="1">
              <a:off x="3557185" y="5159875"/>
              <a:ext cx="313551" cy="401031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H="1">
              <a:off x="3653220" y="5044782"/>
              <a:ext cx="403710" cy="516124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16" idx="2"/>
            </p:cNvCxnSpPr>
            <p:nvPr/>
          </p:nvCxnSpPr>
          <p:spPr>
            <a:xfrm flipH="1">
              <a:off x="3761978" y="4815840"/>
              <a:ext cx="572954" cy="747391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H="1">
              <a:off x="3877861" y="4933950"/>
              <a:ext cx="464196" cy="628806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flipH="1">
              <a:off x="3993744" y="5088699"/>
              <a:ext cx="348313" cy="482082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flipH="1">
              <a:off x="4111772" y="5251696"/>
              <a:ext cx="230285" cy="317585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H="1">
              <a:off x="4222238" y="5416470"/>
              <a:ext cx="112694" cy="152408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flipH="1">
              <a:off x="3040390" y="5490293"/>
              <a:ext cx="69654" cy="72948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Group 80"/>
          <p:cNvGrpSpPr/>
          <p:nvPr/>
        </p:nvGrpSpPr>
        <p:grpSpPr>
          <a:xfrm>
            <a:off x="4342050" y="4932750"/>
            <a:ext cx="1166531" cy="632600"/>
            <a:chOff x="4342050" y="4932750"/>
            <a:chExt cx="1166531" cy="632600"/>
          </a:xfrm>
        </p:grpSpPr>
        <p:cxnSp>
          <p:nvCxnSpPr>
            <p:cNvPr id="59" name="Straight Connector 58"/>
            <p:cNvCxnSpPr/>
            <p:nvPr/>
          </p:nvCxnSpPr>
          <p:spPr>
            <a:xfrm>
              <a:off x="4342056" y="5424237"/>
              <a:ext cx="107177" cy="13619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4352637" y="5292294"/>
              <a:ext cx="208777" cy="273056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4342051" y="5101882"/>
              <a:ext cx="337126" cy="46235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4342050" y="4932750"/>
              <a:ext cx="465090" cy="62768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>
              <a:stCxn id="15" idx="3"/>
            </p:cNvCxnSpPr>
            <p:nvPr/>
          </p:nvCxnSpPr>
          <p:spPr>
            <a:xfrm>
              <a:off x="4801404" y="5374647"/>
              <a:ext cx="132305" cy="18578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4982144" y="5432708"/>
              <a:ext cx="82191" cy="12772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5143630" y="5467539"/>
              <a:ext cx="66153" cy="9289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5295748" y="5487664"/>
              <a:ext cx="60687" cy="7276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5471540" y="5513985"/>
              <a:ext cx="37041" cy="4853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Group 97"/>
          <p:cNvGrpSpPr/>
          <p:nvPr/>
        </p:nvGrpSpPr>
        <p:grpSpPr>
          <a:xfrm>
            <a:off x="2726267" y="3147015"/>
            <a:ext cx="1615783" cy="400518"/>
            <a:chOff x="2726267" y="3147015"/>
            <a:chExt cx="1615783" cy="40051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TextBox 81"/>
                <p:cNvSpPr txBox="1"/>
                <p:nvPr/>
              </p:nvSpPr>
              <p:spPr>
                <a:xfrm>
                  <a:off x="3005196" y="3147015"/>
                  <a:ext cx="94416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2" name="TextBox 8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05196" y="3147015"/>
                  <a:ext cx="944166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t="-6557"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5" name="Straight Arrow Connector 84"/>
            <p:cNvCxnSpPr/>
            <p:nvPr/>
          </p:nvCxnSpPr>
          <p:spPr>
            <a:xfrm flipH="1" flipV="1">
              <a:off x="2726267" y="3539067"/>
              <a:ext cx="1615783" cy="846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9" name="Group 98"/>
          <p:cNvGrpSpPr/>
          <p:nvPr/>
        </p:nvGrpSpPr>
        <p:grpSpPr>
          <a:xfrm>
            <a:off x="4343901" y="3114490"/>
            <a:ext cx="1599457" cy="434558"/>
            <a:chOff x="4343901" y="3114490"/>
            <a:chExt cx="1599457" cy="43455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TextBox 83"/>
                <p:cNvSpPr txBox="1"/>
                <p:nvPr/>
              </p:nvSpPr>
              <p:spPr>
                <a:xfrm>
                  <a:off x="4671546" y="3114490"/>
                  <a:ext cx="94416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4" name="TextBox 8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1546" y="3114490"/>
                  <a:ext cx="944166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t="-6667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7" name="Straight Arrow Connector 86"/>
            <p:cNvCxnSpPr/>
            <p:nvPr/>
          </p:nvCxnSpPr>
          <p:spPr>
            <a:xfrm flipV="1">
              <a:off x="4343901" y="3548008"/>
              <a:ext cx="1599457" cy="104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9" name="Group 88"/>
          <p:cNvGrpSpPr/>
          <p:nvPr/>
        </p:nvGrpSpPr>
        <p:grpSpPr>
          <a:xfrm>
            <a:off x="4660581" y="5429874"/>
            <a:ext cx="1727200" cy="952136"/>
            <a:chOff x="5689600" y="2075729"/>
            <a:chExt cx="1727200" cy="952136"/>
          </a:xfrm>
        </p:grpSpPr>
        <p:sp>
          <p:nvSpPr>
            <p:cNvPr id="90" name="TextBox 89"/>
            <p:cNvSpPr txBox="1"/>
            <p:nvPr/>
          </p:nvSpPr>
          <p:spPr>
            <a:xfrm>
              <a:off x="5689600" y="2658533"/>
              <a:ext cx="172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 smtClean="0">
                  <a:solidFill>
                    <a:srgbClr val="FF0000"/>
                  </a:solidFill>
                </a:rPr>
                <a:t>False positive</a:t>
              </a:r>
              <a:endParaRPr lang="en-US" b="1" i="1" dirty="0">
                <a:solidFill>
                  <a:srgbClr val="FF0000"/>
                </a:solidFill>
              </a:endParaRPr>
            </a:p>
          </p:txBody>
        </p:sp>
        <p:cxnSp>
          <p:nvCxnSpPr>
            <p:cNvPr id="91" name="Straight Arrow Connector 90"/>
            <p:cNvCxnSpPr>
              <a:stCxn id="90" idx="0"/>
            </p:cNvCxnSpPr>
            <p:nvPr/>
          </p:nvCxnSpPr>
          <p:spPr>
            <a:xfrm flipH="1" flipV="1">
              <a:off x="5700565" y="2075729"/>
              <a:ext cx="852635" cy="58280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Group 91"/>
          <p:cNvGrpSpPr/>
          <p:nvPr/>
        </p:nvGrpSpPr>
        <p:grpSpPr>
          <a:xfrm>
            <a:off x="2545556" y="5391470"/>
            <a:ext cx="1727200" cy="985334"/>
            <a:chOff x="5689600" y="3100864"/>
            <a:chExt cx="1727200" cy="985334"/>
          </a:xfrm>
        </p:grpSpPr>
        <p:sp>
          <p:nvSpPr>
            <p:cNvPr id="93" name="TextBox 92"/>
            <p:cNvSpPr txBox="1"/>
            <p:nvPr/>
          </p:nvSpPr>
          <p:spPr>
            <a:xfrm>
              <a:off x="5689600" y="3716866"/>
              <a:ext cx="172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 smtClean="0">
                  <a:solidFill>
                    <a:srgbClr val="00B050"/>
                  </a:solidFill>
                </a:rPr>
                <a:t>False negative</a:t>
              </a:r>
              <a:endParaRPr lang="en-US" b="1" i="1" dirty="0">
                <a:solidFill>
                  <a:srgbClr val="00B050"/>
                </a:solidFill>
              </a:endParaRPr>
            </a:p>
          </p:txBody>
        </p:sp>
        <p:cxnSp>
          <p:nvCxnSpPr>
            <p:cNvPr id="94" name="Straight Arrow Connector 93"/>
            <p:cNvCxnSpPr>
              <a:stCxn id="93" idx="0"/>
            </p:cNvCxnSpPr>
            <p:nvPr/>
          </p:nvCxnSpPr>
          <p:spPr>
            <a:xfrm flipV="1">
              <a:off x="6553200" y="3100864"/>
              <a:ext cx="468705" cy="616002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1" name="Group 100"/>
          <p:cNvGrpSpPr/>
          <p:nvPr/>
        </p:nvGrpSpPr>
        <p:grpSpPr>
          <a:xfrm>
            <a:off x="4449233" y="2362579"/>
            <a:ext cx="3728718" cy="785780"/>
            <a:chOff x="4503420" y="2440026"/>
            <a:chExt cx="3728718" cy="785780"/>
          </a:xfrm>
        </p:grpSpPr>
        <p:sp>
          <p:nvSpPr>
            <p:cNvPr id="102" name="TextBox 101"/>
            <p:cNvSpPr txBox="1"/>
            <p:nvPr/>
          </p:nvSpPr>
          <p:spPr>
            <a:xfrm>
              <a:off x="4572000" y="2440026"/>
              <a:ext cx="36601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solidFill>
                    <a:srgbClr val="0000FF"/>
                  </a:solidFill>
                </a:rPr>
                <a:t>Bayes decision boundary</a:t>
              </a:r>
              <a:endParaRPr lang="en-US" i="1" dirty="0">
                <a:solidFill>
                  <a:srgbClr val="0000FF"/>
                </a:solidFill>
              </a:endParaRPr>
            </a:p>
          </p:txBody>
        </p:sp>
        <p:cxnSp>
          <p:nvCxnSpPr>
            <p:cNvPr id="103" name="Straight Arrow Connector 102"/>
            <p:cNvCxnSpPr/>
            <p:nvPr/>
          </p:nvCxnSpPr>
          <p:spPr>
            <a:xfrm flipH="1">
              <a:off x="4503420" y="2809358"/>
              <a:ext cx="1043940" cy="416448"/>
            </a:xfrm>
            <a:prstGeom prst="straightConnector1">
              <a:avLst/>
            </a:prstGeom>
            <a:ln w="1905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56692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21" grpId="0"/>
      <p:bldP spid="2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 </a:t>
            </a:r>
            <a:r>
              <a:rPr lang="en-US" dirty="0" smtClean="0"/>
              <a:t>risk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Risk – assign instance to a wrong class</a:t>
            </a:r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11</a:t>
            </a:fld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1761064" y="2868507"/>
            <a:ext cx="6341534" cy="2709333"/>
            <a:chOff x="1278466" y="2548467"/>
            <a:chExt cx="6341534" cy="2709333"/>
          </a:xfrm>
        </p:grpSpPr>
        <p:cxnSp>
          <p:nvCxnSpPr>
            <p:cNvPr id="9" name="Straight Arrow Connector 8"/>
            <p:cNvCxnSpPr/>
            <p:nvPr/>
          </p:nvCxnSpPr>
          <p:spPr>
            <a:xfrm>
              <a:off x="1278466" y="5240866"/>
              <a:ext cx="6341534" cy="1693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V="1">
              <a:off x="1278466" y="2548467"/>
              <a:ext cx="0" cy="26924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Freeform 14"/>
          <p:cNvSpPr/>
          <p:nvPr/>
        </p:nvSpPr>
        <p:spPr>
          <a:xfrm>
            <a:off x="1756832" y="4214707"/>
            <a:ext cx="5384802" cy="1380073"/>
          </a:xfrm>
          <a:custGeom>
            <a:avLst/>
            <a:gdLst>
              <a:gd name="connsiteX0" fmla="*/ 0 w 4013200"/>
              <a:gd name="connsiteY0" fmla="*/ 1346206 h 1380073"/>
              <a:gd name="connsiteX1" fmla="*/ 1016000 w 4013200"/>
              <a:gd name="connsiteY1" fmla="*/ 1176873 h 1380073"/>
              <a:gd name="connsiteX2" fmla="*/ 1651000 w 4013200"/>
              <a:gd name="connsiteY2" fmla="*/ 6 h 1380073"/>
              <a:gd name="connsiteX3" fmla="*/ 2269067 w 4013200"/>
              <a:gd name="connsiteY3" fmla="*/ 1159940 h 1380073"/>
              <a:gd name="connsiteX4" fmla="*/ 4013200 w 4013200"/>
              <a:gd name="connsiteY4" fmla="*/ 1380073 h 1380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13200" h="1380073">
                <a:moveTo>
                  <a:pt x="0" y="1346206"/>
                </a:moveTo>
                <a:cubicBezTo>
                  <a:pt x="370416" y="1373723"/>
                  <a:pt x="740833" y="1401240"/>
                  <a:pt x="1016000" y="1176873"/>
                </a:cubicBezTo>
                <a:cubicBezTo>
                  <a:pt x="1291167" y="952506"/>
                  <a:pt x="1442156" y="2828"/>
                  <a:pt x="1651000" y="6"/>
                </a:cubicBezTo>
                <a:cubicBezTo>
                  <a:pt x="1859844" y="-2816"/>
                  <a:pt x="1875367" y="929929"/>
                  <a:pt x="2269067" y="1159940"/>
                </a:cubicBezTo>
                <a:cubicBezTo>
                  <a:pt x="2662767" y="1389951"/>
                  <a:pt x="3667478" y="1343384"/>
                  <a:pt x="4013200" y="1380073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2412998" y="3723592"/>
            <a:ext cx="5156200" cy="1841757"/>
          </a:xfrm>
          <a:custGeom>
            <a:avLst/>
            <a:gdLst>
              <a:gd name="connsiteX0" fmla="*/ 0 w 5156200"/>
              <a:gd name="connsiteY0" fmla="*/ 1837315 h 1841757"/>
              <a:gd name="connsiteX1" fmla="*/ 838200 w 5156200"/>
              <a:gd name="connsiteY1" fmla="*/ 1727248 h 1841757"/>
              <a:gd name="connsiteX2" fmla="*/ 1921934 w 5156200"/>
              <a:gd name="connsiteY2" fmla="*/ 1092248 h 1841757"/>
              <a:gd name="connsiteX3" fmla="*/ 2692400 w 5156200"/>
              <a:gd name="connsiteY3" fmla="*/ 48 h 1841757"/>
              <a:gd name="connsiteX4" fmla="*/ 3276600 w 5156200"/>
              <a:gd name="connsiteY4" fmla="*/ 1049915 h 1841757"/>
              <a:gd name="connsiteX5" fmla="*/ 4360334 w 5156200"/>
              <a:gd name="connsiteY5" fmla="*/ 1735715 h 1841757"/>
              <a:gd name="connsiteX6" fmla="*/ 5156200 w 5156200"/>
              <a:gd name="connsiteY6" fmla="*/ 1828848 h 1841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156200" h="1841757">
                <a:moveTo>
                  <a:pt x="0" y="1837315"/>
                </a:moveTo>
                <a:cubicBezTo>
                  <a:pt x="258939" y="1844370"/>
                  <a:pt x="517878" y="1851426"/>
                  <a:pt x="838200" y="1727248"/>
                </a:cubicBezTo>
                <a:cubicBezTo>
                  <a:pt x="1158522" y="1603070"/>
                  <a:pt x="1612901" y="1380115"/>
                  <a:pt x="1921934" y="1092248"/>
                </a:cubicBezTo>
                <a:cubicBezTo>
                  <a:pt x="2230967" y="804381"/>
                  <a:pt x="2466622" y="7103"/>
                  <a:pt x="2692400" y="48"/>
                </a:cubicBezTo>
                <a:cubicBezTo>
                  <a:pt x="2918178" y="-7007"/>
                  <a:pt x="2998611" y="760637"/>
                  <a:pt x="3276600" y="1049915"/>
                </a:cubicBezTo>
                <a:cubicBezTo>
                  <a:pt x="3554589" y="1339193"/>
                  <a:pt x="4047067" y="1605893"/>
                  <a:pt x="4360334" y="1735715"/>
                </a:cubicBezTo>
                <a:cubicBezTo>
                  <a:pt x="4673601" y="1865537"/>
                  <a:pt x="4914900" y="1847192"/>
                  <a:pt x="5156200" y="1828848"/>
                </a:cubicBezTo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7620000" y="5623361"/>
                <a:ext cx="8720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0" y="5623361"/>
                <a:ext cx="872067" cy="36933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1854200" y="2742052"/>
                <a:ext cx="8720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4200" y="2742052"/>
                <a:ext cx="872067" cy="369332"/>
              </a:xfrm>
              <a:prstGeom prst="rect">
                <a:avLst/>
              </a:prstGeom>
              <a:blipFill rotWithShape="0">
                <a:blip r:embed="rId3"/>
                <a:stretch>
                  <a:fillRect r="-2797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5512887" y="3953545"/>
                <a:ext cx="22182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err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e>
                          <m:r>
                            <a:rPr lang="en-US" i="1" dirty="0" err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=1)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2887" y="3953545"/>
                <a:ext cx="2218267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1756832" y="3915125"/>
                <a:ext cx="22182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err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e>
                          <m:r>
                            <a:rPr lang="en-US" i="1" dirty="0" err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=0)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6832" y="3915125"/>
                <a:ext cx="2218267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0" name="Group 79"/>
          <p:cNvGrpSpPr/>
          <p:nvPr/>
        </p:nvGrpSpPr>
        <p:grpSpPr>
          <a:xfrm>
            <a:off x="3040390" y="4815840"/>
            <a:ext cx="1301667" cy="754941"/>
            <a:chOff x="3040390" y="4815840"/>
            <a:chExt cx="1301667" cy="754941"/>
          </a:xfrm>
        </p:grpSpPr>
        <p:cxnSp>
          <p:nvCxnSpPr>
            <p:cNvPr id="30" name="Straight Connector 29"/>
            <p:cNvCxnSpPr>
              <a:stCxn id="16" idx="1"/>
            </p:cNvCxnSpPr>
            <p:nvPr/>
          </p:nvCxnSpPr>
          <p:spPr>
            <a:xfrm flipH="1">
              <a:off x="3155156" y="5450840"/>
              <a:ext cx="96042" cy="110066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H="1">
              <a:off x="3253186" y="5391470"/>
              <a:ext cx="148212" cy="169436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H="1">
              <a:off x="3357164" y="5330719"/>
              <a:ext cx="192077" cy="23061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flipH="1">
              <a:off x="3453206" y="5245297"/>
              <a:ext cx="261796" cy="315609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H="1">
              <a:off x="3557185" y="5159875"/>
              <a:ext cx="313551" cy="401031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H="1">
              <a:off x="3653220" y="5044782"/>
              <a:ext cx="403710" cy="516124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16" idx="2"/>
            </p:cNvCxnSpPr>
            <p:nvPr/>
          </p:nvCxnSpPr>
          <p:spPr>
            <a:xfrm flipH="1">
              <a:off x="3761978" y="4815840"/>
              <a:ext cx="572954" cy="747391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H="1">
              <a:off x="3877861" y="4933950"/>
              <a:ext cx="464196" cy="628806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flipH="1">
              <a:off x="3993744" y="5088699"/>
              <a:ext cx="348313" cy="482082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flipH="1">
              <a:off x="4111772" y="5251696"/>
              <a:ext cx="230285" cy="317585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H="1">
              <a:off x="4222238" y="5416470"/>
              <a:ext cx="112694" cy="152408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flipH="1">
              <a:off x="3040390" y="5490293"/>
              <a:ext cx="69654" cy="72948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9" name="Straight Connector 58"/>
          <p:cNvCxnSpPr/>
          <p:nvPr/>
        </p:nvCxnSpPr>
        <p:spPr>
          <a:xfrm>
            <a:off x="4342056" y="5424237"/>
            <a:ext cx="107177" cy="13619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4352637" y="5292294"/>
            <a:ext cx="208777" cy="27305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4342051" y="5101882"/>
            <a:ext cx="337126" cy="46235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4342050" y="4932750"/>
            <a:ext cx="465090" cy="62768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15" idx="3"/>
          </p:cNvCxnSpPr>
          <p:nvPr/>
        </p:nvCxnSpPr>
        <p:spPr>
          <a:xfrm>
            <a:off x="4801404" y="5374647"/>
            <a:ext cx="132305" cy="18578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4982144" y="5432708"/>
            <a:ext cx="82191" cy="12772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5143630" y="5467539"/>
            <a:ext cx="66153" cy="9289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5295748" y="5487664"/>
            <a:ext cx="60687" cy="7276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5471540" y="5513985"/>
            <a:ext cx="37041" cy="4853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2726267" y="3111384"/>
            <a:ext cx="3217091" cy="2820455"/>
            <a:chOff x="2726267" y="3111384"/>
            <a:chExt cx="3217091" cy="2820455"/>
          </a:xfrm>
        </p:grpSpPr>
        <p:cxnSp>
          <p:nvCxnSpPr>
            <p:cNvPr id="23" name="Straight Connector 22"/>
            <p:cNvCxnSpPr/>
            <p:nvPr/>
          </p:nvCxnSpPr>
          <p:spPr>
            <a:xfrm flipH="1">
              <a:off x="4339166" y="3111384"/>
              <a:ext cx="8467" cy="2820455"/>
            </a:xfrm>
            <a:prstGeom prst="line">
              <a:avLst/>
            </a:prstGeom>
            <a:ln w="28575">
              <a:solidFill>
                <a:srgbClr val="0000FF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8" name="Group 97"/>
            <p:cNvGrpSpPr/>
            <p:nvPr/>
          </p:nvGrpSpPr>
          <p:grpSpPr>
            <a:xfrm>
              <a:off x="2726267" y="3147015"/>
              <a:ext cx="1615783" cy="400518"/>
              <a:chOff x="2726267" y="3147015"/>
              <a:chExt cx="1615783" cy="40051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2" name="TextBox 81"/>
                  <p:cNvSpPr txBox="1"/>
                  <p:nvPr/>
                </p:nvSpPr>
                <p:spPr>
                  <a:xfrm>
                    <a:off x="3005196" y="3147015"/>
                    <a:ext cx="94416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82" name="TextBox 8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05196" y="3147015"/>
                    <a:ext cx="944166" cy="369332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t="-6557"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5" name="Straight Arrow Connector 84"/>
              <p:cNvCxnSpPr/>
              <p:nvPr/>
            </p:nvCxnSpPr>
            <p:spPr>
              <a:xfrm flipH="1" flipV="1">
                <a:off x="2726267" y="3539067"/>
                <a:ext cx="1615783" cy="8466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9" name="Group 98"/>
            <p:cNvGrpSpPr/>
            <p:nvPr/>
          </p:nvGrpSpPr>
          <p:grpSpPr>
            <a:xfrm>
              <a:off x="4343901" y="3114490"/>
              <a:ext cx="1599457" cy="434558"/>
              <a:chOff x="4343901" y="3114490"/>
              <a:chExt cx="1599457" cy="43455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4" name="TextBox 83"/>
                  <p:cNvSpPr txBox="1"/>
                  <p:nvPr/>
                </p:nvSpPr>
                <p:spPr>
                  <a:xfrm>
                    <a:off x="4671546" y="3114490"/>
                    <a:ext cx="94416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84" name="TextBox 8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71546" y="3114490"/>
                    <a:ext cx="944166" cy="369332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 t="-6667"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7" name="Straight Arrow Connector 86"/>
              <p:cNvCxnSpPr/>
              <p:nvPr/>
            </p:nvCxnSpPr>
            <p:spPr>
              <a:xfrm flipV="1">
                <a:off x="4343901" y="3548008"/>
                <a:ext cx="1599457" cy="1040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3" name="Group 62"/>
          <p:cNvGrpSpPr/>
          <p:nvPr/>
        </p:nvGrpSpPr>
        <p:grpSpPr>
          <a:xfrm>
            <a:off x="2545556" y="5391470"/>
            <a:ext cx="3842225" cy="990540"/>
            <a:chOff x="2545556" y="5391470"/>
            <a:chExt cx="3842225" cy="990540"/>
          </a:xfrm>
        </p:grpSpPr>
        <p:grpSp>
          <p:nvGrpSpPr>
            <p:cNvPr id="89" name="Group 88"/>
            <p:cNvGrpSpPr/>
            <p:nvPr/>
          </p:nvGrpSpPr>
          <p:grpSpPr>
            <a:xfrm>
              <a:off x="4660581" y="5429874"/>
              <a:ext cx="1727200" cy="952136"/>
              <a:chOff x="5689600" y="2075729"/>
              <a:chExt cx="1727200" cy="952136"/>
            </a:xfrm>
          </p:grpSpPr>
          <p:sp>
            <p:nvSpPr>
              <p:cNvPr id="90" name="TextBox 89"/>
              <p:cNvSpPr txBox="1"/>
              <p:nvPr/>
            </p:nvSpPr>
            <p:spPr>
              <a:xfrm>
                <a:off x="5689600" y="2658533"/>
                <a:ext cx="172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i="1" dirty="0" smtClean="0">
                    <a:solidFill>
                      <a:srgbClr val="FF0000"/>
                    </a:solidFill>
                  </a:rPr>
                  <a:t>False positive</a:t>
                </a:r>
                <a:endParaRPr lang="en-US" b="1" i="1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91" name="Straight Arrow Connector 90"/>
              <p:cNvCxnSpPr>
                <a:stCxn id="90" idx="0"/>
              </p:cNvCxnSpPr>
              <p:nvPr/>
            </p:nvCxnSpPr>
            <p:spPr>
              <a:xfrm flipH="1" flipV="1">
                <a:off x="5700565" y="2075729"/>
                <a:ext cx="852635" cy="582804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2" name="Group 91"/>
            <p:cNvGrpSpPr/>
            <p:nvPr/>
          </p:nvGrpSpPr>
          <p:grpSpPr>
            <a:xfrm>
              <a:off x="2545556" y="5391470"/>
              <a:ext cx="1727200" cy="985334"/>
              <a:chOff x="5689600" y="3100864"/>
              <a:chExt cx="1727200" cy="985334"/>
            </a:xfrm>
          </p:grpSpPr>
          <p:sp>
            <p:nvSpPr>
              <p:cNvPr id="93" name="TextBox 92"/>
              <p:cNvSpPr txBox="1"/>
              <p:nvPr/>
            </p:nvSpPr>
            <p:spPr>
              <a:xfrm>
                <a:off x="5689600" y="3716866"/>
                <a:ext cx="172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i="1" dirty="0" smtClean="0">
                    <a:solidFill>
                      <a:srgbClr val="00B050"/>
                    </a:solidFill>
                  </a:rPr>
                  <a:t>False negative</a:t>
                </a:r>
                <a:endParaRPr lang="en-US" b="1" i="1" dirty="0">
                  <a:solidFill>
                    <a:srgbClr val="00B050"/>
                  </a:solidFill>
                </a:endParaRPr>
              </a:p>
            </p:txBody>
          </p:sp>
          <p:cxnSp>
            <p:nvCxnSpPr>
              <p:cNvPr id="94" name="Straight Arrow Connector 93"/>
              <p:cNvCxnSpPr>
                <a:stCxn id="93" idx="0"/>
              </p:cNvCxnSpPr>
              <p:nvPr/>
            </p:nvCxnSpPr>
            <p:spPr>
              <a:xfrm flipV="1">
                <a:off x="6553200" y="3100864"/>
                <a:ext cx="468705" cy="616002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2" name="Group 61"/>
          <p:cNvGrpSpPr/>
          <p:nvPr/>
        </p:nvGrpSpPr>
        <p:grpSpPr>
          <a:xfrm>
            <a:off x="4380053" y="4165320"/>
            <a:ext cx="429971" cy="1185785"/>
            <a:chOff x="4380053" y="4165320"/>
            <a:chExt cx="429971" cy="1185785"/>
          </a:xfrm>
        </p:grpSpPr>
        <p:cxnSp>
          <p:nvCxnSpPr>
            <p:cNvPr id="61" name="Straight Connector 60"/>
            <p:cNvCxnSpPr/>
            <p:nvPr/>
          </p:nvCxnSpPr>
          <p:spPr>
            <a:xfrm flipH="1">
              <a:off x="4380053" y="4732066"/>
              <a:ext cx="36759" cy="165378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flipH="1">
              <a:off x="4421182" y="4632246"/>
              <a:ext cx="76405" cy="341256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flipH="1">
              <a:off x="4467256" y="4456096"/>
              <a:ext cx="132484" cy="592169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flipH="1">
              <a:off x="4517484" y="4233415"/>
              <a:ext cx="204544" cy="903972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flipH="1">
              <a:off x="4574140" y="4165320"/>
              <a:ext cx="235884" cy="104484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flipH="1">
              <a:off x="4634768" y="4558379"/>
              <a:ext cx="166636" cy="706416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flipH="1">
              <a:off x="4703327" y="4897444"/>
              <a:ext cx="92910" cy="406993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 flipH="1">
              <a:off x="4757033" y="5195991"/>
              <a:ext cx="44371" cy="155114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0" name="Group 99"/>
          <p:cNvGrpSpPr/>
          <p:nvPr/>
        </p:nvGrpSpPr>
        <p:grpSpPr>
          <a:xfrm>
            <a:off x="4796238" y="4430640"/>
            <a:ext cx="2567718" cy="385200"/>
            <a:chOff x="4796238" y="4430640"/>
            <a:chExt cx="2567718" cy="385200"/>
          </a:xfrm>
        </p:grpSpPr>
        <p:sp>
          <p:nvSpPr>
            <p:cNvPr id="86" name="TextBox 85"/>
            <p:cNvSpPr txBox="1"/>
            <p:nvPr/>
          </p:nvSpPr>
          <p:spPr>
            <a:xfrm>
              <a:off x="5230500" y="4430640"/>
              <a:ext cx="21334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 smtClean="0">
                  <a:solidFill>
                    <a:srgbClr val="0000FF"/>
                  </a:solidFill>
                </a:rPr>
                <a:t>Increased error</a:t>
              </a:r>
              <a:endParaRPr lang="en-US" b="1" i="1" dirty="0">
                <a:solidFill>
                  <a:srgbClr val="0000FF"/>
                </a:solidFill>
              </a:endParaRPr>
            </a:p>
          </p:txBody>
        </p:sp>
        <p:cxnSp>
          <p:nvCxnSpPr>
            <p:cNvPr id="96" name="Straight Arrow Connector 95"/>
            <p:cNvCxnSpPr/>
            <p:nvPr/>
          </p:nvCxnSpPr>
          <p:spPr>
            <a:xfrm flipH="1">
              <a:off x="4796238" y="4632246"/>
              <a:ext cx="455435" cy="183594"/>
            </a:xfrm>
            <a:prstGeom prst="straightConnector1">
              <a:avLst/>
            </a:prstGeom>
            <a:ln w="1905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0181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7.40741E-7 L 0.05121 7.40741E-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5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3.33333E-6 L 0.03073 -3.33333E-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2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 </a:t>
            </a:r>
            <a:r>
              <a:rPr lang="en-US" dirty="0" smtClean="0"/>
              <a:t>risk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Risk – assign instance to a wrong class</a:t>
            </a:r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12</a:t>
            </a:fld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1761064" y="2868507"/>
            <a:ext cx="6341534" cy="2709333"/>
            <a:chOff x="1278466" y="2548467"/>
            <a:chExt cx="6341534" cy="2709333"/>
          </a:xfrm>
        </p:grpSpPr>
        <p:cxnSp>
          <p:nvCxnSpPr>
            <p:cNvPr id="9" name="Straight Arrow Connector 8"/>
            <p:cNvCxnSpPr/>
            <p:nvPr/>
          </p:nvCxnSpPr>
          <p:spPr>
            <a:xfrm>
              <a:off x="1278466" y="5240866"/>
              <a:ext cx="6341534" cy="1693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V="1">
              <a:off x="1278466" y="2548467"/>
              <a:ext cx="0" cy="26924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Freeform 14"/>
          <p:cNvSpPr/>
          <p:nvPr/>
        </p:nvSpPr>
        <p:spPr>
          <a:xfrm>
            <a:off x="1756832" y="4214707"/>
            <a:ext cx="5384802" cy="1380073"/>
          </a:xfrm>
          <a:custGeom>
            <a:avLst/>
            <a:gdLst>
              <a:gd name="connsiteX0" fmla="*/ 0 w 4013200"/>
              <a:gd name="connsiteY0" fmla="*/ 1346206 h 1380073"/>
              <a:gd name="connsiteX1" fmla="*/ 1016000 w 4013200"/>
              <a:gd name="connsiteY1" fmla="*/ 1176873 h 1380073"/>
              <a:gd name="connsiteX2" fmla="*/ 1651000 w 4013200"/>
              <a:gd name="connsiteY2" fmla="*/ 6 h 1380073"/>
              <a:gd name="connsiteX3" fmla="*/ 2269067 w 4013200"/>
              <a:gd name="connsiteY3" fmla="*/ 1159940 h 1380073"/>
              <a:gd name="connsiteX4" fmla="*/ 4013200 w 4013200"/>
              <a:gd name="connsiteY4" fmla="*/ 1380073 h 1380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13200" h="1380073">
                <a:moveTo>
                  <a:pt x="0" y="1346206"/>
                </a:moveTo>
                <a:cubicBezTo>
                  <a:pt x="370416" y="1373723"/>
                  <a:pt x="740833" y="1401240"/>
                  <a:pt x="1016000" y="1176873"/>
                </a:cubicBezTo>
                <a:cubicBezTo>
                  <a:pt x="1291167" y="952506"/>
                  <a:pt x="1442156" y="2828"/>
                  <a:pt x="1651000" y="6"/>
                </a:cubicBezTo>
                <a:cubicBezTo>
                  <a:pt x="1859844" y="-2816"/>
                  <a:pt x="1875367" y="929929"/>
                  <a:pt x="2269067" y="1159940"/>
                </a:cubicBezTo>
                <a:cubicBezTo>
                  <a:pt x="2662767" y="1389951"/>
                  <a:pt x="3667478" y="1343384"/>
                  <a:pt x="4013200" y="1380073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2412998" y="3723592"/>
            <a:ext cx="5156200" cy="1841757"/>
          </a:xfrm>
          <a:custGeom>
            <a:avLst/>
            <a:gdLst>
              <a:gd name="connsiteX0" fmla="*/ 0 w 5156200"/>
              <a:gd name="connsiteY0" fmla="*/ 1837315 h 1841757"/>
              <a:gd name="connsiteX1" fmla="*/ 838200 w 5156200"/>
              <a:gd name="connsiteY1" fmla="*/ 1727248 h 1841757"/>
              <a:gd name="connsiteX2" fmla="*/ 1921934 w 5156200"/>
              <a:gd name="connsiteY2" fmla="*/ 1092248 h 1841757"/>
              <a:gd name="connsiteX3" fmla="*/ 2692400 w 5156200"/>
              <a:gd name="connsiteY3" fmla="*/ 48 h 1841757"/>
              <a:gd name="connsiteX4" fmla="*/ 3276600 w 5156200"/>
              <a:gd name="connsiteY4" fmla="*/ 1049915 h 1841757"/>
              <a:gd name="connsiteX5" fmla="*/ 4360334 w 5156200"/>
              <a:gd name="connsiteY5" fmla="*/ 1735715 h 1841757"/>
              <a:gd name="connsiteX6" fmla="*/ 5156200 w 5156200"/>
              <a:gd name="connsiteY6" fmla="*/ 1828848 h 1841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156200" h="1841757">
                <a:moveTo>
                  <a:pt x="0" y="1837315"/>
                </a:moveTo>
                <a:cubicBezTo>
                  <a:pt x="258939" y="1844370"/>
                  <a:pt x="517878" y="1851426"/>
                  <a:pt x="838200" y="1727248"/>
                </a:cubicBezTo>
                <a:cubicBezTo>
                  <a:pt x="1158522" y="1603070"/>
                  <a:pt x="1612901" y="1380115"/>
                  <a:pt x="1921934" y="1092248"/>
                </a:cubicBezTo>
                <a:cubicBezTo>
                  <a:pt x="2230967" y="804381"/>
                  <a:pt x="2466622" y="7103"/>
                  <a:pt x="2692400" y="48"/>
                </a:cubicBezTo>
                <a:cubicBezTo>
                  <a:pt x="2918178" y="-7007"/>
                  <a:pt x="2998611" y="760637"/>
                  <a:pt x="3276600" y="1049915"/>
                </a:cubicBezTo>
                <a:cubicBezTo>
                  <a:pt x="3554589" y="1339193"/>
                  <a:pt x="4047067" y="1605893"/>
                  <a:pt x="4360334" y="1735715"/>
                </a:cubicBezTo>
                <a:cubicBezTo>
                  <a:pt x="4673601" y="1865537"/>
                  <a:pt x="4914900" y="1847192"/>
                  <a:pt x="5156200" y="1828848"/>
                </a:cubicBezTo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7620000" y="5623361"/>
                <a:ext cx="8720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0" y="5623361"/>
                <a:ext cx="872067" cy="36933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1854200" y="2742052"/>
                <a:ext cx="8720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4200" y="2742052"/>
                <a:ext cx="872067" cy="369332"/>
              </a:xfrm>
              <a:prstGeom prst="rect">
                <a:avLst/>
              </a:prstGeom>
              <a:blipFill rotWithShape="0">
                <a:blip r:embed="rId3"/>
                <a:stretch>
                  <a:fillRect r="-2797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5512887" y="3953545"/>
                <a:ext cx="22182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err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e>
                          <m:r>
                            <a:rPr lang="en-US" i="1" dirty="0" err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=1)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2887" y="3953545"/>
                <a:ext cx="2218267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1756832" y="3915125"/>
                <a:ext cx="22182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err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e>
                          <m:r>
                            <a:rPr lang="en-US" i="1" dirty="0" err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=0)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6832" y="3915125"/>
                <a:ext cx="2218267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Connector 22"/>
          <p:cNvCxnSpPr/>
          <p:nvPr/>
        </p:nvCxnSpPr>
        <p:spPr>
          <a:xfrm flipH="1">
            <a:off x="4339166" y="3111384"/>
            <a:ext cx="8467" cy="2820455"/>
          </a:xfrm>
          <a:prstGeom prst="line">
            <a:avLst/>
          </a:prstGeom>
          <a:ln w="28575">
            <a:solidFill>
              <a:srgbClr val="0000FF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Group 79"/>
          <p:cNvGrpSpPr/>
          <p:nvPr/>
        </p:nvGrpSpPr>
        <p:grpSpPr>
          <a:xfrm>
            <a:off x="3040390" y="4815840"/>
            <a:ext cx="1301667" cy="754941"/>
            <a:chOff x="3040390" y="4815840"/>
            <a:chExt cx="1301667" cy="754941"/>
          </a:xfrm>
        </p:grpSpPr>
        <p:cxnSp>
          <p:nvCxnSpPr>
            <p:cNvPr id="30" name="Straight Connector 29"/>
            <p:cNvCxnSpPr>
              <a:stCxn id="16" idx="1"/>
            </p:cNvCxnSpPr>
            <p:nvPr/>
          </p:nvCxnSpPr>
          <p:spPr>
            <a:xfrm flipH="1">
              <a:off x="3155156" y="5450840"/>
              <a:ext cx="96042" cy="110066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H="1">
              <a:off x="3253186" y="5391470"/>
              <a:ext cx="148212" cy="169436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H="1">
              <a:off x="3357164" y="5330719"/>
              <a:ext cx="192077" cy="23061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flipH="1">
              <a:off x="3453206" y="5245297"/>
              <a:ext cx="261796" cy="315609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H="1">
              <a:off x="3557185" y="5159875"/>
              <a:ext cx="313551" cy="401031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H="1">
              <a:off x="3653220" y="5044782"/>
              <a:ext cx="403710" cy="516124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16" idx="2"/>
            </p:cNvCxnSpPr>
            <p:nvPr/>
          </p:nvCxnSpPr>
          <p:spPr>
            <a:xfrm flipH="1">
              <a:off x="3761978" y="4815840"/>
              <a:ext cx="572954" cy="747391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H="1">
              <a:off x="3877861" y="4933950"/>
              <a:ext cx="464196" cy="628806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flipH="1">
              <a:off x="3993744" y="5088699"/>
              <a:ext cx="348313" cy="482082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flipH="1">
              <a:off x="4111772" y="5251696"/>
              <a:ext cx="230285" cy="317585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H="1">
              <a:off x="4222238" y="5416470"/>
              <a:ext cx="112694" cy="152408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flipH="1">
              <a:off x="3040390" y="5490293"/>
              <a:ext cx="69654" cy="72948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Group 80"/>
          <p:cNvGrpSpPr/>
          <p:nvPr/>
        </p:nvGrpSpPr>
        <p:grpSpPr>
          <a:xfrm>
            <a:off x="4342050" y="4932750"/>
            <a:ext cx="1166531" cy="632600"/>
            <a:chOff x="4342050" y="4932750"/>
            <a:chExt cx="1166531" cy="632600"/>
          </a:xfrm>
        </p:grpSpPr>
        <p:cxnSp>
          <p:nvCxnSpPr>
            <p:cNvPr id="59" name="Straight Connector 58"/>
            <p:cNvCxnSpPr/>
            <p:nvPr/>
          </p:nvCxnSpPr>
          <p:spPr>
            <a:xfrm>
              <a:off x="4342056" y="5424237"/>
              <a:ext cx="107177" cy="13619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4352637" y="5292294"/>
              <a:ext cx="208777" cy="273056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4342051" y="5101882"/>
              <a:ext cx="337126" cy="46235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4342050" y="4932750"/>
              <a:ext cx="465090" cy="62768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>
              <a:stCxn id="15" idx="3"/>
            </p:cNvCxnSpPr>
            <p:nvPr/>
          </p:nvCxnSpPr>
          <p:spPr>
            <a:xfrm>
              <a:off x="4801404" y="5374647"/>
              <a:ext cx="132305" cy="18578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4982144" y="5432708"/>
              <a:ext cx="82191" cy="12772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5143630" y="5467539"/>
              <a:ext cx="66153" cy="9289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5295748" y="5487664"/>
              <a:ext cx="60687" cy="7276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5471540" y="5513985"/>
              <a:ext cx="37041" cy="4853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Group 97"/>
          <p:cNvGrpSpPr/>
          <p:nvPr/>
        </p:nvGrpSpPr>
        <p:grpSpPr>
          <a:xfrm>
            <a:off x="2726267" y="3147015"/>
            <a:ext cx="1615783" cy="400518"/>
            <a:chOff x="2726267" y="3147015"/>
            <a:chExt cx="1615783" cy="40051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TextBox 81"/>
                <p:cNvSpPr txBox="1"/>
                <p:nvPr/>
              </p:nvSpPr>
              <p:spPr>
                <a:xfrm>
                  <a:off x="3005196" y="3147015"/>
                  <a:ext cx="94416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2" name="TextBox 8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05196" y="3147015"/>
                  <a:ext cx="944166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t="-6557"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5" name="Straight Arrow Connector 84"/>
            <p:cNvCxnSpPr/>
            <p:nvPr/>
          </p:nvCxnSpPr>
          <p:spPr>
            <a:xfrm flipH="1" flipV="1">
              <a:off x="2726267" y="3539067"/>
              <a:ext cx="1615783" cy="846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9" name="Group 98"/>
          <p:cNvGrpSpPr/>
          <p:nvPr/>
        </p:nvGrpSpPr>
        <p:grpSpPr>
          <a:xfrm>
            <a:off x="4343901" y="3114490"/>
            <a:ext cx="1599457" cy="434558"/>
            <a:chOff x="4343901" y="3114490"/>
            <a:chExt cx="1599457" cy="43455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TextBox 83"/>
                <p:cNvSpPr txBox="1"/>
                <p:nvPr/>
              </p:nvSpPr>
              <p:spPr>
                <a:xfrm>
                  <a:off x="4671546" y="3114490"/>
                  <a:ext cx="94416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4" name="TextBox 8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1546" y="3114490"/>
                  <a:ext cx="944166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t="-6667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7" name="Straight Arrow Connector 86"/>
            <p:cNvCxnSpPr/>
            <p:nvPr/>
          </p:nvCxnSpPr>
          <p:spPr>
            <a:xfrm flipV="1">
              <a:off x="4343901" y="3548008"/>
              <a:ext cx="1599457" cy="104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9" name="Group 88"/>
          <p:cNvGrpSpPr/>
          <p:nvPr/>
        </p:nvGrpSpPr>
        <p:grpSpPr>
          <a:xfrm>
            <a:off x="4660581" y="5429874"/>
            <a:ext cx="1727200" cy="952136"/>
            <a:chOff x="5689600" y="2075729"/>
            <a:chExt cx="1727200" cy="952136"/>
          </a:xfrm>
        </p:grpSpPr>
        <p:sp>
          <p:nvSpPr>
            <p:cNvPr id="90" name="TextBox 89"/>
            <p:cNvSpPr txBox="1"/>
            <p:nvPr/>
          </p:nvSpPr>
          <p:spPr>
            <a:xfrm>
              <a:off x="5689600" y="2658533"/>
              <a:ext cx="172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 smtClean="0">
                  <a:solidFill>
                    <a:srgbClr val="FF0000"/>
                  </a:solidFill>
                </a:rPr>
                <a:t>False positive</a:t>
              </a:r>
              <a:endParaRPr lang="en-US" b="1" i="1" dirty="0">
                <a:solidFill>
                  <a:srgbClr val="FF0000"/>
                </a:solidFill>
              </a:endParaRPr>
            </a:p>
          </p:txBody>
        </p:sp>
        <p:cxnSp>
          <p:nvCxnSpPr>
            <p:cNvPr id="91" name="Straight Arrow Connector 90"/>
            <p:cNvCxnSpPr>
              <a:stCxn id="90" idx="0"/>
            </p:cNvCxnSpPr>
            <p:nvPr/>
          </p:nvCxnSpPr>
          <p:spPr>
            <a:xfrm flipH="1" flipV="1">
              <a:off x="5700565" y="2075729"/>
              <a:ext cx="852635" cy="58280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Group 91"/>
          <p:cNvGrpSpPr/>
          <p:nvPr/>
        </p:nvGrpSpPr>
        <p:grpSpPr>
          <a:xfrm>
            <a:off x="2545556" y="5391470"/>
            <a:ext cx="1727200" cy="985334"/>
            <a:chOff x="5689600" y="3100864"/>
            <a:chExt cx="1727200" cy="985334"/>
          </a:xfrm>
        </p:grpSpPr>
        <p:sp>
          <p:nvSpPr>
            <p:cNvPr id="93" name="TextBox 92"/>
            <p:cNvSpPr txBox="1"/>
            <p:nvPr/>
          </p:nvSpPr>
          <p:spPr>
            <a:xfrm>
              <a:off x="5689600" y="3716866"/>
              <a:ext cx="172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 smtClean="0">
                  <a:solidFill>
                    <a:srgbClr val="00B050"/>
                  </a:solidFill>
                </a:rPr>
                <a:t>False negative</a:t>
              </a:r>
              <a:endParaRPr lang="en-US" b="1" i="1" dirty="0">
                <a:solidFill>
                  <a:srgbClr val="00B050"/>
                </a:solidFill>
              </a:endParaRPr>
            </a:p>
          </p:txBody>
        </p:sp>
        <p:cxnSp>
          <p:nvCxnSpPr>
            <p:cNvPr id="94" name="Straight Arrow Connector 93"/>
            <p:cNvCxnSpPr>
              <a:stCxn id="93" idx="0"/>
            </p:cNvCxnSpPr>
            <p:nvPr/>
          </p:nvCxnSpPr>
          <p:spPr>
            <a:xfrm flipV="1">
              <a:off x="6553200" y="3100864"/>
              <a:ext cx="468705" cy="616002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1" name="Group 100"/>
          <p:cNvGrpSpPr/>
          <p:nvPr/>
        </p:nvGrpSpPr>
        <p:grpSpPr>
          <a:xfrm>
            <a:off x="4457025" y="2267373"/>
            <a:ext cx="3660138" cy="880986"/>
            <a:chOff x="4511212" y="2344820"/>
            <a:chExt cx="3660138" cy="880986"/>
          </a:xfrm>
        </p:grpSpPr>
        <p:sp>
          <p:nvSpPr>
            <p:cNvPr id="102" name="TextBox 101"/>
            <p:cNvSpPr txBox="1"/>
            <p:nvPr/>
          </p:nvSpPr>
          <p:spPr>
            <a:xfrm>
              <a:off x="4511212" y="2344820"/>
              <a:ext cx="36601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solidFill>
                    <a:srgbClr val="0000FF"/>
                  </a:solidFill>
                </a:rPr>
                <a:t>*Optimal Bayes decision boundary</a:t>
              </a:r>
              <a:endParaRPr lang="en-US" i="1" dirty="0">
                <a:solidFill>
                  <a:srgbClr val="0000FF"/>
                </a:solidFill>
              </a:endParaRPr>
            </a:p>
          </p:txBody>
        </p:sp>
        <p:cxnSp>
          <p:nvCxnSpPr>
            <p:cNvPr id="103" name="Straight Arrow Connector 102"/>
            <p:cNvCxnSpPr/>
            <p:nvPr/>
          </p:nvCxnSpPr>
          <p:spPr>
            <a:xfrm flipH="1">
              <a:off x="4531276" y="2710252"/>
              <a:ext cx="648630" cy="515554"/>
            </a:xfrm>
            <a:prstGeom prst="straightConnector1">
              <a:avLst/>
            </a:prstGeom>
            <a:ln w="1905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17268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6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9015" y="486033"/>
            <a:ext cx="3410667" cy="210888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 risk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Expected risk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0" y="2777176"/>
                <a:ext cx="8906934" cy="8494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2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supHide m:val="on"/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/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en-US" sz="2400" i="1" dirty="0">
                              <a:latin typeface="Cambria Math" panose="02040503050406030204" pitchFamily="18" charset="0"/>
                            </a:rPr>
                            <m:t>min</m:t>
                          </m:r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⁡{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=0)}</m:t>
                          </m:r>
                          <m:r>
                            <m:rPr>
                              <m:nor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dx</m:t>
                          </m:r>
                          <m:r>
                            <m:rPr>
                              <m:nor/>
                            </m:rPr>
                            <a:rPr lang="en-US" sz="2400" dirty="0"/>
                            <m:t> 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777176"/>
                <a:ext cx="8906934" cy="84946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-868634" y="3474927"/>
                <a:ext cx="8906934" cy="169623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2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nary>
                        <m:naryPr>
                          <m:supHide m:val="on"/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d>
                      <m:nary>
                        <m:naryPr>
                          <m:supHide m:val="on"/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</m:d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868634" y="3474927"/>
                <a:ext cx="8906934" cy="169623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/>
          <p:cNvGrpSpPr/>
          <p:nvPr/>
        </p:nvGrpSpPr>
        <p:grpSpPr>
          <a:xfrm>
            <a:off x="2982097" y="4174065"/>
            <a:ext cx="4703806" cy="369332"/>
            <a:chOff x="-49427" y="4890757"/>
            <a:chExt cx="4703806" cy="3693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708454" y="4890757"/>
                  <a:ext cx="394592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FF0000"/>
                      </a:solidFill>
                    </a:rPr>
                    <a:t>Region where we assign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a14:m>
                  <a:r>
                    <a:rPr lang="en-US" dirty="0" smtClean="0">
                      <a:solidFill>
                        <a:srgbClr val="FF0000"/>
                      </a:solidFill>
                    </a:rPr>
                    <a:t> to class 0</a:t>
                  </a:r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8454" y="4890757"/>
                  <a:ext cx="3945925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1391" t="-10000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Straight Arrow Connector 9"/>
            <p:cNvCxnSpPr>
              <a:stCxn id="7" idx="1"/>
            </p:cNvCxnSpPr>
            <p:nvPr/>
          </p:nvCxnSpPr>
          <p:spPr>
            <a:xfrm flipH="1" flipV="1">
              <a:off x="-49427" y="4926227"/>
              <a:ext cx="757881" cy="149196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2940908" y="4975654"/>
            <a:ext cx="4794421" cy="383286"/>
            <a:chOff x="3130379" y="4843849"/>
            <a:chExt cx="4794421" cy="38328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3903434" y="4857803"/>
                  <a:ext cx="402136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00B050"/>
                      </a:solidFill>
                    </a:rPr>
                    <a:t>Region where we assign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a14:m>
                  <a:r>
                    <a:rPr lang="en-US" dirty="0" smtClean="0">
                      <a:solidFill>
                        <a:srgbClr val="00B050"/>
                      </a:solidFill>
                    </a:rPr>
                    <a:t> to class 1</a:t>
                  </a:r>
                  <a:endParaRPr lang="en-US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03434" y="4857803"/>
                  <a:ext cx="4021366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1212" t="-10000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Straight Arrow Connector 10"/>
            <p:cNvCxnSpPr/>
            <p:nvPr/>
          </p:nvCxnSpPr>
          <p:spPr>
            <a:xfrm flipH="1" flipV="1">
              <a:off x="3130379" y="4843849"/>
              <a:ext cx="755321" cy="174395"/>
            </a:xfrm>
            <a:prstGeom prst="straightConnector1">
              <a:avLst/>
            </a:prstGeom>
            <a:ln w="127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416203" y="5502100"/>
                <a:ext cx="4758953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i="1" dirty="0" smtClean="0"/>
                  <a:t>Will the error of assigning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i="1" dirty="0" smtClean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000" i="1" dirty="0" smtClean="0"/>
                  <a:t> be always </a:t>
                </a:r>
                <a:r>
                  <a:rPr lang="en-US" sz="2000" i="1" u="sng" dirty="0" smtClean="0"/>
                  <a:t>equal</a:t>
                </a:r>
                <a:r>
                  <a:rPr lang="en-US" sz="2000" i="1" dirty="0" smtClean="0"/>
                  <a:t> to the error of assigning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000" i="1" dirty="0" smtClean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i="1" dirty="0" smtClean="0"/>
                  <a:t>?</a:t>
                </a:r>
                <a:endParaRPr lang="en-US" sz="2000" i="1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6203" y="5502100"/>
                <a:ext cx="4758953" cy="707886"/>
              </a:xfrm>
              <a:prstGeom prst="rect">
                <a:avLst/>
              </a:prstGeom>
              <a:blipFill rotWithShape="0">
                <a:blip r:embed="rId8"/>
                <a:stretch>
                  <a:fillRect l="-1280" t="-5172" r="-2305" b="-14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026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Loss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penalty we will pay when misclassifying instances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Goal of classification in general</a:t>
            </a:r>
          </a:p>
          <a:p>
            <a:pPr lvl="1"/>
            <a:r>
              <a:rPr lang="en-US" dirty="0" smtClean="0"/>
              <a:t>Minimize loss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706173" y="2667404"/>
                <a:ext cx="5746381" cy="169623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1,0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nary>
                        <m:naryPr>
                          <m:supHide m:val="on"/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sz="240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          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d>
                      <m:nary>
                        <m:naryPr>
                          <m:supHide m:val="on"/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=1)</m:t>
                          </m:r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6173" y="2667404"/>
                <a:ext cx="5746381" cy="1696234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Group 32"/>
          <p:cNvGrpSpPr/>
          <p:nvPr/>
        </p:nvGrpSpPr>
        <p:grpSpPr>
          <a:xfrm>
            <a:off x="94735" y="2991730"/>
            <a:ext cx="2895600" cy="1313597"/>
            <a:chOff x="94735" y="2991730"/>
            <a:chExt cx="2895600" cy="131359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/>
                <p:cNvSpPr txBox="1"/>
                <p:nvPr/>
              </p:nvSpPr>
              <p:spPr>
                <a:xfrm>
                  <a:off x="102794" y="2991730"/>
                  <a:ext cx="2286000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Penalty when misclassifying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i="1" dirty="0"/>
                    <a:t> </a:t>
                  </a:r>
                  <a:r>
                    <a:rPr lang="en-US" dirty="0"/>
                    <a:t>to</a:t>
                  </a:r>
                  <a:r>
                    <a:rPr lang="en-US" i="1" dirty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US" dirty="0" smtClean="0"/>
                    <a:t> 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794" y="2991730"/>
                  <a:ext cx="2286000" cy="646331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2400" t="-5660" b="-141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" name="Straight Arrow Connector 6"/>
            <p:cNvCxnSpPr/>
            <p:nvPr/>
          </p:nvCxnSpPr>
          <p:spPr>
            <a:xfrm flipV="1">
              <a:off x="2273644" y="3253944"/>
              <a:ext cx="716691" cy="20594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94735" y="3658996"/>
                  <a:ext cx="2286000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Penalty when misclassifying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US" i="1" dirty="0" smtClean="0"/>
                    <a:t> </a:t>
                  </a:r>
                  <a:r>
                    <a:rPr lang="en-US" dirty="0"/>
                    <a:t>to</a:t>
                  </a:r>
                  <a:r>
                    <a:rPr lang="en-US" i="1" dirty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dirty="0" smtClean="0"/>
                    <a:t> 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735" y="3658996"/>
                  <a:ext cx="2286000" cy="646331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2400" t="-4717" b="-141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" name="Straight Arrow Connector 13"/>
            <p:cNvCxnSpPr/>
            <p:nvPr/>
          </p:nvCxnSpPr>
          <p:spPr>
            <a:xfrm flipV="1">
              <a:off x="2248930" y="3987111"/>
              <a:ext cx="543697" cy="17299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14</a:t>
            </a:fld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4761472" y="2477068"/>
            <a:ext cx="3921210" cy="768638"/>
            <a:chOff x="321277" y="4890757"/>
            <a:chExt cx="3921210" cy="76863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708455" y="4890757"/>
                  <a:ext cx="353403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FF0000"/>
                      </a:solidFill>
                    </a:rPr>
                    <a:t>Region where we assign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a14:m>
                  <a:r>
                    <a:rPr lang="en-US" dirty="0" smtClean="0">
                      <a:solidFill>
                        <a:srgbClr val="FF0000"/>
                      </a:solidFill>
                    </a:rPr>
                    <a:t> to class 0</a:t>
                  </a:r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8455" y="4890757"/>
                  <a:ext cx="3534032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554" t="-8197" r="-34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" name="Straight Arrow Connector 21"/>
            <p:cNvCxnSpPr>
              <a:stCxn id="21" idx="1"/>
            </p:cNvCxnSpPr>
            <p:nvPr/>
          </p:nvCxnSpPr>
          <p:spPr>
            <a:xfrm flipH="1">
              <a:off x="321277" y="5075423"/>
              <a:ext cx="387178" cy="583972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4744995" y="3292611"/>
            <a:ext cx="3896497" cy="743927"/>
            <a:chOff x="3525795" y="4857803"/>
            <a:chExt cx="3896497" cy="74392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3903434" y="4857803"/>
                  <a:ext cx="351885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00B050"/>
                      </a:solidFill>
                    </a:rPr>
                    <a:t>Region where we assign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a14:m>
                  <a:r>
                    <a:rPr lang="en-US" dirty="0" smtClean="0">
                      <a:solidFill>
                        <a:srgbClr val="00B050"/>
                      </a:solidFill>
                    </a:rPr>
                    <a:t> to class 1</a:t>
                  </a:r>
                  <a:endParaRPr lang="en-US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03434" y="4857803"/>
                  <a:ext cx="3518858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1384" t="-8197" r="-692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" name="Straight Arrow Connector 24"/>
            <p:cNvCxnSpPr/>
            <p:nvPr/>
          </p:nvCxnSpPr>
          <p:spPr>
            <a:xfrm flipH="1">
              <a:off x="3525795" y="5018245"/>
              <a:ext cx="359906" cy="583485"/>
            </a:xfrm>
            <a:prstGeom prst="straightConnector1">
              <a:avLst/>
            </a:prstGeom>
            <a:ln w="127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Picture 3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47210" y="403655"/>
            <a:ext cx="3410667" cy="2108886"/>
          </a:xfrm>
          <a:prstGeom prst="rect">
            <a:avLst/>
          </a:prstGeom>
        </p:spPr>
      </p:pic>
      <p:grpSp>
        <p:nvGrpSpPr>
          <p:cNvPr id="38" name="Group 37"/>
          <p:cNvGrpSpPr/>
          <p:nvPr/>
        </p:nvGrpSpPr>
        <p:grpSpPr>
          <a:xfrm>
            <a:off x="4143631" y="123567"/>
            <a:ext cx="2710249" cy="626076"/>
            <a:chOff x="4143631" y="123567"/>
            <a:chExt cx="2710249" cy="626076"/>
          </a:xfrm>
        </p:grpSpPr>
        <p:sp>
          <p:nvSpPr>
            <p:cNvPr id="35" name="TextBox 34"/>
            <p:cNvSpPr txBox="1"/>
            <p:nvPr/>
          </p:nvSpPr>
          <p:spPr>
            <a:xfrm>
              <a:off x="4143631" y="123567"/>
              <a:ext cx="27102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/>
                <a:t>Will this still be optimal?</a:t>
              </a:r>
              <a:endParaRPr lang="en-US" i="1" dirty="0"/>
            </a:p>
          </p:txBody>
        </p:sp>
        <p:cxnSp>
          <p:nvCxnSpPr>
            <p:cNvPr id="37" name="Straight Arrow Connector 36"/>
            <p:cNvCxnSpPr/>
            <p:nvPr/>
          </p:nvCxnSpPr>
          <p:spPr>
            <a:xfrm>
              <a:off x="5964195" y="469557"/>
              <a:ext cx="807308" cy="28008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44484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Supervised text categorization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Supervised learning</a:t>
            </a:r>
          </a:p>
          <a:p>
            <a:pPr lvl="1"/>
            <a:r>
              <a:rPr lang="en-US" dirty="0" smtClean="0"/>
              <a:t>Estimate a model/method from </a:t>
            </a:r>
            <a:r>
              <a:rPr lang="en-US" dirty="0"/>
              <a:t>labeled </a:t>
            </a:r>
            <a:r>
              <a:rPr lang="en-US" dirty="0" smtClean="0"/>
              <a:t>data</a:t>
            </a:r>
          </a:p>
          <a:p>
            <a:pPr lvl="1"/>
            <a:r>
              <a:rPr lang="en-US" dirty="0" smtClean="0"/>
              <a:t>It can then be </a:t>
            </a:r>
            <a:r>
              <a:rPr lang="en-US" dirty="0"/>
              <a:t>used to determine the labels of the unobserved samples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5"/>
              <p:cNvSpPr>
                <a:spLocks noChangeArrowheads="1"/>
              </p:cNvSpPr>
              <p:nvPr/>
            </p:nvSpPr>
            <p:spPr bwMode="auto">
              <a:xfrm>
                <a:off x="3788565" y="4179093"/>
                <a:ext cx="1676400" cy="762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ja-JP" dirty="0" smtClean="0">
                    <a:latin typeface="Times New Roman" panose="02020603050405020304" pitchFamily="18" charset="0"/>
                    <a:ea typeface="ＭＳ Ｐゴシック" panose="020B0600070205080204" pitchFamily="34" charset="-128"/>
                  </a:rPr>
                  <a:t>Classifier</a:t>
                </a:r>
              </a:p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ja-JP" dirty="0" smtClean="0">
                    <a:latin typeface="Times New Roman" panose="02020603050405020304" pitchFamily="18" charset="0"/>
                    <a:ea typeface="ＭＳ Ｐゴシック" panose="020B0600070205080204" pitchFamily="34" charset="-128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𝑓</m:t>
                    </m:r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𝑥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,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𝜃</m:t>
                        </m:r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→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𝑦</m:t>
                    </m:r>
                  </m:oMath>
                </a14:m>
                <a:endParaRPr lang="en-US" altLang="ja-JP" dirty="0">
                  <a:latin typeface="Times New Roman" panose="02020603050405020304" pitchFamily="18" charset="0"/>
                  <a:ea typeface="ＭＳ Ｐゴシック" panose="020B0600070205080204" pitchFamily="34" charset="-128"/>
                </a:endParaRPr>
              </a:p>
            </p:txBody>
          </p:sp>
        </mc:Choice>
        <mc:Fallback xmlns="">
          <p:sp>
            <p:nvSpPr>
              <p:cNvPr id="4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88565" y="4179093"/>
                <a:ext cx="1676400" cy="76200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AutoShape 24"/>
          <p:cNvSpPr>
            <a:spLocks noChangeArrowheads="1"/>
          </p:cNvSpPr>
          <p:nvPr/>
        </p:nvSpPr>
        <p:spPr bwMode="auto">
          <a:xfrm>
            <a:off x="5596661" y="4332551"/>
            <a:ext cx="498608" cy="485775"/>
          </a:xfrm>
          <a:prstGeom prst="rightArrow">
            <a:avLst>
              <a:gd name="adj1" fmla="val 50000"/>
              <a:gd name="adj2" fmla="val 3921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AutoShape 70"/>
          <p:cNvSpPr>
            <a:spLocks noChangeArrowheads="1"/>
          </p:cNvSpPr>
          <p:nvPr/>
        </p:nvSpPr>
        <p:spPr bwMode="auto">
          <a:xfrm rot="5400000">
            <a:off x="3205158" y="4353983"/>
            <a:ext cx="457200" cy="442913"/>
          </a:xfrm>
          <a:prstGeom prst="up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8" name="Group 47"/>
          <p:cNvGrpSpPr/>
          <p:nvPr/>
        </p:nvGrpSpPr>
        <p:grpSpPr>
          <a:xfrm>
            <a:off x="1154902" y="3863181"/>
            <a:ext cx="1914525" cy="1753368"/>
            <a:chOff x="1154902" y="3863181"/>
            <a:chExt cx="1914525" cy="1753368"/>
          </a:xfrm>
        </p:grpSpPr>
        <p:grpSp>
          <p:nvGrpSpPr>
            <p:cNvPr id="33" name="Group 32"/>
            <p:cNvGrpSpPr/>
            <p:nvPr/>
          </p:nvGrpSpPr>
          <p:grpSpPr>
            <a:xfrm>
              <a:off x="1154902" y="3863181"/>
              <a:ext cx="1914525" cy="1371600"/>
              <a:chOff x="2374106" y="4400550"/>
              <a:chExt cx="1914525" cy="1371600"/>
            </a:xfrm>
          </p:grpSpPr>
          <p:sp>
            <p:nvSpPr>
              <p:cNvPr id="20" name="AutoShape 60"/>
              <p:cNvSpPr>
                <a:spLocks noChangeArrowheads="1"/>
              </p:cNvSpPr>
              <p:nvPr/>
            </p:nvSpPr>
            <p:spPr bwMode="auto">
              <a:xfrm>
                <a:off x="2450306" y="5086350"/>
                <a:ext cx="304800" cy="152400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" name="AutoShape 61"/>
              <p:cNvSpPr>
                <a:spLocks noChangeArrowheads="1"/>
              </p:cNvSpPr>
              <p:nvPr/>
            </p:nvSpPr>
            <p:spPr bwMode="auto">
              <a:xfrm>
                <a:off x="2450306" y="5391150"/>
                <a:ext cx="304800" cy="152400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" name="AutoShape 62"/>
              <p:cNvSpPr>
                <a:spLocks noChangeArrowheads="1"/>
              </p:cNvSpPr>
              <p:nvPr/>
            </p:nvSpPr>
            <p:spPr bwMode="auto">
              <a:xfrm>
                <a:off x="2450306" y="4476750"/>
                <a:ext cx="304800" cy="152400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" name="AutoShape 63"/>
              <p:cNvSpPr>
                <a:spLocks noChangeArrowheads="1"/>
              </p:cNvSpPr>
              <p:nvPr/>
            </p:nvSpPr>
            <p:spPr bwMode="auto">
              <a:xfrm>
                <a:off x="2450306" y="4781550"/>
                <a:ext cx="304800" cy="152400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" name="Line 64"/>
              <p:cNvSpPr>
                <a:spLocks noChangeShapeType="1"/>
              </p:cNvSpPr>
              <p:nvPr/>
            </p:nvSpPr>
            <p:spPr bwMode="auto">
              <a:xfrm>
                <a:off x="2755106" y="4552950"/>
                <a:ext cx="457200" cy="2286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" name="Line 65"/>
              <p:cNvSpPr>
                <a:spLocks noChangeShapeType="1"/>
              </p:cNvSpPr>
              <p:nvPr/>
            </p:nvSpPr>
            <p:spPr bwMode="auto">
              <a:xfrm>
                <a:off x="2755106" y="4857750"/>
                <a:ext cx="457200" cy="76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" name="Line 66"/>
              <p:cNvSpPr>
                <a:spLocks noChangeShapeType="1"/>
              </p:cNvSpPr>
              <p:nvPr/>
            </p:nvSpPr>
            <p:spPr bwMode="auto">
              <a:xfrm flipV="1">
                <a:off x="2755106" y="4933950"/>
                <a:ext cx="53340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" name="Line 67"/>
              <p:cNvSpPr>
                <a:spLocks noChangeShapeType="1"/>
              </p:cNvSpPr>
              <p:nvPr/>
            </p:nvSpPr>
            <p:spPr bwMode="auto">
              <a:xfrm>
                <a:off x="2831306" y="5162550"/>
                <a:ext cx="381000" cy="2286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" name="Text Box 68"/>
              <p:cNvSpPr txBox="1">
                <a:spLocks noChangeArrowheads="1"/>
              </p:cNvSpPr>
              <p:nvPr/>
            </p:nvSpPr>
            <p:spPr bwMode="auto">
              <a:xfrm>
                <a:off x="3212306" y="4552950"/>
                <a:ext cx="1076325" cy="10699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ja-JP" sz="1600">
                    <a:latin typeface="Times New Roman" panose="02020603050405020304" pitchFamily="18" charset="0"/>
                    <a:ea typeface="宋体" panose="02010600030101010101" pitchFamily="2" charset="-122"/>
                  </a:rPr>
                  <a:t>Sports</a:t>
                </a:r>
              </a:p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ja-JP" sz="1600">
                    <a:latin typeface="Times New Roman" panose="02020603050405020304" pitchFamily="18" charset="0"/>
                    <a:ea typeface="宋体" panose="02010600030101010101" pitchFamily="2" charset="-122"/>
                  </a:rPr>
                  <a:t>Business</a:t>
                </a:r>
              </a:p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endParaRPr lang="zh-CN" altLang="ja-JP" sz="16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ja-JP" sz="1600">
                    <a:latin typeface="Times New Roman" panose="02020603050405020304" pitchFamily="18" charset="0"/>
                    <a:ea typeface="宋体" panose="02010600030101010101" pitchFamily="2" charset="-122"/>
                  </a:rPr>
                  <a:t>Education</a:t>
                </a:r>
                <a:endParaRPr lang="en-US" altLang="ja-JP" sz="1600">
                  <a:latin typeface="Times New Roman" panose="02020603050405020304" pitchFamily="18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29" name="Rectangle 69"/>
              <p:cNvSpPr>
                <a:spLocks noChangeArrowheads="1"/>
              </p:cNvSpPr>
              <p:nvPr/>
            </p:nvSpPr>
            <p:spPr bwMode="auto">
              <a:xfrm>
                <a:off x="2374106" y="4400550"/>
                <a:ext cx="1905000" cy="13716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prstDash val="sysDot"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1535902" y="5338524"/>
                  <a:ext cx="1197379" cy="27802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35902" y="5338524"/>
                  <a:ext cx="1197379" cy="278025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r="-1531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4" name="Group 53"/>
          <p:cNvGrpSpPr/>
          <p:nvPr/>
        </p:nvGrpSpPr>
        <p:grpSpPr>
          <a:xfrm>
            <a:off x="6184103" y="3478212"/>
            <a:ext cx="2133600" cy="2765400"/>
            <a:chOff x="6184103" y="3478212"/>
            <a:chExt cx="2133600" cy="2765400"/>
          </a:xfrm>
        </p:grpSpPr>
        <p:grpSp>
          <p:nvGrpSpPr>
            <p:cNvPr id="31" name="Group 30"/>
            <p:cNvGrpSpPr/>
            <p:nvPr/>
          </p:nvGrpSpPr>
          <p:grpSpPr>
            <a:xfrm>
              <a:off x="6184103" y="3478212"/>
              <a:ext cx="2133600" cy="2701925"/>
              <a:chOff x="6231467" y="3022600"/>
              <a:chExt cx="2133600" cy="2701925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auto">
              <a:xfrm>
                <a:off x="6460067" y="4089400"/>
                <a:ext cx="304800" cy="152400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auto">
              <a:xfrm>
                <a:off x="6460067" y="4394200"/>
                <a:ext cx="304800" cy="152400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auto">
              <a:xfrm>
                <a:off x="6460067" y="4927600"/>
                <a:ext cx="304800" cy="152400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" name="Rectangle 21"/>
              <p:cNvSpPr>
                <a:spLocks noChangeArrowheads="1"/>
              </p:cNvSpPr>
              <p:nvPr/>
            </p:nvSpPr>
            <p:spPr bwMode="auto">
              <a:xfrm>
                <a:off x="6231467" y="3022600"/>
                <a:ext cx="2133600" cy="23622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prstDash val="sysDot"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" name="Text Box 22"/>
              <p:cNvSpPr txBox="1">
                <a:spLocks noChangeArrowheads="1"/>
              </p:cNvSpPr>
              <p:nvPr/>
            </p:nvSpPr>
            <p:spPr bwMode="auto">
              <a:xfrm>
                <a:off x="6383867" y="4470400"/>
                <a:ext cx="488950" cy="4572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ja-JP" sz="2400" b="0">
                    <a:latin typeface="Times New Roman" panose="02020603050405020304" pitchFamily="18" charset="0"/>
                    <a:ea typeface="ＭＳ Ｐゴシック" panose="020B0600070205080204" pitchFamily="34" charset="-128"/>
                  </a:rPr>
                  <a:t>…</a:t>
                </a:r>
              </a:p>
            </p:txBody>
          </p:sp>
          <p:sp>
            <p:nvSpPr>
              <p:cNvPr id="11" name="AutoShape 25"/>
              <p:cNvSpPr>
                <a:spLocks noChangeArrowheads="1"/>
              </p:cNvSpPr>
              <p:nvPr/>
            </p:nvSpPr>
            <p:spPr bwMode="auto">
              <a:xfrm>
                <a:off x="6460067" y="3479800"/>
                <a:ext cx="304800" cy="152400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" name="AutoShape 26"/>
              <p:cNvSpPr>
                <a:spLocks noChangeArrowheads="1"/>
              </p:cNvSpPr>
              <p:nvPr/>
            </p:nvSpPr>
            <p:spPr bwMode="auto">
              <a:xfrm>
                <a:off x="6460067" y="3784600"/>
                <a:ext cx="304800" cy="152400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" name="Text Box 27"/>
              <p:cNvSpPr txBox="1">
                <a:spLocks noChangeArrowheads="1"/>
              </p:cNvSpPr>
              <p:nvPr/>
            </p:nvSpPr>
            <p:spPr bwMode="auto">
              <a:xfrm>
                <a:off x="7222067" y="3187700"/>
                <a:ext cx="1009650" cy="25368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ja-JP" sz="1600" b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Sports</a:t>
                </a:r>
              </a:p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endParaRPr lang="zh-CN" altLang="ja-JP" sz="1600" b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ja-JP" sz="1600" b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Business</a:t>
                </a:r>
              </a:p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endParaRPr lang="en-US" altLang="ja-JP" sz="1600" b="0">
                  <a:latin typeface="Times New Roman" panose="02020603050405020304" pitchFamily="18" charset="0"/>
                  <a:ea typeface="ＭＳ Ｐゴシック" panose="020B0600070205080204" pitchFamily="34" charset="-128"/>
                </a:endParaRPr>
              </a:p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ja-JP" sz="1600" b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Education</a:t>
                </a:r>
              </a:p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endParaRPr lang="zh-CN" altLang="ja-JP" sz="1600" b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endParaRPr lang="zh-CN" altLang="ja-JP" sz="1600" b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ja-JP" sz="1600" b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Science</a:t>
                </a:r>
              </a:p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endParaRPr lang="en-US" altLang="ja-JP" sz="1600" b="0">
                  <a:latin typeface="Times New Roman" panose="02020603050405020304" pitchFamily="18" charset="0"/>
                  <a:ea typeface="ＭＳ Ｐゴシック" panose="020B0600070205080204" pitchFamily="34" charset="-128"/>
                </a:endParaRPr>
              </a:p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endParaRPr lang="en-US" altLang="ja-JP" sz="1600" b="0">
                  <a:latin typeface="Times New Roman" panose="02020603050405020304" pitchFamily="18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14" name="Text Box 28"/>
              <p:cNvSpPr txBox="1">
                <a:spLocks noChangeArrowheads="1"/>
              </p:cNvSpPr>
              <p:nvPr/>
            </p:nvSpPr>
            <p:spPr bwMode="auto">
              <a:xfrm>
                <a:off x="7298267" y="4546600"/>
                <a:ext cx="488950" cy="4572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ja-JP" sz="2400" b="0">
                    <a:latin typeface="Times New Roman" panose="02020603050405020304" pitchFamily="18" charset="0"/>
                    <a:ea typeface="ＭＳ Ｐゴシック" panose="020B0600070205080204" pitchFamily="34" charset="-128"/>
                  </a:rPr>
                  <a:t>…</a:t>
                </a:r>
              </a:p>
            </p:txBody>
          </p:sp>
          <p:sp>
            <p:nvSpPr>
              <p:cNvPr id="15" name="Line 29"/>
              <p:cNvSpPr>
                <a:spLocks noChangeShapeType="1"/>
              </p:cNvSpPr>
              <p:nvPr/>
            </p:nvSpPr>
            <p:spPr bwMode="auto">
              <a:xfrm>
                <a:off x="6764867" y="3556000"/>
                <a:ext cx="457200" cy="2286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" name="Line 30"/>
              <p:cNvSpPr>
                <a:spLocks noChangeShapeType="1"/>
              </p:cNvSpPr>
              <p:nvPr/>
            </p:nvSpPr>
            <p:spPr bwMode="auto">
              <a:xfrm flipV="1">
                <a:off x="6764867" y="3403600"/>
                <a:ext cx="533400" cy="457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" name="Line 31"/>
              <p:cNvSpPr>
                <a:spLocks noChangeShapeType="1"/>
              </p:cNvSpPr>
              <p:nvPr/>
            </p:nvSpPr>
            <p:spPr bwMode="auto">
              <a:xfrm flipV="1">
                <a:off x="6764867" y="3479800"/>
                <a:ext cx="533400" cy="9906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" name="Line 32"/>
              <p:cNvSpPr>
                <a:spLocks noChangeShapeType="1"/>
              </p:cNvSpPr>
              <p:nvPr/>
            </p:nvSpPr>
            <p:spPr bwMode="auto">
              <a:xfrm>
                <a:off x="6841067" y="4165600"/>
                <a:ext cx="38100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" name="Line 33"/>
              <p:cNvSpPr>
                <a:spLocks noChangeShapeType="1"/>
              </p:cNvSpPr>
              <p:nvPr/>
            </p:nvSpPr>
            <p:spPr bwMode="auto">
              <a:xfrm>
                <a:off x="6764867" y="5003800"/>
                <a:ext cx="533400" cy="76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/>
                <p:cNvSpPr txBox="1"/>
                <p:nvPr/>
              </p:nvSpPr>
              <p:spPr>
                <a:xfrm>
                  <a:off x="6744225" y="5965587"/>
                  <a:ext cx="1197379" cy="27802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acc>
                                      <m:accPr>
                                        <m:chr m:val="̂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acc>
                                  </m:e>
                                </m:d>
                              </m:e>
                            </m:d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44225" y="5965587"/>
                  <a:ext cx="1197379" cy="278025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t="-26667" r="-1523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2" name="Group 51"/>
          <p:cNvGrpSpPr/>
          <p:nvPr/>
        </p:nvGrpSpPr>
        <p:grpSpPr>
          <a:xfrm>
            <a:off x="3306101" y="3716641"/>
            <a:ext cx="1633144" cy="641840"/>
            <a:chOff x="3331501" y="3991539"/>
            <a:chExt cx="1633144" cy="641840"/>
          </a:xfrm>
        </p:grpSpPr>
        <p:sp>
          <p:nvSpPr>
            <p:cNvPr id="46" name="TextBox 45"/>
            <p:cNvSpPr txBox="1"/>
            <p:nvPr/>
          </p:nvSpPr>
          <p:spPr>
            <a:xfrm>
              <a:off x="3331501" y="3991539"/>
              <a:ext cx="16331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Training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49" name="Straight Arrow Connector 48"/>
            <p:cNvCxnSpPr/>
            <p:nvPr/>
          </p:nvCxnSpPr>
          <p:spPr>
            <a:xfrm flipH="1">
              <a:off x="3433757" y="4366679"/>
              <a:ext cx="130709" cy="26670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/>
          <p:cNvGrpSpPr/>
          <p:nvPr/>
        </p:nvGrpSpPr>
        <p:grpSpPr>
          <a:xfrm>
            <a:off x="4868157" y="3714559"/>
            <a:ext cx="913281" cy="643922"/>
            <a:chOff x="4893557" y="3989457"/>
            <a:chExt cx="913281" cy="643922"/>
          </a:xfrm>
        </p:grpSpPr>
        <p:sp>
          <p:nvSpPr>
            <p:cNvPr id="47" name="TextBox 46"/>
            <p:cNvSpPr txBox="1"/>
            <p:nvPr/>
          </p:nvSpPr>
          <p:spPr>
            <a:xfrm>
              <a:off x="4893557" y="3989457"/>
              <a:ext cx="9132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Testing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50" name="Straight Arrow Connector 49"/>
            <p:cNvCxnSpPr/>
            <p:nvPr/>
          </p:nvCxnSpPr>
          <p:spPr>
            <a:xfrm>
              <a:off x="5569381" y="4349769"/>
              <a:ext cx="164630" cy="28361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Date Placeholder 5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6" name="Footer Placeholder 5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57" name="Slide Number Placeholder 5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15</a:t>
            </a:fld>
            <a:endParaRPr lang="en-US"/>
          </a:p>
        </p:txBody>
      </p:sp>
      <p:grpSp>
        <p:nvGrpSpPr>
          <p:cNvPr id="63" name="Group 62"/>
          <p:cNvGrpSpPr/>
          <p:nvPr/>
        </p:nvGrpSpPr>
        <p:grpSpPr>
          <a:xfrm>
            <a:off x="3733795" y="4981045"/>
            <a:ext cx="1776409" cy="1270504"/>
            <a:chOff x="3733795" y="4981045"/>
            <a:chExt cx="1776409" cy="1270504"/>
          </a:xfrm>
        </p:grpSpPr>
        <p:grpSp>
          <p:nvGrpSpPr>
            <p:cNvPr id="51" name="Group 50"/>
            <p:cNvGrpSpPr/>
            <p:nvPr/>
          </p:nvGrpSpPr>
          <p:grpSpPr>
            <a:xfrm>
              <a:off x="3810386" y="4981045"/>
              <a:ext cx="1632758" cy="1270504"/>
              <a:chOff x="3810386" y="4972578"/>
              <a:chExt cx="1632758" cy="1270504"/>
            </a:xfrm>
          </p:grpSpPr>
          <p:grpSp>
            <p:nvGrpSpPr>
              <p:cNvPr id="43" name="Group 42"/>
              <p:cNvGrpSpPr/>
              <p:nvPr/>
            </p:nvGrpSpPr>
            <p:grpSpPr>
              <a:xfrm>
                <a:off x="3810386" y="5338524"/>
                <a:ext cx="1632758" cy="904558"/>
                <a:chOff x="3902027" y="5590805"/>
                <a:chExt cx="1632758" cy="904558"/>
              </a:xfrm>
            </p:grpSpPr>
            <p:sp>
              <p:nvSpPr>
                <p:cNvPr id="34" name="AutoShape 60"/>
                <p:cNvSpPr>
                  <a:spLocks noChangeArrowheads="1"/>
                </p:cNvSpPr>
                <p:nvPr/>
              </p:nvSpPr>
              <p:spPr bwMode="auto">
                <a:xfrm>
                  <a:off x="4337406" y="5594509"/>
                  <a:ext cx="304800" cy="152400"/>
                </a:xfrm>
                <a:prstGeom prst="foldedCorner">
                  <a:avLst>
                    <a:gd name="adj" fmla="val 12500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" name="AutoShape 61"/>
                <p:cNvSpPr>
                  <a:spLocks noChangeArrowheads="1"/>
                </p:cNvSpPr>
                <p:nvPr/>
              </p:nvSpPr>
              <p:spPr bwMode="auto">
                <a:xfrm>
                  <a:off x="4337406" y="5899309"/>
                  <a:ext cx="304800" cy="152400"/>
                </a:xfrm>
                <a:prstGeom prst="foldedCorner">
                  <a:avLst>
                    <a:gd name="adj" fmla="val 12500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6" name="AutoShape 62"/>
                <p:cNvSpPr>
                  <a:spLocks noChangeArrowheads="1"/>
                </p:cNvSpPr>
                <p:nvPr/>
              </p:nvSpPr>
              <p:spPr bwMode="auto">
                <a:xfrm>
                  <a:off x="3902027" y="5598213"/>
                  <a:ext cx="304800" cy="152400"/>
                </a:xfrm>
                <a:prstGeom prst="foldedCorner">
                  <a:avLst>
                    <a:gd name="adj" fmla="val 12500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7" name="AutoShape 63"/>
                <p:cNvSpPr>
                  <a:spLocks noChangeArrowheads="1"/>
                </p:cNvSpPr>
                <p:nvPr/>
              </p:nvSpPr>
              <p:spPr bwMode="auto">
                <a:xfrm>
                  <a:off x="3902027" y="5903013"/>
                  <a:ext cx="304800" cy="152400"/>
                </a:xfrm>
                <a:prstGeom prst="foldedCorner">
                  <a:avLst>
                    <a:gd name="adj" fmla="val 12500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" name="AutoShape 60"/>
                <p:cNvSpPr>
                  <a:spLocks noChangeArrowheads="1"/>
                </p:cNvSpPr>
                <p:nvPr/>
              </p:nvSpPr>
              <p:spPr bwMode="auto">
                <a:xfrm>
                  <a:off x="5229985" y="5590805"/>
                  <a:ext cx="304800" cy="152400"/>
                </a:xfrm>
                <a:prstGeom prst="foldedCorner">
                  <a:avLst>
                    <a:gd name="adj" fmla="val 12500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9" name="AutoShape 61"/>
                <p:cNvSpPr>
                  <a:spLocks noChangeArrowheads="1"/>
                </p:cNvSpPr>
                <p:nvPr/>
              </p:nvSpPr>
              <p:spPr bwMode="auto">
                <a:xfrm>
                  <a:off x="5229985" y="5895605"/>
                  <a:ext cx="304800" cy="152400"/>
                </a:xfrm>
                <a:prstGeom prst="foldedCorner">
                  <a:avLst>
                    <a:gd name="adj" fmla="val 12500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" name="AutoShape 62"/>
                <p:cNvSpPr>
                  <a:spLocks noChangeArrowheads="1"/>
                </p:cNvSpPr>
                <p:nvPr/>
              </p:nvSpPr>
              <p:spPr bwMode="auto">
                <a:xfrm>
                  <a:off x="4794606" y="5594509"/>
                  <a:ext cx="304800" cy="152400"/>
                </a:xfrm>
                <a:prstGeom prst="foldedCorner">
                  <a:avLst>
                    <a:gd name="adj" fmla="val 12500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" name="AutoShape 63"/>
                <p:cNvSpPr>
                  <a:spLocks noChangeArrowheads="1"/>
                </p:cNvSpPr>
                <p:nvPr/>
              </p:nvSpPr>
              <p:spPr bwMode="auto">
                <a:xfrm>
                  <a:off x="4794606" y="5899309"/>
                  <a:ext cx="304800" cy="152400"/>
                </a:xfrm>
                <a:prstGeom prst="foldedCorner">
                  <a:avLst>
                    <a:gd name="adj" fmla="val 12500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2" name="TextBox 41"/>
                    <p:cNvSpPr txBox="1"/>
                    <p:nvPr/>
                  </p:nvSpPr>
                  <p:spPr>
                    <a:xfrm>
                      <a:off x="4206827" y="6217338"/>
                      <a:ext cx="1136145" cy="278025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, ?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p>
                            </m:sSubSup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2" name="TextBox 4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206827" y="6217338"/>
                      <a:ext cx="1136145" cy="278025"/>
                    </a:xfrm>
                    <a:prstGeom prst="rect">
                      <a:avLst/>
                    </a:prstGeom>
                    <a:blipFill rotWithShape="0">
                      <a:blip r:embed="rId4"/>
                      <a:stretch>
                        <a:fillRect r="-2151" b="-2222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44" name="AutoShape 70"/>
              <p:cNvSpPr>
                <a:spLocks noChangeArrowheads="1"/>
              </p:cNvSpPr>
              <p:nvPr/>
            </p:nvSpPr>
            <p:spPr bwMode="auto">
              <a:xfrm>
                <a:off x="4384141" y="4972578"/>
                <a:ext cx="457200" cy="254529"/>
              </a:xfrm>
              <a:prstGeom prst="upArrow">
                <a:avLst>
                  <a:gd name="adj1" fmla="val 50000"/>
                  <a:gd name="adj2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9" name="Rectangle 58"/>
            <p:cNvSpPr/>
            <p:nvPr/>
          </p:nvSpPr>
          <p:spPr>
            <a:xfrm>
              <a:off x="3733795" y="5269759"/>
              <a:ext cx="1776409" cy="6455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85679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  <p:bldP spid="3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of classification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41333"/>
          </a:xfrm>
        </p:spPr>
        <p:txBody>
          <a:bodyPr>
            <a:normAutofit/>
          </a:bodyPr>
          <a:lstStyle/>
          <a:p>
            <a:r>
              <a:rPr lang="en-US" dirty="0" smtClean="0"/>
              <a:t>Model-less</a:t>
            </a:r>
          </a:p>
          <a:p>
            <a:pPr lvl="1"/>
            <a:r>
              <a:rPr lang="en-US" dirty="0"/>
              <a:t>Instance based </a:t>
            </a:r>
            <a:r>
              <a:rPr lang="en-US" dirty="0" smtClean="0"/>
              <a:t>classifiers</a:t>
            </a:r>
          </a:p>
          <a:p>
            <a:pPr lvl="2"/>
            <a:r>
              <a:rPr lang="en-US" dirty="0"/>
              <a:t>Use observation </a:t>
            </a:r>
            <a:r>
              <a:rPr lang="en-US" dirty="0" smtClean="0"/>
              <a:t>directly</a:t>
            </a:r>
          </a:p>
          <a:p>
            <a:pPr lvl="2"/>
            <a:r>
              <a:rPr lang="en-US" dirty="0" smtClean="0"/>
              <a:t>E.g., </a:t>
            </a:r>
            <a:r>
              <a:rPr lang="en-US" dirty="0" err="1" smtClean="0"/>
              <a:t>kNN</a:t>
            </a:r>
            <a:endParaRPr lang="en-US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5"/>
              <p:cNvSpPr>
                <a:spLocks noChangeArrowheads="1"/>
              </p:cNvSpPr>
              <p:nvPr/>
            </p:nvSpPr>
            <p:spPr bwMode="auto">
              <a:xfrm>
                <a:off x="3788565" y="4179093"/>
                <a:ext cx="1676400" cy="762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ja-JP" dirty="0" smtClean="0">
                    <a:latin typeface="Times New Roman" panose="02020603050405020304" pitchFamily="18" charset="0"/>
                    <a:ea typeface="ＭＳ Ｐゴシック" panose="020B0600070205080204" pitchFamily="34" charset="-128"/>
                  </a:rPr>
                  <a:t>Classifier</a:t>
                </a:r>
              </a:p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ja-JP" dirty="0" smtClean="0">
                    <a:latin typeface="Times New Roman" panose="02020603050405020304" pitchFamily="18" charset="0"/>
                    <a:ea typeface="ＭＳ Ｐゴシック" panose="020B0600070205080204" pitchFamily="34" charset="-128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𝑓</m:t>
                    </m:r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𝑥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,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𝜃</m:t>
                        </m:r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→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𝑦</m:t>
                    </m:r>
                  </m:oMath>
                </a14:m>
                <a:endParaRPr lang="en-US" altLang="ja-JP" dirty="0">
                  <a:latin typeface="Times New Roman" panose="02020603050405020304" pitchFamily="18" charset="0"/>
                  <a:ea typeface="ＭＳ Ｐゴシック" panose="020B0600070205080204" pitchFamily="34" charset="-128"/>
                </a:endParaRPr>
              </a:p>
            </p:txBody>
          </p:sp>
        </mc:Choice>
        <mc:Fallback xmlns="">
          <p:sp>
            <p:nvSpPr>
              <p:cNvPr id="4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88565" y="4179093"/>
                <a:ext cx="1676400" cy="76200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AutoShape 24"/>
          <p:cNvSpPr>
            <a:spLocks noChangeArrowheads="1"/>
          </p:cNvSpPr>
          <p:nvPr/>
        </p:nvSpPr>
        <p:spPr bwMode="auto">
          <a:xfrm>
            <a:off x="5596661" y="4332551"/>
            <a:ext cx="498608" cy="485775"/>
          </a:xfrm>
          <a:prstGeom prst="rightArrow">
            <a:avLst>
              <a:gd name="adj1" fmla="val 50000"/>
              <a:gd name="adj2" fmla="val 3921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6184103" y="3478212"/>
            <a:ext cx="2133600" cy="2701925"/>
            <a:chOff x="6231467" y="3022600"/>
            <a:chExt cx="2133600" cy="2701925"/>
          </a:xfrm>
        </p:grpSpPr>
        <p:sp>
          <p:nvSpPr>
            <p:cNvPr id="7" name="AutoShape 18"/>
            <p:cNvSpPr>
              <a:spLocks noChangeArrowheads="1"/>
            </p:cNvSpPr>
            <p:nvPr/>
          </p:nvSpPr>
          <p:spPr bwMode="auto">
            <a:xfrm>
              <a:off x="6460067" y="4089400"/>
              <a:ext cx="304800" cy="152400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AutoShape 19"/>
            <p:cNvSpPr>
              <a:spLocks noChangeArrowheads="1"/>
            </p:cNvSpPr>
            <p:nvPr/>
          </p:nvSpPr>
          <p:spPr bwMode="auto">
            <a:xfrm>
              <a:off x="6460067" y="4394200"/>
              <a:ext cx="304800" cy="152400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AutoShape 20"/>
            <p:cNvSpPr>
              <a:spLocks noChangeArrowheads="1"/>
            </p:cNvSpPr>
            <p:nvPr/>
          </p:nvSpPr>
          <p:spPr bwMode="auto">
            <a:xfrm>
              <a:off x="6460067" y="4927600"/>
              <a:ext cx="304800" cy="152400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Rectangle 21"/>
            <p:cNvSpPr>
              <a:spLocks noChangeArrowheads="1"/>
            </p:cNvSpPr>
            <p:nvPr/>
          </p:nvSpPr>
          <p:spPr bwMode="auto">
            <a:xfrm>
              <a:off x="6231467" y="3022600"/>
              <a:ext cx="2133600" cy="2362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Text Box 22"/>
            <p:cNvSpPr txBox="1">
              <a:spLocks noChangeArrowheads="1"/>
            </p:cNvSpPr>
            <p:nvPr/>
          </p:nvSpPr>
          <p:spPr bwMode="auto">
            <a:xfrm>
              <a:off x="6383867" y="4470400"/>
              <a:ext cx="4889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ja-JP" sz="2400" b="0">
                  <a:latin typeface="Times New Roman" panose="02020603050405020304" pitchFamily="18" charset="0"/>
                  <a:ea typeface="ＭＳ Ｐゴシック" panose="020B0600070205080204" pitchFamily="34" charset="-128"/>
                </a:rPr>
                <a:t>…</a:t>
              </a:r>
            </a:p>
          </p:txBody>
        </p:sp>
        <p:sp>
          <p:nvSpPr>
            <p:cNvPr id="12" name="AutoShape 25"/>
            <p:cNvSpPr>
              <a:spLocks noChangeArrowheads="1"/>
            </p:cNvSpPr>
            <p:nvPr/>
          </p:nvSpPr>
          <p:spPr bwMode="auto">
            <a:xfrm>
              <a:off x="6460067" y="3479800"/>
              <a:ext cx="304800" cy="152400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AutoShape 26"/>
            <p:cNvSpPr>
              <a:spLocks noChangeArrowheads="1"/>
            </p:cNvSpPr>
            <p:nvPr/>
          </p:nvSpPr>
          <p:spPr bwMode="auto">
            <a:xfrm>
              <a:off x="6460067" y="3784600"/>
              <a:ext cx="304800" cy="152400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Text Box 27"/>
            <p:cNvSpPr txBox="1">
              <a:spLocks noChangeArrowheads="1"/>
            </p:cNvSpPr>
            <p:nvPr/>
          </p:nvSpPr>
          <p:spPr bwMode="auto">
            <a:xfrm>
              <a:off x="7222067" y="3187700"/>
              <a:ext cx="1009650" cy="25368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zh-CN" altLang="ja-JP" sz="1600" b="0">
                  <a:latin typeface="Times New Roman" panose="02020603050405020304" pitchFamily="18" charset="0"/>
                  <a:ea typeface="宋体" panose="02010600030101010101" pitchFamily="2" charset="-122"/>
                </a:rPr>
                <a:t>Sports</a:t>
              </a: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endParaRPr lang="zh-CN" altLang="ja-JP" sz="16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zh-CN" altLang="ja-JP" sz="1600" b="0">
                  <a:latin typeface="Times New Roman" panose="02020603050405020304" pitchFamily="18" charset="0"/>
                  <a:ea typeface="宋体" panose="02010600030101010101" pitchFamily="2" charset="-122"/>
                </a:rPr>
                <a:t>Business</a:t>
              </a: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ja-JP" sz="1600" b="0">
                <a:latin typeface="Times New Roman" panose="02020603050405020304" pitchFamily="18" charset="0"/>
                <a:ea typeface="ＭＳ Ｐゴシック" panose="020B0600070205080204" pitchFamily="34" charset="-128"/>
              </a:endParaRP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zh-CN" altLang="ja-JP" sz="1600" b="0">
                  <a:latin typeface="Times New Roman" panose="02020603050405020304" pitchFamily="18" charset="0"/>
                  <a:ea typeface="宋体" panose="02010600030101010101" pitchFamily="2" charset="-122"/>
                </a:rPr>
                <a:t>Education</a:t>
              </a: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endParaRPr lang="zh-CN" altLang="ja-JP" sz="16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endParaRPr lang="zh-CN" altLang="ja-JP" sz="16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zh-CN" altLang="ja-JP" sz="1600" b="0">
                  <a:latin typeface="Times New Roman" panose="02020603050405020304" pitchFamily="18" charset="0"/>
                  <a:ea typeface="宋体" panose="02010600030101010101" pitchFamily="2" charset="-122"/>
                </a:rPr>
                <a:t>Science</a:t>
              </a: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ja-JP" sz="1600" b="0">
                <a:latin typeface="Times New Roman" panose="02020603050405020304" pitchFamily="18" charset="0"/>
                <a:ea typeface="ＭＳ Ｐゴシック" panose="020B0600070205080204" pitchFamily="34" charset="-128"/>
              </a:endParaRP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ja-JP" sz="1600" b="0">
                <a:latin typeface="Times New Roman" panose="02020603050405020304" pitchFamily="18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5" name="Text Box 28"/>
            <p:cNvSpPr txBox="1">
              <a:spLocks noChangeArrowheads="1"/>
            </p:cNvSpPr>
            <p:nvPr/>
          </p:nvSpPr>
          <p:spPr bwMode="auto">
            <a:xfrm>
              <a:off x="7298267" y="4546600"/>
              <a:ext cx="4889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ja-JP" sz="2400" b="0">
                  <a:latin typeface="Times New Roman" panose="02020603050405020304" pitchFamily="18" charset="0"/>
                  <a:ea typeface="ＭＳ Ｐゴシック" panose="020B0600070205080204" pitchFamily="34" charset="-128"/>
                </a:rPr>
                <a:t>…</a:t>
              </a:r>
            </a:p>
          </p:txBody>
        </p:sp>
        <p:sp>
          <p:nvSpPr>
            <p:cNvPr id="16" name="Line 29"/>
            <p:cNvSpPr>
              <a:spLocks noChangeShapeType="1"/>
            </p:cNvSpPr>
            <p:nvPr/>
          </p:nvSpPr>
          <p:spPr bwMode="auto">
            <a:xfrm>
              <a:off x="6764867" y="3556000"/>
              <a:ext cx="45720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Line 30"/>
            <p:cNvSpPr>
              <a:spLocks noChangeShapeType="1"/>
            </p:cNvSpPr>
            <p:nvPr/>
          </p:nvSpPr>
          <p:spPr bwMode="auto">
            <a:xfrm flipV="1">
              <a:off x="6764867" y="3403600"/>
              <a:ext cx="5334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Line 31"/>
            <p:cNvSpPr>
              <a:spLocks noChangeShapeType="1"/>
            </p:cNvSpPr>
            <p:nvPr/>
          </p:nvSpPr>
          <p:spPr bwMode="auto">
            <a:xfrm flipV="1">
              <a:off x="6764867" y="3479800"/>
              <a:ext cx="533400" cy="990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Line 32"/>
            <p:cNvSpPr>
              <a:spLocks noChangeShapeType="1"/>
            </p:cNvSpPr>
            <p:nvPr/>
          </p:nvSpPr>
          <p:spPr bwMode="auto">
            <a:xfrm>
              <a:off x="6841067" y="4165600"/>
              <a:ext cx="38100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Line 33"/>
            <p:cNvSpPr>
              <a:spLocks noChangeShapeType="1"/>
            </p:cNvSpPr>
            <p:nvPr/>
          </p:nvSpPr>
          <p:spPr bwMode="auto">
            <a:xfrm>
              <a:off x="6764867" y="5003800"/>
              <a:ext cx="533400" cy="7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1154902" y="3863181"/>
            <a:ext cx="1914525" cy="1371600"/>
            <a:chOff x="2374106" y="4400550"/>
            <a:chExt cx="1914525" cy="1371600"/>
          </a:xfrm>
        </p:grpSpPr>
        <p:sp>
          <p:nvSpPr>
            <p:cNvPr id="22" name="AutoShape 60"/>
            <p:cNvSpPr>
              <a:spLocks noChangeArrowheads="1"/>
            </p:cNvSpPr>
            <p:nvPr/>
          </p:nvSpPr>
          <p:spPr bwMode="auto">
            <a:xfrm>
              <a:off x="2450306" y="5086350"/>
              <a:ext cx="304800" cy="152400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AutoShape 61"/>
            <p:cNvSpPr>
              <a:spLocks noChangeArrowheads="1"/>
            </p:cNvSpPr>
            <p:nvPr/>
          </p:nvSpPr>
          <p:spPr bwMode="auto">
            <a:xfrm>
              <a:off x="2450306" y="5391150"/>
              <a:ext cx="304800" cy="152400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AutoShape 62"/>
            <p:cNvSpPr>
              <a:spLocks noChangeArrowheads="1"/>
            </p:cNvSpPr>
            <p:nvPr/>
          </p:nvSpPr>
          <p:spPr bwMode="auto">
            <a:xfrm>
              <a:off x="2450306" y="4476750"/>
              <a:ext cx="304800" cy="152400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AutoShape 63"/>
            <p:cNvSpPr>
              <a:spLocks noChangeArrowheads="1"/>
            </p:cNvSpPr>
            <p:nvPr/>
          </p:nvSpPr>
          <p:spPr bwMode="auto">
            <a:xfrm>
              <a:off x="2450306" y="4781550"/>
              <a:ext cx="304800" cy="152400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Line 64"/>
            <p:cNvSpPr>
              <a:spLocks noChangeShapeType="1"/>
            </p:cNvSpPr>
            <p:nvPr/>
          </p:nvSpPr>
          <p:spPr bwMode="auto">
            <a:xfrm>
              <a:off x="2755106" y="4552950"/>
              <a:ext cx="45720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65"/>
            <p:cNvSpPr>
              <a:spLocks noChangeShapeType="1"/>
            </p:cNvSpPr>
            <p:nvPr/>
          </p:nvSpPr>
          <p:spPr bwMode="auto">
            <a:xfrm>
              <a:off x="2755106" y="4857750"/>
              <a:ext cx="457200" cy="7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66"/>
            <p:cNvSpPr>
              <a:spLocks noChangeShapeType="1"/>
            </p:cNvSpPr>
            <p:nvPr/>
          </p:nvSpPr>
          <p:spPr bwMode="auto">
            <a:xfrm flipV="1">
              <a:off x="2755106" y="4933950"/>
              <a:ext cx="5334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67"/>
            <p:cNvSpPr>
              <a:spLocks noChangeShapeType="1"/>
            </p:cNvSpPr>
            <p:nvPr/>
          </p:nvSpPr>
          <p:spPr bwMode="auto">
            <a:xfrm>
              <a:off x="2831306" y="5162550"/>
              <a:ext cx="38100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Text Box 68"/>
            <p:cNvSpPr txBox="1">
              <a:spLocks noChangeArrowheads="1"/>
            </p:cNvSpPr>
            <p:nvPr/>
          </p:nvSpPr>
          <p:spPr bwMode="auto">
            <a:xfrm>
              <a:off x="3212306" y="4552950"/>
              <a:ext cx="1076325" cy="10699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zh-CN" altLang="ja-JP" sz="1600">
                  <a:latin typeface="Times New Roman" panose="02020603050405020304" pitchFamily="18" charset="0"/>
                  <a:ea typeface="宋体" panose="02010600030101010101" pitchFamily="2" charset="-122"/>
                </a:rPr>
                <a:t>Sports</a:t>
              </a: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zh-CN" altLang="ja-JP" sz="1600">
                  <a:latin typeface="Times New Roman" panose="02020603050405020304" pitchFamily="18" charset="0"/>
                  <a:ea typeface="宋体" panose="02010600030101010101" pitchFamily="2" charset="-122"/>
                </a:rPr>
                <a:t>Business</a:t>
              </a: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endParaRPr lang="zh-CN" altLang="ja-JP" sz="16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zh-CN" altLang="ja-JP" sz="1600">
                  <a:latin typeface="Times New Roman" panose="02020603050405020304" pitchFamily="18" charset="0"/>
                  <a:ea typeface="宋体" panose="02010600030101010101" pitchFamily="2" charset="-122"/>
                </a:rPr>
                <a:t>Education</a:t>
              </a:r>
              <a:endParaRPr lang="en-US" altLang="ja-JP" sz="1600">
                <a:latin typeface="Times New Roman" panose="02020603050405020304" pitchFamily="18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1" name="Rectangle 69"/>
            <p:cNvSpPr>
              <a:spLocks noChangeArrowheads="1"/>
            </p:cNvSpPr>
            <p:nvPr/>
          </p:nvSpPr>
          <p:spPr bwMode="auto">
            <a:xfrm>
              <a:off x="2374106" y="4400550"/>
              <a:ext cx="1905000" cy="1371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2" name="AutoShape 70"/>
          <p:cNvSpPr>
            <a:spLocks noChangeArrowheads="1"/>
          </p:cNvSpPr>
          <p:nvPr/>
        </p:nvSpPr>
        <p:spPr bwMode="auto">
          <a:xfrm rot="5400000">
            <a:off x="3205158" y="4353983"/>
            <a:ext cx="457200" cy="442913"/>
          </a:xfrm>
          <a:prstGeom prst="up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1535902" y="5338524"/>
                <a:ext cx="1197379" cy="2780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5902" y="5338524"/>
                <a:ext cx="1197379" cy="278025"/>
              </a:xfrm>
              <a:prstGeom prst="rect">
                <a:avLst/>
              </a:prstGeom>
              <a:blipFill rotWithShape="0">
                <a:blip r:embed="rId3"/>
                <a:stretch>
                  <a:fillRect r="-1531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6744225" y="5965587"/>
                <a:ext cx="1197379" cy="2780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4225" y="5965587"/>
                <a:ext cx="1197379" cy="278025"/>
              </a:xfrm>
              <a:prstGeom prst="rect">
                <a:avLst/>
              </a:prstGeom>
              <a:blipFill rotWithShape="0">
                <a:blip r:embed="rId5"/>
                <a:stretch>
                  <a:fillRect t="-26667" r="-152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6" name="Group 45"/>
          <p:cNvGrpSpPr/>
          <p:nvPr/>
        </p:nvGrpSpPr>
        <p:grpSpPr>
          <a:xfrm>
            <a:off x="3306101" y="3716641"/>
            <a:ext cx="1633144" cy="641840"/>
            <a:chOff x="3331501" y="3991539"/>
            <a:chExt cx="1633144" cy="641840"/>
          </a:xfrm>
        </p:grpSpPr>
        <p:sp>
          <p:nvSpPr>
            <p:cNvPr id="47" name="TextBox 46"/>
            <p:cNvSpPr txBox="1"/>
            <p:nvPr/>
          </p:nvSpPr>
          <p:spPr>
            <a:xfrm>
              <a:off x="3331501" y="3991539"/>
              <a:ext cx="16331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Training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48" name="Straight Arrow Connector 47"/>
            <p:cNvCxnSpPr/>
            <p:nvPr/>
          </p:nvCxnSpPr>
          <p:spPr>
            <a:xfrm flipH="1">
              <a:off x="3433757" y="4366679"/>
              <a:ext cx="130709" cy="26670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>
          <a:xfrm>
            <a:off x="4868157" y="3714559"/>
            <a:ext cx="913281" cy="643922"/>
            <a:chOff x="4893557" y="3989457"/>
            <a:chExt cx="913281" cy="643922"/>
          </a:xfrm>
        </p:grpSpPr>
        <p:sp>
          <p:nvSpPr>
            <p:cNvPr id="50" name="TextBox 49"/>
            <p:cNvSpPr txBox="1"/>
            <p:nvPr/>
          </p:nvSpPr>
          <p:spPr>
            <a:xfrm>
              <a:off x="4893557" y="3989457"/>
              <a:ext cx="9132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Testing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51" name="Straight Arrow Connector 50"/>
            <p:cNvCxnSpPr/>
            <p:nvPr/>
          </p:nvCxnSpPr>
          <p:spPr>
            <a:xfrm>
              <a:off x="5569381" y="4349769"/>
              <a:ext cx="164630" cy="28361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Rectangle 5"/>
          <p:cNvSpPr>
            <a:spLocks noChangeArrowheads="1"/>
          </p:cNvSpPr>
          <p:nvPr/>
        </p:nvSpPr>
        <p:spPr bwMode="auto">
          <a:xfrm>
            <a:off x="3795969" y="4175402"/>
            <a:ext cx="16764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ja-JP" dirty="0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Instance lookup</a:t>
            </a:r>
            <a:endParaRPr lang="en-US" altLang="ja-JP" dirty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53" name="Date Placeholder 5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4" name="Footer Placeholder 5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55" name="Slide Number Placeholder 5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16</a:t>
            </a:fld>
            <a:endParaRPr lang="en-US"/>
          </a:p>
        </p:txBody>
      </p:sp>
      <p:grpSp>
        <p:nvGrpSpPr>
          <p:cNvPr id="56" name="Group 55"/>
          <p:cNvGrpSpPr/>
          <p:nvPr/>
        </p:nvGrpSpPr>
        <p:grpSpPr>
          <a:xfrm>
            <a:off x="3733795" y="4981045"/>
            <a:ext cx="1776409" cy="1270504"/>
            <a:chOff x="3733795" y="4981045"/>
            <a:chExt cx="1776409" cy="1270504"/>
          </a:xfrm>
        </p:grpSpPr>
        <p:grpSp>
          <p:nvGrpSpPr>
            <p:cNvPr id="57" name="Group 56"/>
            <p:cNvGrpSpPr/>
            <p:nvPr/>
          </p:nvGrpSpPr>
          <p:grpSpPr>
            <a:xfrm>
              <a:off x="3810386" y="4981045"/>
              <a:ext cx="1632758" cy="1270504"/>
              <a:chOff x="3810386" y="4972578"/>
              <a:chExt cx="1632758" cy="1270504"/>
            </a:xfrm>
          </p:grpSpPr>
          <p:grpSp>
            <p:nvGrpSpPr>
              <p:cNvPr id="59" name="Group 58"/>
              <p:cNvGrpSpPr/>
              <p:nvPr/>
            </p:nvGrpSpPr>
            <p:grpSpPr>
              <a:xfrm>
                <a:off x="3810386" y="5338524"/>
                <a:ext cx="1632758" cy="904558"/>
                <a:chOff x="3902027" y="5590805"/>
                <a:chExt cx="1632758" cy="904558"/>
              </a:xfrm>
            </p:grpSpPr>
            <p:sp>
              <p:nvSpPr>
                <p:cNvPr id="61" name="AutoShape 60"/>
                <p:cNvSpPr>
                  <a:spLocks noChangeArrowheads="1"/>
                </p:cNvSpPr>
                <p:nvPr/>
              </p:nvSpPr>
              <p:spPr bwMode="auto">
                <a:xfrm>
                  <a:off x="4337406" y="5594509"/>
                  <a:ext cx="304800" cy="152400"/>
                </a:xfrm>
                <a:prstGeom prst="foldedCorner">
                  <a:avLst>
                    <a:gd name="adj" fmla="val 12500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" name="AutoShape 61"/>
                <p:cNvSpPr>
                  <a:spLocks noChangeArrowheads="1"/>
                </p:cNvSpPr>
                <p:nvPr/>
              </p:nvSpPr>
              <p:spPr bwMode="auto">
                <a:xfrm>
                  <a:off x="4337406" y="5899309"/>
                  <a:ext cx="304800" cy="152400"/>
                </a:xfrm>
                <a:prstGeom prst="foldedCorner">
                  <a:avLst>
                    <a:gd name="adj" fmla="val 12500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3" name="AutoShape 62"/>
                <p:cNvSpPr>
                  <a:spLocks noChangeArrowheads="1"/>
                </p:cNvSpPr>
                <p:nvPr/>
              </p:nvSpPr>
              <p:spPr bwMode="auto">
                <a:xfrm>
                  <a:off x="3902027" y="5598213"/>
                  <a:ext cx="304800" cy="152400"/>
                </a:xfrm>
                <a:prstGeom prst="foldedCorner">
                  <a:avLst>
                    <a:gd name="adj" fmla="val 12500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4" name="AutoShape 63"/>
                <p:cNvSpPr>
                  <a:spLocks noChangeArrowheads="1"/>
                </p:cNvSpPr>
                <p:nvPr/>
              </p:nvSpPr>
              <p:spPr bwMode="auto">
                <a:xfrm>
                  <a:off x="3902027" y="5903013"/>
                  <a:ext cx="304800" cy="152400"/>
                </a:xfrm>
                <a:prstGeom prst="foldedCorner">
                  <a:avLst>
                    <a:gd name="adj" fmla="val 12500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5" name="AutoShape 60"/>
                <p:cNvSpPr>
                  <a:spLocks noChangeArrowheads="1"/>
                </p:cNvSpPr>
                <p:nvPr/>
              </p:nvSpPr>
              <p:spPr bwMode="auto">
                <a:xfrm>
                  <a:off x="5229985" y="5590805"/>
                  <a:ext cx="304800" cy="152400"/>
                </a:xfrm>
                <a:prstGeom prst="foldedCorner">
                  <a:avLst>
                    <a:gd name="adj" fmla="val 12500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6" name="AutoShape 61"/>
                <p:cNvSpPr>
                  <a:spLocks noChangeArrowheads="1"/>
                </p:cNvSpPr>
                <p:nvPr/>
              </p:nvSpPr>
              <p:spPr bwMode="auto">
                <a:xfrm>
                  <a:off x="5229985" y="5895605"/>
                  <a:ext cx="304800" cy="152400"/>
                </a:xfrm>
                <a:prstGeom prst="foldedCorner">
                  <a:avLst>
                    <a:gd name="adj" fmla="val 12500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7" name="AutoShape 62"/>
                <p:cNvSpPr>
                  <a:spLocks noChangeArrowheads="1"/>
                </p:cNvSpPr>
                <p:nvPr/>
              </p:nvSpPr>
              <p:spPr bwMode="auto">
                <a:xfrm>
                  <a:off x="4794606" y="5594509"/>
                  <a:ext cx="304800" cy="152400"/>
                </a:xfrm>
                <a:prstGeom prst="foldedCorner">
                  <a:avLst>
                    <a:gd name="adj" fmla="val 12500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8" name="AutoShape 63"/>
                <p:cNvSpPr>
                  <a:spLocks noChangeArrowheads="1"/>
                </p:cNvSpPr>
                <p:nvPr/>
              </p:nvSpPr>
              <p:spPr bwMode="auto">
                <a:xfrm>
                  <a:off x="4794606" y="5899309"/>
                  <a:ext cx="304800" cy="152400"/>
                </a:xfrm>
                <a:prstGeom prst="foldedCorner">
                  <a:avLst>
                    <a:gd name="adj" fmla="val 12500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9" name="TextBox 68"/>
                    <p:cNvSpPr txBox="1"/>
                    <p:nvPr/>
                  </p:nvSpPr>
                  <p:spPr>
                    <a:xfrm>
                      <a:off x="4206827" y="6217338"/>
                      <a:ext cx="1136145" cy="278025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, ?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p>
                            </m:sSubSup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2" name="TextBox 4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206827" y="6217338"/>
                      <a:ext cx="1136145" cy="278025"/>
                    </a:xfrm>
                    <a:prstGeom prst="rect">
                      <a:avLst/>
                    </a:prstGeom>
                    <a:blipFill rotWithShape="0">
                      <a:blip r:embed="rId4"/>
                      <a:stretch>
                        <a:fillRect r="-2151" b="-2222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60" name="AutoShape 70"/>
              <p:cNvSpPr>
                <a:spLocks noChangeArrowheads="1"/>
              </p:cNvSpPr>
              <p:nvPr/>
            </p:nvSpPr>
            <p:spPr bwMode="auto">
              <a:xfrm>
                <a:off x="4384141" y="4972578"/>
                <a:ext cx="457200" cy="254529"/>
              </a:xfrm>
              <a:prstGeom prst="upArrow">
                <a:avLst>
                  <a:gd name="adj1" fmla="val 50000"/>
                  <a:gd name="adj2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8" name="Rectangle 57"/>
            <p:cNvSpPr/>
            <p:nvPr/>
          </p:nvSpPr>
          <p:spPr>
            <a:xfrm>
              <a:off x="3733795" y="5269759"/>
              <a:ext cx="1776409" cy="6455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0" name="TextBox 69"/>
          <p:cNvSpPr txBox="1"/>
          <p:nvPr/>
        </p:nvSpPr>
        <p:spPr>
          <a:xfrm>
            <a:off x="5251331" y="2239464"/>
            <a:ext cx="36790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>
                <a:solidFill>
                  <a:srgbClr val="FF0000"/>
                </a:solidFill>
              </a:rPr>
              <a:t>Key: assuming similar items have similar class labels!</a:t>
            </a:r>
            <a:endParaRPr lang="en-US" sz="2400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3000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2" grpId="0" animBg="1"/>
      <p:bldP spid="7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of classification methods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741333"/>
              </a:xfrm>
            </p:spPr>
            <p:txBody>
              <a:bodyPr>
                <a:normAutofit/>
              </a:bodyPr>
              <a:lstStyle/>
              <a:p>
                <a:r>
                  <a:rPr lang="en-US" sz="2800" dirty="0" smtClean="0"/>
                  <a:t>Model-based</a:t>
                </a:r>
              </a:p>
              <a:p>
                <a:pPr lvl="1"/>
                <a:r>
                  <a:rPr lang="en-US" sz="2400" dirty="0" smtClean="0"/>
                  <a:t>Generative models</a:t>
                </a:r>
              </a:p>
              <a:p>
                <a:pPr lvl="2"/>
                <a:r>
                  <a:rPr lang="en-US" sz="2000" dirty="0" smtClean="0"/>
                  <a:t>Modeling joint probability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 smtClean="0"/>
              </a:p>
              <a:p>
                <a:pPr lvl="2"/>
                <a:r>
                  <a:rPr lang="en-US" sz="2000" dirty="0" smtClean="0"/>
                  <a:t>E.g., Naïve Bayes</a:t>
                </a:r>
              </a:p>
              <a:p>
                <a:pPr lvl="1"/>
                <a:r>
                  <a:rPr lang="en-US" sz="2400" dirty="0" smtClean="0"/>
                  <a:t>Discriminative models</a:t>
                </a:r>
              </a:p>
              <a:p>
                <a:pPr lvl="2"/>
                <a:r>
                  <a:rPr lang="en-US" sz="2000" dirty="0" smtClean="0"/>
                  <a:t>Directly </a:t>
                </a:r>
                <a:r>
                  <a:rPr lang="en-US" sz="2000" dirty="0"/>
                  <a:t>estimate a decision </a:t>
                </a:r>
                <a:r>
                  <a:rPr lang="en-US" sz="2000" dirty="0" smtClean="0"/>
                  <a:t>rule/boundary</a:t>
                </a:r>
              </a:p>
              <a:p>
                <a:pPr lvl="2"/>
                <a:r>
                  <a:rPr lang="en-US" sz="2000" dirty="0" smtClean="0"/>
                  <a:t>E.g., SVM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741333"/>
              </a:xfrm>
              <a:blipFill rotWithShape="0">
                <a:blip r:embed="rId2"/>
                <a:stretch>
                  <a:fillRect l="-1333" t="-12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5"/>
              <p:cNvSpPr>
                <a:spLocks noChangeArrowheads="1"/>
              </p:cNvSpPr>
              <p:nvPr/>
            </p:nvSpPr>
            <p:spPr bwMode="auto">
              <a:xfrm>
                <a:off x="3746239" y="4725745"/>
                <a:ext cx="1676400" cy="762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ja-JP" dirty="0" smtClean="0">
                    <a:latin typeface="Times New Roman" panose="02020603050405020304" pitchFamily="18" charset="0"/>
                    <a:ea typeface="ＭＳ Ｐゴシック" panose="020B0600070205080204" pitchFamily="34" charset="-128"/>
                  </a:rPr>
                  <a:t>Classifier</a:t>
                </a:r>
              </a:p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ja-JP" dirty="0" smtClean="0">
                    <a:latin typeface="Times New Roman" panose="02020603050405020304" pitchFamily="18" charset="0"/>
                    <a:ea typeface="ＭＳ Ｐゴシック" panose="020B0600070205080204" pitchFamily="34" charset="-128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𝑓</m:t>
                    </m:r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𝑥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,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𝜃</m:t>
                        </m:r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→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𝑦</m:t>
                    </m:r>
                  </m:oMath>
                </a14:m>
                <a:endParaRPr lang="en-US" altLang="ja-JP" dirty="0">
                  <a:latin typeface="Times New Roman" panose="02020603050405020304" pitchFamily="18" charset="0"/>
                  <a:ea typeface="ＭＳ Ｐゴシック" panose="020B0600070205080204" pitchFamily="34" charset="-128"/>
                </a:endParaRPr>
              </a:p>
            </p:txBody>
          </p:sp>
        </mc:Choice>
        <mc:Fallback xmlns="">
          <p:sp>
            <p:nvSpPr>
              <p:cNvPr id="4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46239" y="4725745"/>
                <a:ext cx="1676400" cy="76200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AutoShape 24"/>
          <p:cNvSpPr>
            <a:spLocks noChangeArrowheads="1"/>
          </p:cNvSpPr>
          <p:nvPr/>
        </p:nvSpPr>
        <p:spPr bwMode="auto">
          <a:xfrm>
            <a:off x="5554335" y="4879203"/>
            <a:ext cx="498608" cy="485775"/>
          </a:xfrm>
          <a:prstGeom prst="rightArrow">
            <a:avLst>
              <a:gd name="adj1" fmla="val 50000"/>
              <a:gd name="adj2" fmla="val 3921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6141777" y="4024864"/>
            <a:ext cx="2133600" cy="2701925"/>
            <a:chOff x="6231467" y="3022600"/>
            <a:chExt cx="2133600" cy="2701925"/>
          </a:xfrm>
        </p:grpSpPr>
        <p:sp>
          <p:nvSpPr>
            <p:cNvPr id="7" name="AutoShape 18"/>
            <p:cNvSpPr>
              <a:spLocks noChangeArrowheads="1"/>
            </p:cNvSpPr>
            <p:nvPr/>
          </p:nvSpPr>
          <p:spPr bwMode="auto">
            <a:xfrm>
              <a:off x="6460067" y="4089400"/>
              <a:ext cx="304800" cy="152400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AutoShape 19"/>
            <p:cNvSpPr>
              <a:spLocks noChangeArrowheads="1"/>
            </p:cNvSpPr>
            <p:nvPr/>
          </p:nvSpPr>
          <p:spPr bwMode="auto">
            <a:xfrm>
              <a:off x="6460067" y="4394200"/>
              <a:ext cx="304800" cy="152400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AutoShape 20"/>
            <p:cNvSpPr>
              <a:spLocks noChangeArrowheads="1"/>
            </p:cNvSpPr>
            <p:nvPr/>
          </p:nvSpPr>
          <p:spPr bwMode="auto">
            <a:xfrm>
              <a:off x="6460067" y="4927600"/>
              <a:ext cx="304800" cy="152400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Rectangle 21"/>
            <p:cNvSpPr>
              <a:spLocks noChangeArrowheads="1"/>
            </p:cNvSpPr>
            <p:nvPr/>
          </p:nvSpPr>
          <p:spPr bwMode="auto">
            <a:xfrm>
              <a:off x="6231467" y="3022600"/>
              <a:ext cx="2133600" cy="2362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Text Box 22"/>
            <p:cNvSpPr txBox="1">
              <a:spLocks noChangeArrowheads="1"/>
            </p:cNvSpPr>
            <p:nvPr/>
          </p:nvSpPr>
          <p:spPr bwMode="auto">
            <a:xfrm>
              <a:off x="6383867" y="4470400"/>
              <a:ext cx="4889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ja-JP" sz="2400" b="0">
                  <a:latin typeface="Times New Roman" panose="02020603050405020304" pitchFamily="18" charset="0"/>
                  <a:ea typeface="ＭＳ Ｐゴシック" panose="020B0600070205080204" pitchFamily="34" charset="-128"/>
                </a:rPr>
                <a:t>…</a:t>
              </a:r>
            </a:p>
          </p:txBody>
        </p:sp>
        <p:sp>
          <p:nvSpPr>
            <p:cNvPr id="12" name="AutoShape 25"/>
            <p:cNvSpPr>
              <a:spLocks noChangeArrowheads="1"/>
            </p:cNvSpPr>
            <p:nvPr/>
          </p:nvSpPr>
          <p:spPr bwMode="auto">
            <a:xfrm>
              <a:off x="6460067" y="3479800"/>
              <a:ext cx="304800" cy="152400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AutoShape 26"/>
            <p:cNvSpPr>
              <a:spLocks noChangeArrowheads="1"/>
            </p:cNvSpPr>
            <p:nvPr/>
          </p:nvSpPr>
          <p:spPr bwMode="auto">
            <a:xfrm>
              <a:off x="6460067" y="3784600"/>
              <a:ext cx="304800" cy="152400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Text Box 27"/>
            <p:cNvSpPr txBox="1">
              <a:spLocks noChangeArrowheads="1"/>
            </p:cNvSpPr>
            <p:nvPr/>
          </p:nvSpPr>
          <p:spPr bwMode="auto">
            <a:xfrm>
              <a:off x="7222067" y="3187700"/>
              <a:ext cx="1009650" cy="25368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zh-CN" altLang="ja-JP" sz="1600" b="0">
                  <a:latin typeface="Times New Roman" panose="02020603050405020304" pitchFamily="18" charset="0"/>
                  <a:ea typeface="宋体" panose="02010600030101010101" pitchFamily="2" charset="-122"/>
                </a:rPr>
                <a:t>Sports</a:t>
              </a: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endParaRPr lang="zh-CN" altLang="ja-JP" sz="16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zh-CN" altLang="ja-JP" sz="1600" b="0">
                  <a:latin typeface="Times New Roman" panose="02020603050405020304" pitchFamily="18" charset="0"/>
                  <a:ea typeface="宋体" panose="02010600030101010101" pitchFamily="2" charset="-122"/>
                </a:rPr>
                <a:t>Business</a:t>
              </a: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ja-JP" sz="1600" b="0">
                <a:latin typeface="Times New Roman" panose="02020603050405020304" pitchFamily="18" charset="0"/>
                <a:ea typeface="ＭＳ Ｐゴシック" panose="020B0600070205080204" pitchFamily="34" charset="-128"/>
              </a:endParaRP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zh-CN" altLang="ja-JP" sz="1600" b="0">
                  <a:latin typeface="Times New Roman" panose="02020603050405020304" pitchFamily="18" charset="0"/>
                  <a:ea typeface="宋体" panose="02010600030101010101" pitchFamily="2" charset="-122"/>
                </a:rPr>
                <a:t>Education</a:t>
              </a: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endParaRPr lang="zh-CN" altLang="ja-JP" sz="16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endParaRPr lang="zh-CN" altLang="ja-JP" sz="16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zh-CN" altLang="ja-JP" sz="1600" b="0">
                  <a:latin typeface="Times New Roman" panose="02020603050405020304" pitchFamily="18" charset="0"/>
                  <a:ea typeface="宋体" panose="02010600030101010101" pitchFamily="2" charset="-122"/>
                </a:rPr>
                <a:t>Science</a:t>
              </a: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ja-JP" sz="1600" b="0">
                <a:latin typeface="Times New Roman" panose="02020603050405020304" pitchFamily="18" charset="0"/>
                <a:ea typeface="ＭＳ Ｐゴシック" panose="020B0600070205080204" pitchFamily="34" charset="-128"/>
              </a:endParaRP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ja-JP" sz="1600" b="0">
                <a:latin typeface="Times New Roman" panose="02020603050405020304" pitchFamily="18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5" name="Text Box 28"/>
            <p:cNvSpPr txBox="1">
              <a:spLocks noChangeArrowheads="1"/>
            </p:cNvSpPr>
            <p:nvPr/>
          </p:nvSpPr>
          <p:spPr bwMode="auto">
            <a:xfrm>
              <a:off x="7298267" y="4546600"/>
              <a:ext cx="4889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ja-JP" sz="2400" b="0">
                  <a:latin typeface="Times New Roman" panose="02020603050405020304" pitchFamily="18" charset="0"/>
                  <a:ea typeface="ＭＳ Ｐゴシック" panose="020B0600070205080204" pitchFamily="34" charset="-128"/>
                </a:rPr>
                <a:t>…</a:t>
              </a:r>
            </a:p>
          </p:txBody>
        </p:sp>
        <p:sp>
          <p:nvSpPr>
            <p:cNvPr id="16" name="Line 29"/>
            <p:cNvSpPr>
              <a:spLocks noChangeShapeType="1"/>
            </p:cNvSpPr>
            <p:nvPr/>
          </p:nvSpPr>
          <p:spPr bwMode="auto">
            <a:xfrm>
              <a:off x="6764867" y="3556000"/>
              <a:ext cx="45720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Line 30"/>
            <p:cNvSpPr>
              <a:spLocks noChangeShapeType="1"/>
            </p:cNvSpPr>
            <p:nvPr/>
          </p:nvSpPr>
          <p:spPr bwMode="auto">
            <a:xfrm flipV="1">
              <a:off x="6764867" y="3403600"/>
              <a:ext cx="5334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Line 31"/>
            <p:cNvSpPr>
              <a:spLocks noChangeShapeType="1"/>
            </p:cNvSpPr>
            <p:nvPr/>
          </p:nvSpPr>
          <p:spPr bwMode="auto">
            <a:xfrm flipV="1">
              <a:off x="6764867" y="3479800"/>
              <a:ext cx="533400" cy="990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Line 32"/>
            <p:cNvSpPr>
              <a:spLocks noChangeShapeType="1"/>
            </p:cNvSpPr>
            <p:nvPr/>
          </p:nvSpPr>
          <p:spPr bwMode="auto">
            <a:xfrm>
              <a:off x="6841067" y="4165600"/>
              <a:ext cx="38100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Line 33"/>
            <p:cNvSpPr>
              <a:spLocks noChangeShapeType="1"/>
            </p:cNvSpPr>
            <p:nvPr/>
          </p:nvSpPr>
          <p:spPr bwMode="auto">
            <a:xfrm>
              <a:off x="6764867" y="5003800"/>
              <a:ext cx="533400" cy="7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1112576" y="4409833"/>
            <a:ext cx="2500312" cy="1753368"/>
            <a:chOff x="1112576" y="4477569"/>
            <a:chExt cx="2500312" cy="1753368"/>
          </a:xfrm>
        </p:grpSpPr>
        <p:sp>
          <p:nvSpPr>
            <p:cNvPr id="22" name="AutoShape 60"/>
            <p:cNvSpPr>
              <a:spLocks noChangeArrowheads="1"/>
            </p:cNvSpPr>
            <p:nvPr/>
          </p:nvSpPr>
          <p:spPr bwMode="auto">
            <a:xfrm>
              <a:off x="1188776" y="5163369"/>
              <a:ext cx="304800" cy="152400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AutoShape 61"/>
            <p:cNvSpPr>
              <a:spLocks noChangeArrowheads="1"/>
            </p:cNvSpPr>
            <p:nvPr/>
          </p:nvSpPr>
          <p:spPr bwMode="auto">
            <a:xfrm>
              <a:off x="1188776" y="5468169"/>
              <a:ext cx="304800" cy="152400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AutoShape 62"/>
            <p:cNvSpPr>
              <a:spLocks noChangeArrowheads="1"/>
            </p:cNvSpPr>
            <p:nvPr/>
          </p:nvSpPr>
          <p:spPr bwMode="auto">
            <a:xfrm>
              <a:off x="1188776" y="4553769"/>
              <a:ext cx="304800" cy="152400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AutoShape 63"/>
            <p:cNvSpPr>
              <a:spLocks noChangeArrowheads="1"/>
            </p:cNvSpPr>
            <p:nvPr/>
          </p:nvSpPr>
          <p:spPr bwMode="auto">
            <a:xfrm>
              <a:off x="1188776" y="4858569"/>
              <a:ext cx="304800" cy="152400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Line 64"/>
            <p:cNvSpPr>
              <a:spLocks noChangeShapeType="1"/>
            </p:cNvSpPr>
            <p:nvPr/>
          </p:nvSpPr>
          <p:spPr bwMode="auto">
            <a:xfrm>
              <a:off x="1493576" y="4629969"/>
              <a:ext cx="45720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65"/>
            <p:cNvSpPr>
              <a:spLocks noChangeShapeType="1"/>
            </p:cNvSpPr>
            <p:nvPr/>
          </p:nvSpPr>
          <p:spPr bwMode="auto">
            <a:xfrm>
              <a:off x="1493576" y="4934769"/>
              <a:ext cx="457200" cy="7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66"/>
            <p:cNvSpPr>
              <a:spLocks noChangeShapeType="1"/>
            </p:cNvSpPr>
            <p:nvPr/>
          </p:nvSpPr>
          <p:spPr bwMode="auto">
            <a:xfrm flipV="1">
              <a:off x="1493576" y="5010969"/>
              <a:ext cx="5334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67"/>
            <p:cNvSpPr>
              <a:spLocks noChangeShapeType="1"/>
            </p:cNvSpPr>
            <p:nvPr/>
          </p:nvSpPr>
          <p:spPr bwMode="auto">
            <a:xfrm>
              <a:off x="1569776" y="5239569"/>
              <a:ext cx="38100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Text Box 68"/>
            <p:cNvSpPr txBox="1">
              <a:spLocks noChangeArrowheads="1"/>
            </p:cNvSpPr>
            <p:nvPr/>
          </p:nvSpPr>
          <p:spPr bwMode="auto">
            <a:xfrm>
              <a:off x="1950776" y="4629969"/>
              <a:ext cx="1076325" cy="10699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zh-CN" altLang="ja-JP" sz="1600">
                  <a:latin typeface="Times New Roman" panose="02020603050405020304" pitchFamily="18" charset="0"/>
                  <a:ea typeface="宋体" panose="02010600030101010101" pitchFamily="2" charset="-122"/>
                </a:rPr>
                <a:t>Sports</a:t>
              </a: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zh-CN" altLang="ja-JP" sz="1600">
                  <a:latin typeface="Times New Roman" panose="02020603050405020304" pitchFamily="18" charset="0"/>
                  <a:ea typeface="宋体" panose="02010600030101010101" pitchFamily="2" charset="-122"/>
                </a:rPr>
                <a:t>Business</a:t>
              </a: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endParaRPr lang="zh-CN" altLang="ja-JP" sz="16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zh-CN" altLang="ja-JP" sz="1600">
                  <a:latin typeface="Times New Roman" panose="02020603050405020304" pitchFamily="18" charset="0"/>
                  <a:ea typeface="宋体" panose="02010600030101010101" pitchFamily="2" charset="-122"/>
                </a:rPr>
                <a:t>Education</a:t>
              </a:r>
              <a:endParaRPr lang="en-US" altLang="ja-JP" sz="1600">
                <a:latin typeface="Times New Roman" panose="02020603050405020304" pitchFamily="18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1" name="Rectangle 69"/>
            <p:cNvSpPr>
              <a:spLocks noChangeArrowheads="1"/>
            </p:cNvSpPr>
            <p:nvPr/>
          </p:nvSpPr>
          <p:spPr bwMode="auto">
            <a:xfrm>
              <a:off x="1112576" y="4477569"/>
              <a:ext cx="1905000" cy="1371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AutoShape 70"/>
            <p:cNvSpPr>
              <a:spLocks noChangeArrowheads="1"/>
            </p:cNvSpPr>
            <p:nvPr/>
          </p:nvSpPr>
          <p:spPr bwMode="auto">
            <a:xfrm rot="5400000">
              <a:off x="3162832" y="4968371"/>
              <a:ext cx="457200" cy="442913"/>
            </a:xfrm>
            <a:prstGeom prst="upArrow">
              <a:avLst>
                <a:gd name="adj1" fmla="val 50000"/>
                <a:gd name="adj2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/>
                <p:cNvSpPr txBox="1"/>
                <p:nvPr/>
              </p:nvSpPr>
              <p:spPr>
                <a:xfrm>
                  <a:off x="1493576" y="5952912"/>
                  <a:ext cx="1197379" cy="27802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93576" y="5952912"/>
                  <a:ext cx="1197379" cy="278025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r="-2041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6701899" y="6512239"/>
                <a:ext cx="1197379" cy="2780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1899" y="6512239"/>
                <a:ext cx="1197379" cy="278025"/>
              </a:xfrm>
              <a:prstGeom prst="rect">
                <a:avLst/>
              </a:prstGeom>
              <a:blipFill rotWithShape="0">
                <a:blip r:embed="rId6"/>
                <a:stretch>
                  <a:fillRect t="-23913" r="-1523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6" name="Group 45"/>
          <p:cNvGrpSpPr/>
          <p:nvPr/>
        </p:nvGrpSpPr>
        <p:grpSpPr>
          <a:xfrm>
            <a:off x="3263775" y="4263293"/>
            <a:ext cx="1633144" cy="641840"/>
            <a:chOff x="3331501" y="3991539"/>
            <a:chExt cx="1633144" cy="641840"/>
          </a:xfrm>
        </p:grpSpPr>
        <p:sp>
          <p:nvSpPr>
            <p:cNvPr id="47" name="TextBox 46"/>
            <p:cNvSpPr txBox="1"/>
            <p:nvPr/>
          </p:nvSpPr>
          <p:spPr>
            <a:xfrm>
              <a:off x="3331501" y="3991539"/>
              <a:ext cx="16331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Training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48" name="Straight Arrow Connector 47"/>
            <p:cNvCxnSpPr/>
            <p:nvPr/>
          </p:nvCxnSpPr>
          <p:spPr>
            <a:xfrm flipH="1">
              <a:off x="3433757" y="4366679"/>
              <a:ext cx="130709" cy="26670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>
          <a:xfrm>
            <a:off x="4825831" y="4261211"/>
            <a:ext cx="913281" cy="643922"/>
            <a:chOff x="4893557" y="3989457"/>
            <a:chExt cx="913281" cy="643922"/>
          </a:xfrm>
        </p:grpSpPr>
        <p:sp>
          <p:nvSpPr>
            <p:cNvPr id="50" name="TextBox 49"/>
            <p:cNvSpPr txBox="1"/>
            <p:nvPr/>
          </p:nvSpPr>
          <p:spPr>
            <a:xfrm>
              <a:off x="4893557" y="3989457"/>
              <a:ext cx="9132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Testing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51" name="Straight Arrow Connector 50"/>
            <p:cNvCxnSpPr/>
            <p:nvPr/>
          </p:nvCxnSpPr>
          <p:spPr>
            <a:xfrm>
              <a:off x="5569381" y="4349769"/>
              <a:ext cx="164630" cy="28361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3" name="Footer Placeholder 5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54" name="Slide Number Placeholder 5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17</a:t>
            </a:fld>
            <a:endParaRPr lang="en-US"/>
          </a:p>
        </p:txBody>
      </p:sp>
      <p:grpSp>
        <p:nvGrpSpPr>
          <p:cNvPr id="55" name="Group 54"/>
          <p:cNvGrpSpPr/>
          <p:nvPr/>
        </p:nvGrpSpPr>
        <p:grpSpPr>
          <a:xfrm>
            <a:off x="3713962" y="5548864"/>
            <a:ext cx="1776409" cy="1270504"/>
            <a:chOff x="3733795" y="4981045"/>
            <a:chExt cx="1776409" cy="1270504"/>
          </a:xfrm>
        </p:grpSpPr>
        <p:grpSp>
          <p:nvGrpSpPr>
            <p:cNvPr id="56" name="Group 55"/>
            <p:cNvGrpSpPr/>
            <p:nvPr/>
          </p:nvGrpSpPr>
          <p:grpSpPr>
            <a:xfrm>
              <a:off x="3810386" y="4981045"/>
              <a:ext cx="1632758" cy="1270504"/>
              <a:chOff x="3810386" y="4972578"/>
              <a:chExt cx="1632758" cy="1270504"/>
            </a:xfrm>
          </p:grpSpPr>
          <p:grpSp>
            <p:nvGrpSpPr>
              <p:cNvPr id="58" name="Group 57"/>
              <p:cNvGrpSpPr/>
              <p:nvPr/>
            </p:nvGrpSpPr>
            <p:grpSpPr>
              <a:xfrm>
                <a:off x="3810386" y="5338524"/>
                <a:ext cx="1632758" cy="904558"/>
                <a:chOff x="3902027" y="5590805"/>
                <a:chExt cx="1632758" cy="904558"/>
              </a:xfrm>
            </p:grpSpPr>
            <p:sp>
              <p:nvSpPr>
                <p:cNvPr id="60" name="AutoShape 60"/>
                <p:cNvSpPr>
                  <a:spLocks noChangeArrowheads="1"/>
                </p:cNvSpPr>
                <p:nvPr/>
              </p:nvSpPr>
              <p:spPr bwMode="auto">
                <a:xfrm>
                  <a:off x="4337406" y="5594509"/>
                  <a:ext cx="304800" cy="152400"/>
                </a:xfrm>
                <a:prstGeom prst="foldedCorner">
                  <a:avLst>
                    <a:gd name="adj" fmla="val 12500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" name="AutoShape 61"/>
                <p:cNvSpPr>
                  <a:spLocks noChangeArrowheads="1"/>
                </p:cNvSpPr>
                <p:nvPr/>
              </p:nvSpPr>
              <p:spPr bwMode="auto">
                <a:xfrm>
                  <a:off x="4337406" y="5899309"/>
                  <a:ext cx="304800" cy="152400"/>
                </a:xfrm>
                <a:prstGeom prst="foldedCorner">
                  <a:avLst>
                    <a:gd name="adj" fmla="val 12500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" name="AutoShape 62"/>
                <p:cNvSpPr>
                  <a:spLocks noChangeArrowheads="1"/>
                </p:cNvSpPr>
                <p:nvPr/>
              </p:nvSpPr>
              <p:spPr bwMode="auto">
                <a:xfrm>
                  <a:off x="3902027" y="5598213"/>
                  <a:ext cx="304800" cy="152400"/>
                </a:xfrm>
                <a:prstGeom prst="foldedCorner">
                  <a:avLst>
                    <a:gd name="adj" fmla="val 12500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3" name="AutoShape 63"/>
                <p:cNvSpPr>
                  <a:spLocks noChangeArrowheads="1"/>
                </p:cNvSpPr>
                <p:nvPr/>
              </p:nvSpPr>
              <p:spPr bwMode="auto">
                <a:xfrm>
                  <a:off x="3902027" y="5903013"/>
                  <a:ext cx="304800" cy="152400"/>
                </a:xfrm>
                <a:prstGeom prst="foldedCorner">
                  <a:avLst>
                    <a:gd name="adj" fmla="val 12500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4" name="AutoShape 60"/>
                <p:cNvSpPr>
                  <a:spLocks noChangeArrowheads="1"/>
                </p:cNvSpPr>
                <p:nvPr/>
              </p:nvSpPr>
              <p:spPr bwMode="auto">
                <a:xfrm>
                  <a:off x="5229985" y="5590805"/>
                  <a:ext cx="304800" cy="152400"/>
                </a:xfrm>
                <a:prstGeom prst="foldedCorner">
                  <a:avLst>
                    <a:gd name="adj" fmla="val 12500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5" name="AutoShape 61"/>
                <p:cNvSpPr>
                  <a:spLocks noChangeArrowheads="1"/>
                </p:cNvSpPr>
                <p:nvPr/>
              </p:nvSpPr>
              <p:spPr bwMode="auto">
                <a:xfrm>
                  <a:off x="5229985" y="5895605"/>
                  <a:ext cx="304800" cy="152400"/>
                </a:xfrm>
                <a:prstGeom prst="foldedCorner">
                  <a:avLst>
                    <a:gd name="adj" fmla="val 12500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6" name="AutoShape 62"/>
                <p:cNvSpPr>
                  <a:spLocks noChangeArrowheads="1"/>
                </p:cNvSpPr>
                <p:nvPr/>
              </p:nvSpPr>
              <p:spPr bwMode="auto">
                <a:xfrm>
                  <a:off x="4794606" y="5594509"/>
                  <a:ext cx="304800" cy="152400"/>
                </a:xfrm>
                <a:prstGeom prst="foldedCorner">
                  <a:avLst>
                    <a:gd name="adj" fmla="val 12500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7" name="AutoShape 63"/>
                <p:cNvSpPr>
                  <a:spLocks noChangeArrowheads="1"/>
                </p:cNvSpPr>
                <p:nvPr/>
              </p:nvSpPr>
              <p:spPr bwMode="auto">
                <a:xfrm>
                  <a:off x="4794606" y="5899309"/>
                  <a:ext cx="304800" cy="152400"/>
                </a:xfrm>
                <a:prstGeom prst="foldedCorner">
                  <a:avLst>
                    <a:gd name="adj" fmla="val 12500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8" name="TextBox 67"/>
                    <p:cNvSpPr txBox="1"/>
                    <p:nvPr/>
                  </p:nvSpPr>
                  <p:spPr>
                    <a:xfrm>
                      <a:off x="4206827" y="6217338"/>
                      <a:ext cx="1136145" cy="278025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, ?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p>
                            </m:sSubSup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2" name="TextBox 4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206827" y="6217338"/>
                      <a:ext cx="1136145" cy="278025"/>
                    </a:xfrm>
                    <a:prstGeom prst="rect">
                      <a:avLst/>
                    </a:prstGeom>
                    <a:blipFill rotWithShape="0">
                      <a:blip r:embed="rId7"/>
                      <a:stretch>
                        <a:fillRect r="-2151" b="-2222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59" name="AutoShape 70"/>
              <p:cNvSpPr>
                <a:spLocks noChangeArrowheads="1"/>
              </p:cNvSpPr>
              <p:nvPr/>
            </p:nvSpPr>
            <p:spPr bwMode="auto">
              <a:xfrm>
                <a:off x="4384141" y="4972578"/>
                <a:ext cx="457200" cy="254529"/>
              </a:xfrm>
              <a:prstGeom prst="upArrow">
                <a:avLst>
                  <a:gd name="adj1" fmla="val 50000"/>
                  <a:gd name="adj2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7" name="Rectangle 56"/>
            <p:cNvSpPr/>
            <p:nvPr/>
          </p:nvSpPr>
          <p:spPr>
            <a:xfrm>
              <a:off x="3733795" y="5269759"/>
              <a:ext cx="1776409" cy="6455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0" name="TextBox 69"/>
          <p:cNvSpPr txBox="1"/>
          <p:nvPr/>
        </p:nvSpPr>
        <p:spPr>
          <a:xfrm>
            <a:off x="5803639" y="2403773"/>
            <a:ext cx="30609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>
                <a:solidFill>
                  <a:srgbClr val="FF0000"/>
                </a:solidFill>
              </a:rPr>
              <a:t>Key: </a:t>
            </a:r>
            <a:r>
              <a:rPr lang="en-US" sz="2400" b="1" i="1" dirty="0" err="1" smtClean="0">
                <a:solidFill>
                  <a:srgbClr val="FF0000"/>
                </a:solidFill>
              </a:rPr>
              <a:t>i.i.d</a:t>
            </a:r>
            <a:r>
              <a:rPr lang="en-US" sz="2400" b="1" i="1" dirty="0" smtClean="0">
                <a:solidFill>
                  <a:srgbClr val="FF0000"/>
                </a:solidFill>
              </a:rPr>
              <a:t>. assumption!</a:t>
            </a:r>
            <a:endParaRPr lang="en-US" sz="2400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9990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Generative V.S. discriminative models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Binary classification as an example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59266-CC28-4756-A079-26437DFBC729}" type="slidenum">
              <a:rPr lang="en-US" smtClean="0"/>
              <a:t>18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665" y="2513020"/>
            <a:ext cx="8613453" cy="394811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13151" y="2128299"/>
            <a:ext cx="28302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Generative Model’s view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5502123" y="2128299"/>
            <a:ext cx="31350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Discriminative Model’s view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26819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Generative V.S. </a:t>
            </a:r>
            <a:r>
              <a:rPr lang="en-US" dirty="0" smtClean="0"/>
              <a:t>discriminative models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Generative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Specifying joint distribution</a:t>
                </a:r>
              </a:p>
              <a:p>
                <a:pPr lvl="1"/>
                <a:r>
                  <a:rPr lang="en-US" dirty="0" smtClean="0"/>
                  <a:t>Full probabilistic specification for all the random variables</a:t>
                </a:r>
              </a:p>
              <a:p>
                <a:r>
                  <a:rPr lang="en-US" dirty="0" smtClean="0"/>
                  <a:t>Dependence assumption has to be specified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Flexible, can be used in unsupervised learning</a:t>
                </a:r>
                <a:endParaRPr lang="en-US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0">
                <a:blip r:embed="rId2"/>
                <a:stretch>
                  <a:fillRect l="-1961" t="-1235" r="-1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Discriminative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sz="quarter" idx="4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Specifying conditional distribution</a:t>
                </a:r>
              </a:p>
              <a:p>
                <a:pPr lvl="1"/>
                <a:r>
                  <a:rPr lang="en-US" dirty="0" smtClean="0"/>
                  <a:t>Only explain the target variable</a:t>
                </a:r>
              </a:p>
              <a:p>
                <a:r>
                  <a:rPr lang="en-US" dirty="0" smtClean="0"/>
                  <a:t>Arbitrary </a:t>
                </a:r>
                <a:r>
                  <a:rPr lang="en-US" dirty="0"/>
                  <a:t>features can be incorporated for </a:t>
                </a:r>
                <a:r>
                  <a:rPr lang="en-US" dirty="0" smtClean="0"/>
                  <a:t>modeling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 smtClean="0"/>
                  <a:t> </a:t>
                </a:r>
              </a:p>
              <a:p>
                <a:r>
                  <a:rPr lang="en-US" dirty="0" smtClean="0"/>
                  <a:t>Need labeled data, only suitable for (semi-) supervised learning</a:t>
                </a:r>
                <a:endParaRPr lang="en-US" dirty="0"/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blipFill rotWithShape="0">
                <a:blip r:embed="rId3"/>
                <a:stretch>
                  <a:fillRect l="-2112" t="-1235" b="-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59266-CC28-4756-A079-26437DFBC72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711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lecture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Bayes decision theory</a:t>
            </a:r>
          </a:p>
          <a:p>
            <a:r>
              <a:rPr lang="en-US" dirty="0" smtClean="0"/>
              <a:t>Supervised text categorization</a:t>
            </a:r>
          </a:p>
          <a:p>
            <a:pPr lvl="1"/>
            <a:r>
              <a:rPr lang="en-US" dirty="0" smtClean="0"/>
              <a:t>General steps for text categorization</a:t>
            </a:r>
          </a:p>
          <a:p>
            <a:pPr lvl="1"/>
            <a:r>
              <a:rPr lang="en-US" dirty="0"/>
              <a:t>Feature </a:t>
            </a:r>
            <a:r>
              <a:rPr lang="en-US" dirty="0" smtClean="0"/>
              <a:t>selection methods</a:t>
            </a:r>
          </a:p>
          <a:p>
            <a:pPr lvl="1"/>
            <a:r>
              <a:rPr lang="en-US" dirty="0" smtClean="0"/>
              <a:t>Evaluation metrics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312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General steps for text categorization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0" y="1600200"/>
            <a:ext cx="4225416" cy="4525963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Feature construction and selection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Model specification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Model estimation and selection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Evaluation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3648108" cy="2529945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626636" y="4312170"/>
            <a:ext cx="918457" cy="1240008"/>
            <a:chOff x="626636" y="4312170"/>
            <a:chExt cx="918457" cy="1240008"/>
          </a:xfrm>
        </p:grpSpPr>
        <p:sp>
          <p:nvSpPr>
            <p:cNvPr id="5" name="Down Arrow 4"/>
            <p:cNvSpPr/>
            <p:nvPr/>
          </p:nvSpPr>
          <p:spPr>
            <a:xfrm rot="1709119">
              <a:off x="1151550" y="4312170"/>
              <a:ext cx="364066" cy="51646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26636" y="4905847"/>
              <a:ext cx="9184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Political News 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748190" y="4312170"/>
            <a:ext cx="813317" cy="1240008"/>
            <a:chOff x="1748190" y="4312170"/>
            <a:chExt cx="813317" cy="1240008"/>
          </a:xfrm>
        </p:grpSpPr>
        <p:sp>
          <p:nvSpPr>
            <p:cNvPr id="6" name="Down Arrow 5"/>
            <p:cNvSpPr/>
            <p:nvPr/>
          </p:nvSpPr>
          <p:spPr>
            <a:xfrm>
              <a:off x="1972816" y="4312170"/>
              <a:ext cx="364066" cy="51646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748190" y="4905847"/>
              <a:ext cx="81331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Sports  News </a:t>
              </a:r>
              <a:endParaRPr lang="en-US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764604" y="4311903"/>
            <a:ext cx="1578796" cy="1240275"/>
            <a:chOff x="2764604" y="4311903"/>
            <a:chExt cx="1578796" cy="1240275"/>
          </a:xfrm>
        </p:grpSpPr>
        <p:sp>
          <p:nvSpPr>
            <p:cNvPr id="7" name="Down Arrow 6"/>
            <p:cNvSpPr/>
            <p:nvPr/>
          </p:nvSpPr>
          <p:spPr>
            <a:xfrm rot="19915024">
              <a:off x="2778380" y="4311903"/>
              <a:ext cx="364066" cy="51646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764604" y="4905847"/>
              <a:ext cx="15787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Entertainment News </a:t>
              </a:r>
              <a:endParaRPr lang="en-US" dirty="0"/>
            </a:p>
          </p:txBody>
        </p:sp>
      </p:grp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187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Recap: Bayes risk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Risk – assign instance to a wrong class</a:t>
            </a:r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21</a:t>
            </a:fld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1761064" y="2868507"/>
            <a:ext cx="6341534" cy="2709333"/>
            <a:chOff x="1278466" y="2548467"/>
            <a:chExt cx="6341534" cy="2709333"/>
          </a:xfrm>
        </p:grpSpPr>
        <p:cxnSp>
          <p:nvCxnSpPr>
            <p:cNvPr id="9" name="Straight Arrow Connector 8"/>
            <p:cNvCxnSpPr/>
            <p:nvPr/>
          </p:nvCxnSpPr>
          <p:spPr>
            <a:xfrm>
              <a:off x="1278466" y="5240866"/>
              <a:ext cx="6341534" cy="1693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V="1">
              <a:off x="1278466" y="2548467"/>
              <a:ext cx="0" cy="26924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Freeform 14"/>
          <p:cNvSpPr/>
          <p:nvPr/>
        </p:nvSpPr>
        <p:spPr>
          <a:xfrm>
            <a:off x="1756832" y="4214707"/>
            <a:ext cx="5384802" cy="1380073"/>
          </a:xfrm>
          <a:custGeom>
            <a:avLst/>
            <a:gdLst>
              <a:gd name="connsiteX0" fmla="*/ 0 w 4013200"/>
              <a:gd name="connsiteY0" fmla="*/ 1346206 h 1380073"/>
              <a:gd name="connsiteX1" fmla="*/ 1016000 w 4013200"/>
              <a:gd name="connsiteY1" fmla="*/ 1176873 h 1380073"/>
              <a:gd name="connsiteX2" fmla="*/ 1651000 w 4013200"/>
              <a:gd name="connsiteY2" fmla="*/ 6 h 1380073"/>
              <a:gd name="connsiteX3" fmla="*/ 2269067 w 4013200"/>
              <a:gd name="connsiteY3" fmla="*/ 1159940 h 1380073"/>
              <a:gd name="connsiteX4" fmla="*/ 4013200 w 4013200"/>
              <a:gd name="connsiteY4" fmla="*/ 1380073 h 1380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13200" h="1380073">
                <a:moveTo>
                  <a:pt x="0" y="1346206"/>
                </a:moveTo>
                <a:cubicBezTo>
                  <a:pt x="370416" y="1373723"/>
                  <a:pt x="740833" y="1401240"/>
                  <a:pt x="1016000" y="1176873"/>
                </a:cubicBezTo>
                <a:cubicBezTo>
                  <a:pt x="1291167" y="952506"/>
                  <a:pt x="1442156" y="2828"/>
                  <a:pt x="1651000" y="6"/>
                </a:cubicBezTo>
                <a:cubicBezTo>
                  <a:pt x="1859844" y="-2816"/>
                  <a:pt x="1875367" y="929929"/>
                  <a:pt x="2269067" y="1159940"/>
                </a:cubicBezTo>
                <a:cubicBezTo>
                  <a:pt x="2662767" y="1389951"/>
                  <a:pt x="3667478" y="1343384"/>
                  <a:pt x="4013200" y="1380073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2412998" y="3723592"/>
            <a:ext cx="5156200" cy="1841757"/>
          </a:xfrm>
          <a:custGeom>
            <a:avLst/>
            <a:gdLst>
              <a:gd name="connsiteX0" fmla="*/ 0 w 5156200"/>
              <a:gd name="connsiteY0" fmla="*/ 1837315 h 1841757"/>
              <a:gd name="connsiteX1" fmla="*/ 838200 w 5156200"/>
              <a:gd name="connsiteY1" fmla="*/ 1727248 h 1841757"/>
              <a:gd name="connsiteX2" fmla="*/ 1921934 w 5156200"/>
              <a:gd name="connsiteY2" fmla="*/ 1092248 h 1841757"/>
              <a:gd name="connsiteX3" fmla="*/ 2692400 w 5156200"/>
              <a:gd name="connsiteY3" fmla="*/ 48 h 1841757"/>
              <a:gd name="connsiteX4" fmla="*/ 3276600 w 5156200"/>
              <a:gd name="connsiteY4" fmla="*/ 1049915 h 1841757"/>
              <a:gd name="connsiteX5" fmla="*/ 4360334 w 5156200"/>
              <a:gd name="connsiteY5" fmla="*/ 1735715 h 1841757"/>
              <a:gd name="connsiteX6" fmla="*/ 5156200 w 5156200"/>
              <a:gd name="connsiteY6" fmla="*/ 1828848 h 1841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156200" h="1841757">
                <a:moveTo>
                  <a:pt x="0" y="1837315"/>
                </a:moveTo>
                <a:cubicBezTo>
                  <a:pt x="258939" y="1844370"/>
                  <a:pt x="517878" y="1851426"/>
                  <a:pt x="838200" y="1727248"/>
                </a:cubicBezTo>
                <a:cubicBezTo>
                  <a:pt x="1158522" y="1603070"/>
                  <a:pt x="1612901" y="1380115"/>
                  <a:pt x="1921934" y="1092248"/>
                </a:cubicBezTo>
                <a:cubicBezTo>
                  <a:pt x="2230967" y="804381"/>
                  <a:pt x="2466622" y="7103"/>
                  <a:pt x="2692400" y="48"/>
                </a:cubicBezTo>
                <a:cubicBezTo>
                  <a:pt x="2918178" y="-7007"/>
                  <a:pt x="2998611" y="760637"/>
                  <a:pt x="3276600" y="1049915"/>
                </a:cubicBezTo>
                <a:cubicBezTo>
                  <a:pt x="3554589" y="1339193"/>
                  <a:pt x="4047067" y="1605893"/>
                  <a:pt x="4360334" y="1735715"/>
                </a:cubicBezTo>
                <a:cubicBezTo>
                  <a:pt x="4673601" y="1865537"/>
                  <a:pt x="4914900" y="1847192"/>
                  <a:pt x="5156200" y="1828848"/>
                </a:cubicBezTo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7620000" y="5623361"/>
                <a:ext cx="8720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0" y="5623361"/>
                <a:ext cx="872067" cy="36933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1854200" y="2742052"/>
                <a:ext cx="8720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4200" y="2742052"/>
                <a:ext cx="872067" cy="369332"/>
              </a:xfrm>
              <a:prstGeom prst="rect">
                <a:avLst/>
              </a:prstGeom>
              <a:blipFill rotWithShape="0">
                <a:blip r:embed="rId3"/>
                <a:stretch>
                  <a:fillRect r="-2797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5512887" y="3953545"/>
                <a:ext cx="22182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err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e>
                          <m:r>
                            <a:rPr lang="en-US" i="1" dirty="0" err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=1)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2887" y="3953545"/>
                <a:ext cx="2218267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1756832" y="3915125"/>
                <a:ext cx="22182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err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e>
                          <m:r>
                            <a:rPr lang="en-US" i="1" dirty="0" err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=0)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6832" y="3915125"/>
                <a:ext cx="2218267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Connector 22"/>
          <p:cNvCxnSpPr/>
          <p:nvPr/>
        </p:nvCxnSpPr>
        <p:spPr>
          <a:xfrm flipH="1">
            <a:off x="4339166" y="3111384"/>
            <a:ext cx="8467" cy="2820455"/>
          </a:xfrm>
          <a:prstGeom prst="line">
            <a:avLst/>
          </a:prstGeom>
          <a:ln w="28575">
            <a:solidFill>
              <a:srgbClr val="0000FF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Group 79"/>
          <p:cNvGrpSpPr/>
          <p:nvPr/>
        </p:nvGrpSpPr>
        <p:grpSpPr>
          <a:xfrm>
            <a:off x="3040390" y="4815840"/>
            <a:ext cx="1301667" cy="754941"/>
            <a:chOff x="3040390" y="4815840"/>
            <a:chExt cx="1301667" cy="754941"/>
          </a:xfrm>
        </p:grpSpPr>
        <p:cxnSp>
          <p:nvCxnSpPr>
            <p:cNvPr id="30" name="Straight Connector 29"/>
            <p:cNvCxnSpPr>
              <a:stCxn id="16" idx="1"/>
            </p:cNvCxnSpPr>
            <p:nvPr/>
          </p:nvCxnSpPr>
          <p:spPr>
            <a:xfrm flipH="1">
              <a:off x="3155156" y="5450840"/>
              <a:ext cx="96042" cy="110066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H="1">
              <a:off x="3253186" y="5391470"/>
              <a:ext cx="148212" cy="169436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H="1">
              <a:off x="3357164" y="5330719"/>
              <a:ext cx="192077" cy="23061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flipH="1">
              <a:off x="3453206" y="5245297"/>
              <a:ext cx="261796" cy="315609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H="1">
              <a:off x="3557185" y="5159875"/>
              <a:ext cx="313551" cy="401031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H="1">
              <a:off x="3653220" y="5044782"/>
              <a:ext cx="403710" cy="516124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16" idx="2"/>
            </p:cNvCxnSpPr>
            <p:nvPr/>
          </p:nvCxnSpPr>
          <p:spPr>
            <a:xfrm flipH="1">
              <a:off x="3761978" y="4815840"/>
              <a:ext cx="572954" cy="747391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H="1">
              <a:off x="3877861" y="4933950"/>
              <a:ext cx="464196" cy="628806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flipH="1">
              <a:off x="3993744" y="5088699"/>
              <a:ext cx="348313" cy="482082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flipH="1">
              <a:off x="4111772" y="5251696"/>
              <a:ext cx="230285" cy="317585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H="1">
              <a:off x="4222238" y="5416470"/>
              <a:ext cx="112694" cy="152408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flipH="1">
              <a:off x="3040390" y="5490293"/>
              <a:ext cx="69654" cy="72948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Group 80"/>
          <p:cNvGrpSpPr/>
          <p:nvPr/>
        </p:nvGrpSpPr>
        <p:grpSpPr>
          <a:xfrm>
            <a:off x="4342050" y="4932750"/>
            <a:ext cx="1166531" cy="632600"/>
            <a:chOff x="4342050" y="4932750"/>
            <a:chExt cx="1166531" cy="632600"/>
          </a:xfrm>
        </p:grpSpPr>
        <p:cxnSp>
          <p:nvCxnSpPr>
            <p:cNvPr id="59" name="Straight Connector 58"/>
            <p:cNvCxnSpPr/>
            <p:nvPr/>
          </p:nvCxnSpPr>
          <p:spPr>
            <a:xfrm>
              <a:off x="4342056" y="5424237"/>
              <a:ext cx="107177" cy="13619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4352637" y="5292294"/>
              <a:ext cx="208777" cy="273056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4342051" y="5101882"/>
              <a:ext cx="337126" cy="46235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4342050" y="4932750"/>
              <a:ext cx="465090" cy="62768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>
              <a:stCxn id="15" idx="3"/>
            </p:cNvCxnSpPr>
            <p:nvPr/>
          </p:nvCxnSpPr>
          <p:spPr>
            <a:xfrm>
              <a:off x="4801404" y="5374647"/>
              <a:ext cx="132305" cy="18578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4982144" y="5432708"/>
              <a:ext cx="82191" cy="12772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5143630" y="5467539"/>
              <a:ext cx="66153" cy="9289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5295748" y="5487664"/>
              <a:ext cx="60687" cy="7276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5471540" y="5513985"/>
              <a:ext cx="37041" cy="4853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Group 97"/>
          <p:cNvGrpSpPr/>
          <p:nvPr/>
        </p:nvGrpSpPr>
        <p:grpSpPr>
          <a:xfrm>
            <a:off x="2726267" y="3147015"/>
            <a:ext cx="1615783" cy="400518"/>
            <a:chOff x="2726267" y="3147015"/>
            <a:chExt cx="1615783" cy="40051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TextBox 81"/>
                <p:cNvSpPr txBox="1"/>
                <p:nvPr/>
              </p:nvSpPr>
              <p:spPr>
                <a:xfrm>
                  <a:off x="3005196" y="3147015"/>
                  <a:ext cx="94416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2" name="TextBox 8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05196" y="3147015"/>
                  <a:ext cx="944166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t="-6557"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5" name="Straight Arrow Connector 84"/>
            <p:cNvCxnSpPr/>
            <p:nvPr/>
          </p:nvCxnSpPr>
          <p:spPr>
            <a:xfrm flipH="1" flipV="1">
              <a:off x="2726267" y="3539067"/>
              <a:ext cx="1615783" cy="846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9" name="Group 98"/>
          <p:cNvGrpSpPr/>
          <p:nvPr/>
        </p:nvGrpSpPr>
        <p:grpSpPr>
          <a:xfrm>
            <a:off x="4343901" y="3114490"/>
            <a:ext cx="1599457" cy="434558"/>
            <a:chOff x="4343901" y="3114490"/>
            <a:chExt cx="1599457" cy="43455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TextBox 83"/>
                <p:cNvSpPr txBox="1"/>
                <p:nvPr/>
              </p:nvSpPr>
              <p:spPr>
                <a:xfrm>
                  <a:off x="4671546" y="3114490"/>
                  <a:ext cx="94416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4" name="TextBox 8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1546" y="3114490"/>
                  <a:ext cx="944166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t="-6667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7" name="Straight Arrow Connector 86"/>
            <p:cNvCxnSpPr/>
            <p:nvPr/>
          </p:nvCxnSpPr>
          <p:spPr>
            <a:xfrm flipV="1">
              <a:off x="4343901" y="3548008"/>
              <a:ext cx="1599457" cy="104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9" name="Group 88"/>
          <p:cNvGrpSpPr/>
          <p:nvPr/>
        </p:nvGrpSpPr>
        <p:grpSpPr>
          <a:xfrm>
            <a:off x="4660581" y="5429874"/>
            <a:ext cx="1727200" cy="952136"/>
            <a:chOff x="5689600" y="2075729"/>
            <a:chExt cx="1727200" cy="952136"/>
          </a:xfrm>
        </p:grpSpPr>
        <p:sp>
          <p:nvSpPr>
            <p:cNvPr id="90" name="TextBox 89"/>
            <p:cNvSpPr txBox="1"/>
            <p:nvPr/>
          </p:nvSpPr>
          <p:spPr>
            <a:xfrm>
              <a:off x="5689600" y="2658533"/>
              <a:ext cx="172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 smtClean="0">
                  <a:solidFill>
                    <a:srgbClr val="FF0000"/>
                  </a:solidFill>
                </a:rPr>
                <a:t>False positive</a:t>
              </a:r>
              <a:endParaRPr lang="en-US" b="1" i="1" dirty="0">
                <a:solidFill>
                  <a:srgbClr val="FF0000"/>
                </a:solidFill>
              </a:endParaRPr>
            </a:p>
          </p:txBody>
        </p:sp>
        <p:cxnSp>
          <p:nvCxnSpPr>
            <p:cNvPr id="91" name="Straight Arrow Connector 90"/>
            <p:cNvCxnSpPr>
              <a:stCxn id="90" idx="0"/>
            </p:cNvCxnSpPr>
            <p:nvPr/>
          </p:nvCxnSpPr>
          <p:spPr>
            <a:xfrm flipH="1" flipV="1">
              <a:off x="5700565" y="2075729"/>
              <a:ext cx="852635" cy="58280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Group 91"/>
          <p:cNvGrpSpPr/>
          <p:nvPr/>
        </p:nvGrpSpPr>
        <p:grpSpPr>
          <a:xfrm>
            <a:off x="2545556" y="5391470"/>
            <a:ext cx="1727200" cy="985334"/>
            <a:chOff x="5689600" y="3100864"/>
            <a:chExt cx="1727200" cy="985334"/>
          </a:xfrm>
        </p:grpSpPr>
        <p:sp>
          <p:nvSpPr>
            <p:cNvPr id="93" name="TextBox 92"/>
            <p:cNvSpPr txBox="1"/>
            <p:nvPr/>
          </p:nvSpPr>
          <p:spPr>
            <a:xfrm>
              <a:off x="5689600" y="3716866"/>
              <a:ext cx="172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 smtClean="0">
                  <a:solidFill>
                    <a:srgbClr val="00B050"/>
                  </a:solidFill>
                </a:rPr>
                <a:t>False negative</a:t>
              </a:r>
              <a:endParaRPr lang="en-US" b="1" i="1" dirty="0">
                <a:solidFill>
                  <a:srgbClr val="00B050"/>
                </a:solidFill>
              </a:endParaRPr>
            </a:p>
          </p:txBody>
        </p:sp>
        <p:cxnSp>
          <p:nvCxnSpPr>
            <p:cNvPr id="94" name="Straight Arrow Connector 93"/>
            <p:cNvCxnSpPr>
              <a:stCxn id="93" idx="0"/>
            </p:cNvCxnSpPr>
            <p:nvPr/>
          </p:nvCxnSpPr>
          <p:spPr>
            <a:xfrm flipV="1">
              <a:off x="6553200" y="3100864"/>
              <a:ext cx="468705" cy="616002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1" name="Group 100"/>
          <p:cNvGrpSpPr/>
          <p:nvPr/>
        </p:nvGrpSpPr>
        <p:grpSpPr>
          <a:xfrm>
            <a:off x="4457025" y="2267373"/>
            <a:ext cx="3660138" cy="880986"/>
            <a:chOff x="4511212" y="2344820"/>
            <a:chExt cx="3660138" cy="880986"/>
          </a:xfrm>
        </p:grpSpPr>
        <p:sp>
          <p:nvSpPr>
            <p:cNvPr id="102" name="TextBox 101"/>
            <p:cNvSpPr txBox="1"/>
            <p:nvPr/>
          </p:nvSpPr>
          <p:spPr>
            <a:xfrm>
              <a:off x="4511212" y="2344820"/>
              <a:ext cx="36601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solidFill>
                    <a:srgbClr val="0000FF"/>
                  </a:solidFill>
                </a:rPr>
                <a:t>*Optimal Bayes decision boundary</a:t>
              </a:r>
              <a:endParaRPr lang="en-US" i="1" dirty="0">
                <a:solidFill>
                  <a:srgbClr val="0000FF"/>
                </a:solidFill>
              </a:endParaRPr>
            </a:p>
          </p:txBody>
        </p:sp>
        <p:cxnSp>
          <p:nvCxnSpPr>
            <p:cNvPr id="103" name="Straight Arrow Connector 102"/>
            <p:cNvCxnSpPr/>
            <p:nvPr/>
          </p:nvCxnSpPr>
          <p:spPr>
            <a:xfrm flipH="1">
              <a:off x="4531276" y="2710252"/>
              <a:ext cx="648630" cy="515554"/>
            </a:xfrm>
            <a:prstGeom prst="straightConnector1">
              <a:avLst/>
            </a:prstGeom>
            <a:ln w="1905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10700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Recap: Bayes risk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Risk – assign instance to a wrong class</a:t>
            </a:r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22</a:t>
            </a:fld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1761064" y="2868507"/>
            <a:ext cx="6341534" cy="2709333"/>
            <a:chOff x="1278466" y="2548467"/>
            <a:chExt cx="6341534" cy="2709333"/>
          </a:xfrm>
        </p:grpSpPr>
        <p:cxnSp>
          <p:nvCxnSpPr>
            <p:cNvPr id="9" name="Straight Arrow Connector 8"/>
            <p:cNvCxnSpPr/>
            <p:nvPr/>
          </p:nvCxnSpPr>
          <p:spPr>
            <a:xfrm>
              <a:off x="1278466" y="5240866"/>
              <a:ext cx="6341534" cy="1693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V="1">
              <a:off x="1278466" y="2548467"/>
              <a:ext cx="0" cy="26924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Freeform 14"/>
          <p:cNvSpPr/>
          <p:nvPr/>
        </p:nvSpPr>
        <p:spPr>
          <a:xfrm>
            <a:off x="1756832" y="4214707"/>
            <a:ext cx="5384802" cy="1380073"/>
          </a:xfrm>
          <a:custGeom>
            <a:avLst/>
            <a:gdLst>
              <a:gd name="connsiteX0" fmla="*/ 0 w 4013200"/>
              <a:gd name="connsiteY0" fmla="*/ 1346206 h 1380073"/>
              <a:gd name="connsiteX1" fmla="*/ 1016000 w 4013200"/>
              <a:gd name="connsiteY1" fmla="*/ 1176873 h 1380073"/>
              <a:gd name="connsiteX2" fmla="*/ 1651000 w 4013200"/>
              <a:gd name="connsiteY2" fmla="*/ 6 h 1380073"/>
              <a:gd name="connsiteX3" fmla="*/ 2269067 w 4013200"/>
              <a:gd name="connsiteY3" fmla="*/ 1159940 h 1380073"/>
              <a:gd name="connsiteX4" fmla="*/ 4013200 w 4013200"/>
              <a:gd name="connsiteY4" fmla="*/ 1380073 h 1380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13200" h="1380073">
                <a:moveTo>
                  <a:pt x="0" y="1346206"/>
                </a:moveTo>
                <a:cubicBezTo>
                  <a:pt x="370416" y="1373723"/>
                  <a:pt x="740833" y="1401240"/>
                  <a:pt x="1016000" y="1176873"/>
                </a:cubicBezTo>
                <a:cubicBezTo>
                  <a:pt x="1291167" y="952506"/>
                  <a:pt x="1442156" y="2828"/>
                  <a:pt x="1651000" y="6"/>
                </a:cubicBezTo>
                <a:cubicBezTo>
                  <a:pt x="1859844" y="-2816"/>
                  <a:pt x="1875367" y="929929"/>
                  <a:pt x="2269067" y="1159940"/>
                </a:cubicBezTo>
                <a:cubicBezTo>
                  <a:pt x="2662767" y="1389951"/>
                  <a:pt x="3667478" y="1343384"/>
                  <a:pt x="4013200" y="1380073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2412998" y="3723592"/>
            <a:ext cx="5156200" cy="1841757"/>
          </a:xfrm>
          <a:custGeom>
            <a:avLst/>
            <a:gdLst>
              <a:gd name="connsiteX0" fmla="*/ 0 w 5156200"/>
              <a:gd name="connsiteY0" fmla="*/ 1837315 h 1841757"/>
              <a:gd name="connsiteX1" fmla="*/ 838200 w 5156200"/>
              <a:gd name="connsiteY1" fmla="*/ 1727248 h 1841757"/>
              <a:gd name="connsiteX2" fmla="*/ 1921934 w 5156200"/>
              <a:gd name="connsiteY2" fmla="*/ 1092248 h 1841757"/>
              <a:gd name="connsiteX3" fmla="*/ 2692400 w 5156200"/>
              <a:gd name="connsiteY3" fmla="*/ 48 h 1841757"/>
              <a:gd name="connsiteX4" fmla="*/ 3276600 w 5156200"/>
              <a:gd name="connsiteY4" fmla="*/ 1049915 h 1841757"/>
              <a:gd name="connsiteX5" fmla="*/ 4360334 w 5156200"/>
              <a:gd name="connsiteY5" fmla="*/ 1735715 h 1841757"/>
              <a:gd name="connsiteX6" fmla="*/ 5156200 w 5156200"/>
              <a:gd name="connsiteY6" fmla="*/ 1828848 h 1841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156200" h="1841757">
                <a:moveTo>
                  <a:pt x="0" y="1837315"/>
                </a:moveTo>
                <a:cubicBezTo>
                  <a:pt x="258939" y="1844370"/>
                  <a:pt x="517878" y="1851426"/>
                  <a:pt x="838200" y="1727248"/>
                </a:cubicBezTo>
                <a:cubicBezTo>
                  <a:pt x="1158522" y="1603070"/>
                  <a:pt x="1612901" y="1380115"/>
                  <a:pt x="1921934" y="1092248"/>
                </a:cubicBezTo>
                <a:cubicBezTo>
                  <a:pt x="2230967" y="804381"/>
                  <a:pt x="2466622" y="7103"/>
                  <a:pt x="2692400" y="48"/>
                </a:cubicBezTo>
                <a:cubicBezTo>
                  <a:pt x="2918178" y="-7007"/>
                  <a:pt x="2998611" y="760637"/>
                  <a:pt x="3276600" y="1049915"/>
                </a:cubicBezTo>
                <a:cubicBezTo>
                  <a:pt x="3554589" y="1339193"/>
                  <a:pt x="4047067" y="1605893"/>
                  <a:pt x="4360334" y="1735715"/>
                </a:cubicBezTo>
                <a:cubicBezTo>
                  <a:pt x="4673601" y="1865537"/>
                  <a:pt x="4914900" y="1847192"/>
                  <a:pt x="5156200" y="1828848"/>
                </a:cubicBezTo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7620000" y="5623361"/>
                <a:ext cx="8720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0" y="5623361"/>
                <a:ext cx="872067" cy="36933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1854200" y="2742052"/>
                <a:ext cx="8720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4200" y="2742052"/>
                <a:ext cx="872067" cy="369332"/>
              </a:xfrm>
              <a:prstGeom prst="rect">
                <a:avLst/>
              </a:prstGeom>
              <a:blipFill rotWithShape="0">
                <a:blip r:embed="rId3"/>
                <a:stretch>
                  <a:fillRect r="-2797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5512887" y="3953545"/>
                <a:ext cx="22182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err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e>
                          <m:r>
                            <a:rPr lang="en-US" i="1" dirty="0" err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=1)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2887" y="3953545"/>
                <a:ext cx="2218267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1756832" y="3915125"/>
                <a:ext cx="22182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err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e>
                          <m:r>
                            <a:rPr lang="en-US" i="1" dirty="0" err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=0)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6832" y="3915125"/>
                <a:ext cx="2218267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0" name="Group 79"/>
          <p:cNvGrpSpPr/>
          <p:nvPr/>
        </p:nvGrpSpPr>
        <p:grpSpPr>
          <a:xfrm>
            <a:off x="3040390" y="4815840"/>
            <a:ext cx="1301667" cy="754941"/>
            <a:chOff x="3040390" y="4815840"/>
            <a:chExt cx="1301667" cy="754941"/>
          </a:xfrm>
        </p:grpSpPr>
        <p:cxnSp>
          <p:nvCxnSpPr>
            <p:cNvPr id="30" name="Straight Connector 29"/>
            <p:cNvCxnSpPr>
              <a:stCxn id="16" idx="1"/>
            </p:cNvCxnSpPr>
            <p:nvPr/>
          </p:nvCxnSpPr>
          <p:spPr>
            <a:xfrm flipH="1">
              <a:off x="3155156" y="5450840"/>
              <a:ext cx="96042" cy="110066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H="1">
              <a:off x="3253186" y="5391470"/>
              <a:ext cx="148212" cy="169436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H="1">
              <a:off x="3357164" y="5330719"/>
              <a:ext cx="192077" cy="23061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flipH="1">
              <a:off x="3453206" y="5245297"/>
              <a:ext cx="261796" cy="315609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H="1">
              <a:off x="3557185" y="5159875"/>
              <a:ext cx="313551" cy="401031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H="1">
              <a:off x="3653220" y="5044782"/>
              <a:ext cx="403710" cy="516124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16" idx="2"/>
            </p:cNvCxnSpPr>
            <p:nvPr/>
          </p:nvCxnSpPr>
          <p:spPr>
            <a:xfrm flipH="1">
              <a:off x="3761978" y="4815840"/>
              <a:ext cx="572954" cy="747391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H="1">
              <a:off x="3877861" y="4933950"/>
              <a:ext cx="464196" cy="628806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flipH="1">
              <a:off x="3993744" y="5088699"/>
              <a:ext cx="348313" cy="482082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flipH="1">
              <a:off x="4111772" y="5251696"/>
              <a:ext cx="230285" cy="317585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H="1">
              <a:off x="4222238" y="5416470"/>
              <a:ext cx="112694" cy="152408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flipH="1">
              <a:off x="3040390" y="5490293"/>
              <a:ext cx="69654" cy="72948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9" name="Straight Connector 58"/>
          <p:cNvCxnSpPr/>
          <p:nvPr/>
        </p:nvCxnSpPr>
        <p:spPr>
          <a:xfrm>
            <a:off x="4342056" y="5424237"/>
            <a:ext cx="107177" cy="13619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4352637" y="5292294"/>
            <a:ext cx="208777" cy="27305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4342051" y="5101882"/>
            <a:ext cx="337126" cy="46235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4342050" y="4932750"/>
            <a:ext cx="465090" cy="62768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15" idx="3"/>
          </p:cNvCxnSpPr>
          <p:nvPr/>
        </p:nvCxnSpPr>
        <p:spPr>
          <a:xfrm>
            <a:off x="4801404" y="5374647"/>
            <a:ext cx="132305" cy="18578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4982144" y="5432708"/>
            <a:ext cx="82191" cy="12772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5143630" y="5467539"/>
            <a:ext cx="66153" cy="9289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5295748" y="5487664"/>
            <a:ext cx="60687" cy="7276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5471540" y="5513985"/>
            <a:ext cx="37041" cy="4853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3195824" y="3111384"/>
            <a:ext cx="3217091" cy="2820455"/>
            <a:chOff x="2726267" y="3111384"/>
            <a:chExt cx="3217091" cy="2820455"/>
          </a:xfrm>
        </p:grpSpPr>
        <p:cxnSp>
          <p:nvCxnSpPr>
            <p:cNvPr id="23" name="Straight Connector 22"/>
            <p:cNvCxnSpPr/>
            <p:nvPr/>
          </p:nvCxnSpPr>
          <p:spPr>
            <a:xfrm flipH="1">
              <a:off x="4339166" y="3111384"/>
              <a:ext cx="8467" cy="2820455"/>
            </a:xfrm>
            <a:prstGeom prst="line">
              <a:avLst/>
            </a:prstGeom>
            <a:ln w="28575">
              <a:solidFill>
                <a:srgbClr val="0000FF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8" name="Group 97"/>
            <p:cNvGrpSpPr/>
            <p:nvPr/>
          </p:nvGrpSpPr>
          <p:grpSpPr>
            <a:xfrm>
              <a:off x="2726267" y="3147015"/>
              <a:ext cx="1615783" cy="400518"/>
              <a:chOff x="2726267" y="3147015"/>
              <a:chExt cx="1615783" cy="40051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2" name="TextBox 81"/>
                  <p:cNvSpPr txBox="1"/>
                  <p:nvPr/>
                </p:nvSpPr>
                <p:spPr>
                  <a:xfrm>
                    <a:off x="3005196" y="3147015"/>
                    <a:ext cx="94416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82" name="TextBox 8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05196" y="3147015"/>
                    <a:ext cx="944166" cy="369332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t="-6557"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5" name="Straight Arrow Connector 84"/>
              <p:cNvCxnSpPr/>
              <p:nvPr/>
            </p:nvCxnSpPr>
            <p:spPr>
              <a:xfrm flipH="1" flipV="1">
                <a:off x="2726267" y="3539067"/>
                <a:ext cx="1615783" cy="8466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9" name="Group 98"/>
            <p:cNvGrpSpPr/>
            <p:nvPr/>
          </p:nvGrpSpPr>
          <p:grpSpPr>
            <a:xfrm>
              <a:off x="4343901" y="3114490"/>
              <a:ext cx="1599457" cy="434558"/>
              <a:chOff x="4343901" y="3114490"/>
              <a:chExt cx="1599457" cy="43455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4" name="TextBox 83"/>
                  <p:cNvSpPr txBox="1"/>
                  <p:nvPr/>
                </p:nvSpPr>
                <p:spPr>
                  <a:xfrm>
                    <a:off x="4671546" y="3114490"/>
                    <a:ext cx="94416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84" name="TextBox 8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71546" y="3114490"/>
                    <a:ext cx="944166" cy="369332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 t="-6667"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7" name="Straight Arrow Connector 86"/>
              <p:cNvCxnSpPr/>
              <p:nvPr/>
            </p:nvCxnSpPr>
            <p:spPr>
              <a:xfrm flipV="1">
                <a:off x="4343901" y="3548008"/>
                <a:ext cx="1599457" cy="1040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3" name="Group 62"/>
          <p:cNvGrpSpPr/>
          <p:nvPr/>
        </p:nvGrpSpPr>
        <p:grpSpPr>
          <a:xfrm>
            <a:off x="2850358" y="5449136"/>
            <a:ext cx="3842225" cy="990540"/>
            <a:chOff x="2545556" y="5391470"/>
            <a:chExt cx="3842225" cy="990540"/>
          </a:xfrm>
        </p:grpSpPr>
        <p:grpSp>
          <p:nvGrpSpPr>
            <p:cNvPr id="89" name="Group 88"/>
            <p:cNvGrpSpPr/>
            <p:nvPr/>
          </p:nvGrpSpPr>
          <p:grpSpPr>
            <a:xfrm>
              <a:off x="4660581" y="5429874"/>
              <a:ext cx="1727200" cy="952136"/>
              <a:chOff x="5689600" y="2075729"/>
              <a:chExt cx="1727200" cy="952136"/>
            </a:xfrm>
          </p:grpSpPr>
          <p:sp>
            <p:nvSpPr>
              <p:cNvPr id="90" name="TextBox 89"/>
              <p:cNvSpPr txBox="1"/>
              <p:nvPr/>
            </p:nvSpPr>
            <p:spPr>
              <a:xfrm>
                <a:off x="5689600" y="2658533"/>
                <a:ext cx="172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i="1" dirty="0" smtClean="0">
                    <a:solidFill>
                      <a:srgbClr val="FF0000"/>
                    </a:solidFill>
                  </a:rPr>
                  <a:t>False positive</a:t>
                </a:r>
                <a:endParaRPr lang="en-US" b="1" i="1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91" name="Straight Arrow Connector 90"/>
              <p:cNvCxnSpPr>
                <a:stCxn id="90" idx="0"/>
              </p:cNvCxnSpPr>
              <p:nvPr/>
            </p:nvCxnSpPr>
            <p:spPr>
              <a:xfrm flipH="1" flipV="1">
                <a:off x="5700565" y="2075729"/>
                <a:ext cx="852635" cy="582804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2" name="Group 91"/>
            <p:cNvGrpSpPr/>
            <p:nvPr/>
          </p:nvGrpSpPr>
          <p:grpSpPr>
            <a:xfrm>
              <a:off x="2545556" y="5391470"/>
              <a:ext cx="1727200" cy="985334"/>
              <a:chOff x="5689600" y="3100864"/>
              <a:chExt cx="1727200" cy="985334"/>
            </a:xfrm>
          </p:grpSpPr>
          <p:sp>
            <p:nvSpPr>
              <p:cNvPr id="93" name="TextBox 92"/>
              <p:cNvSpPr txBox="1"/>
              <p:nvPr/>
            </p:nvSpPr>
            <p:spPr>
              <a:xfrm>
                <a:off x="5689600" y="3716866"/>
                <a:ext cx="172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i="1" dirty="0" smtClean="0">
                    <a:solidFill>
                      <a:srgbClr val="00B050"/>
                    </a:solidFill>
                  </a:rPr>
                  <a:t>False negative</a:t>
                </a:r>
                <a:endParaRPr lang="en-US" b="1" i="1" dirty="0">
                  <a:solidFill>
                    <a:srgbClr val="00B050"/>
                  </a:solidFill>
                </a:endParaRPr>
              </a:p>
            </p:txBody>
          </p:sp>
          <p:cxnSp>
            <p:nvCxnSpPr>
              <p:cNvPr id="94" name="Straight Arrow Connector 93"/>
              <p:cNvCxnSpPr>
                <a:stCxn id="93" idx="0"/>
              </p:cNvCxnSpPr>
              <p:nvPr/>
            </p:nvCxnSpPr>
            <p:spPr>
              <a:xfrm flipV="1">
                <a:off x="6553200" y="3100864"/>
                <a:ext cx="468705" cy="616002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2" name="Group 61"/>
          <p:cNvGrpSpPr/>
          <p:nvPr/>
        </p:nvGrpSpPr>
        <p:grpSpPr>
          <a:xfrm>
            <a:off x="4380053" y="4165320"/>
            <a:ext cx="429971" cy="1185785"/>
            <a:chOff x="4380053" y="4165320"/>
            <a:chExt cx="429971" cy="1185785"/>
          </a:xfrm>
        </p:grpSpPr>
        <p:cxnSp>
          <p:nvCxnSpPr>
            <p:cNvPr id="61" name="Straight Connector 60"/>
            <p:cNvCxnSpPr/>
            <p:nvPr/>
          </p:nvCxnSpPr>
          <p:spPr>
            <a:xfrm flipH="1">
              <a:off x="4380053" y="4732066"/>
              <a:ext cx="36759" cy="165378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flipH="1">
              <a:off x="4421182" y="4632246"/>
              <a:ext cx="76405" cy="341256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flipH="1">
              <a:off x="4467256" y="4456096"/>
              <a:ext cx="132484" cy="592169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flipH="1">
              <a:off x="4517484" y="4233415"/>
              <a:ext cx="204544" cy="903972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flipH="1">
              <a:off x="4574140" y="4165320"/>
              <a:ext cx="235884" cy="104484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flipH="1">
              <a:off x="4634768" y="4558379"/>
              <a:ext cx="166636" cy="706416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flipH="1">
              <a:off x="4703327" y="4897444"/>
              <a:ext cx="92910" cy="406993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 flipH="1">
              <a:off x="4757033" y="5195991"/>
              <a:ext cx="44371" cy="155114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0" name="Group 99"/>
          <p:cNvGrpSpPr/>
          <p:nvPr/>
        </p:nvGrpSpPr>
        <p:grpSpPr>
          <a:xfrm>
            <a:off x="4796238" y="4430640"/>
            <a:ext cx="2567718" cy="385200"/>
            <a:chOff x="4796238" y="4430640"/>
            <a:chExt cx="2567718" cy="385200"/>
          </a:xfrm>
        </p:grpSpPr>
        <p:sp>
          <p:nvSpPr>
            <p:cNvPr id="86" name="TextBox 85"/>
            <p:cNvSpPr txBox="1"/>
            <p:nvPr/>
          </p:nvSpPr>
          <p:spPr>
            <a:xfrm>
              <a:off x="5230500" y="4430640"/>
              <a:ext cx="21334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 smtClean="0">
                  <a:solidFill>
                    <a:srgbClr val="0000FF"/>
                  </a:solidFill>
                </a:rPr>
                <a:t>Increased error</a:t>
              </a:r>
              <a:endParaRPr lang="en-US" b="1" i="1" dirty="0">
                <a:solidFill>
                  <a:srgbClr val="0000FF"/>
                </a:solidFill>
              </a:endParaRPr>
            </a:p>
          </p:txBody>
        </p:sp>
        <p:cxnSp>
          <p:nvCxnSpPr>
            <p:cNvPr id="96" name="Straight Arrow Connector 95"/>
            <p:cNvCxnSpPr/>
            <p:nvPr/>
          </p:nvCxnSpPr>
          <p:spPr>
            <a:xfrm flipH="1">
              <a:off x="4796238" y="4632246"/>
              <a:ext cx="455435" cy="183594"/>
            </a:xfrm>
            <a:prstGeom prst="straightConnector1">
              <a:avLst/>
            </a:prstGeom>
            <a:ln w="1905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21941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General steps for text categorization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0" y="1600200"/>
            <a:ext cx="4225416" cy="4525963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Feature construction and selection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Model specification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Model estimation and selection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Evaluation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3648108" cy="2529945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626636" y="4312170"/>
            <a:ext cx="918457" cy="1240008"/>
            <a:chOff x="626636" y="4312170"/>
            <a:chExt cx="918457" cy="1240008"/>
          </a:xfrm>
        </p:grpSpPr>
        <p:sp>
          <p:nvSpPr>
            <p:cNvPr id="5" name="Down Arrow 4"/>
            <p:cNvSpPr/>
            <p:nvPr/>
          </p:nvSpPr>
          <p:spPr>
            <a:xfrm rot="1709119">
              <a:off x="1151550" y="4312170"/>
              <a:ext cx="364066" cy="51646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26636" y="4905847"/>
              <a:ext cx="9184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Political News 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748190" y="4312170"/>
            <a:ext cx="813317" cy="1240008"/>
            <a:chOff x="1748190" y="4312170"/>
            <a:chExt cx="813317" cy="1240008"/>
          </a:xfrm>
        </p:grpSpPr>
        <p:sp>
          <p:nvSpPr>
            <p:cNvPr id="6" name="Down Arrow 5"/>
            <p:cNvSpPr/>
            <p:nvPr/>
          </p:nvSpPr>
          <p:spPr>
            <a:xfrm>
              <a:off x="1972816" y="4312170"/>
              <a:ext cx="364066" cy="51646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748190" y="4905847"/>
              <a:ext cx="81331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Sports  News </a:t>
              </a:r>
              <a:endParaRPr lang="en-US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764604" y="4311903"/>
            <a:ext cx="1578796" cy="1240275"/>
            <a:chOff x="2764604" y="4311903"/>
            <a:chExt cx="1578796" cy="1240275"/>
          </a:xfrm>
        </p:grpSpPr>
        <p:sp>
          <p:nvSpPr>
            <p:cNvPr id="7" name="Down Arrow 6"/>
            <p:cNvSpPr/>
            <p:nvPr/>
          </p:nvSpPr>
          <p:spPr>
            <a:xfrm rot="19915024">
              <a:off x="2778380" y="4311903"/>
              <a:ext cx="364066" cy="51646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764604" y="4905847"/>
              <a:ext cx="15787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Entertainment News </a:t>
              </a:r>
              <a:endParaRPr lang="en-US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715505" y="5229012"/>
            <a:ext cx="5197835" cy="923330"/>
            <a:chOff x="3715505" y="5229012"/>
            <a:chExt cx="5197835" cy="923330"/>
          </a:xfrm>
        </p:grpSpPr>
        <p:pic>
          <p:nvPicPr>
            <p:cNvPr id="1030" name="Picture 6" descr="http://www.relationship-economy.com/wp-content/uploads/2012/08/Thinking.44121810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15505" y="5229012"/>
              <a:ext cx="1581440" cy="8895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TextBox 13"/>
            <p:cNvSpPr txBox="1"/>
            <p:nvPr/>
          </p:nvSpPr>
          <p:spPr>
            <a:xfrm>
              <a:off x="4733415" y="5229012"/>
              <a:ext cx="417992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Consider:</a:t>
              </a:r>
            </a:p>
            <a:p>
              <a:r>
                <a:rPr lang="en-US" dirty="0" smtClean="0"/>
                <a:t>1.1 How to represent the text documents? </a:t>
              </a:r>
            </a:p>
            <a:p>
              <a:r>
                <a:rPr lang="en-US" dirty="0" smtClean="0"/>
                <a:t>1.2 Do we need all those features?</a:t>
              </a:r>
              <a:endParaRPr lang="en-US" dirty="0"/>
            </a:p>
          </p:txBody>
        </p:sp>
      </p:grp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109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Feature construction </a:t>
            </a:r>
            <a:r>
              <a:rPr lang="en-US" sz="3600" dirty="0" smtClean="0"/>
              <a:t>for text categorization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Vector space representation</a:t>
            </a:r>
          </a:p>
          <a:p>
            <a:pPr lvl="1"/>
            <a:r>
              <a:rPr lang="en-US" dirty="0" smtClean="0"/>
              <a:t>Standard procedure in document representation</a:t>
            </a:r>
          </a:p>
          <a:p>
            <a:pPr lvl="1"/>
            <a:r>
              <a:rPr lang="en-US" dirty="0" smtClean="0"/>
              <a:t>Features</a:t>
            </a:r>
          </a:p>
          <a:p>
            <a:pPr lvl="2"/>
            <a:r>
              <a:rPr lang="en-US" dirty="0" smtClean="0"/>
              <a:t>N-gram, POS tags, named entities, topics</a:t>
            </a:r>
          </a:p>
          <a:p>
            <a:pPr lvl="1"/>
            <a:r>
              <a:rPr lang="en-US" dirty="0" smtClean="0"/>
              <a:t>Feature value</a:t>
            </a:r>
          </a:p>
          <a:p>
            <a:pPr lvl="2"/>
            <a:r>
              <a:rPr lang="en-US" dirty="0" smtClean="0"/>
              <a:t>Binary (presence/absence)</a:t>
            </a:r>
          </a:p>
          <a:p>
            <a:pPr lvl="2"/>
            <a:r>
              <a:rPr lang="en-US" dirty="0" smtClean="0"/>
              <a:t>TF-IDF (many variants)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588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 smtClean="0"/>
              <a:t>Recall MP1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many </a:t>
            </a:r>
            <a:r>
              <a:rPr lang="en-US" dirty="0" err="1" smtClean="0"/>
              <a:t>unigram+bigram</a:t>
            </a:r>
            <a:r>
              <a:rPr lang="en-US" dirty="0" smtClean="0"/>
              <a:t> are there in our controlled vocabulary?</a:t>
            </a:r>
          </a:p>
          <a:p>
            <a:pPr lvl="1"/>
            <a:r>
              <a:rPr lang="en-US" dirty="0" smtClean="0"/>
              <a:t>130K on </a:t>
            </a:r>
            <a:r>
              <a:rPr lang="en-US" dirty="0" err="1" smtClean="0"/>
              <a:t>Yelp_small</a:t>
            </a:r>
            <a:endParaRPr lang="en-US" dirty="0" smtClean="0"/>
          </a:p>
          <a:p>
            <a:r>
              <a:rPr lang="en-US" dirty="0" smtClean="0"/>
              <a:t>How many review documents do we have there for training?</a:t>
            </a:r>
          </a:p>
          <a:p>
            <a:pPr lvl="1"/>
            <a:r>
              <a:rPr lang="en-US" dirty="0" smtClean="0"/>
              <a:t>629K </a:t>
            </a:r>
            <a:r>
              <a:rPr lang="en-US" dirty="0" err="1"/>
              <a:t>Yelp_small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29200" y="2802467"/>
            <a:ext cx="373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rgbClr val="FF0000"/>
                </a:solidFill>
              </a:rPr>
              <a:t>Very sparse feature representation!</a:t>
            </a:r>
            <a:endParaRPr lang="en-US" b="1" i="1" dirty="0">
              <a:solidFill>
                <a:srgbClr val="FF0000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25</a:t>
            </a:fld>
            <a:endParaRPr lang="en-US"/>
          </a:p>
        </p:txBody>
      </p:sp>
      <p:pic>
        <p:nvPicPr>
          <p:cNvPr id="8" name="Picture 2" descr="http://www.dcs.gla.ac.uk/Keith/Chapter.2/Fig.2.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8614" y="3764691"/>
            <a:ext cx="3470986" cy="26804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76983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/>
              <a:t>Feature </a:t>
            </a:r>
            <a:r>
              <a:rPr lang="en-US" sz="3800" dirty="0" smtClean="0"/>
              <a:t>selection for </a:t>
            </a:r>
            <a:r>
              <a:rPr lang="en-US" sz="3800" dirty="0"/>
              <a:t>text categorization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Select the most informative features for model training</a:t>
            </a:r>
          </a:p>
          <a:p>
            <a:pPr lvl="1"/>
            <a:r>
              <a:rPr lang="en-US" dirty="0" smtClean="0"/>
              <a:t>Reduce noise in feature representation</a:t>
            </a:r>
          </a:p>
          <a:p>
            <a:pPr lvl="2"/>
            <a:r>
              <a:rPr lang="en-US" dirty="0" smtClean="0"/>
              <a:t>Improve final classification performance</a:t>
            </a:r>
          </a:p>
          <a:p>
            <a:pPr lvl="1"/>
            <a:r>
              <a:rPr lang="en-US" dirty="0" smtClean="0"/>
              <a:t>Improve training/testing efficiency</a:t>
            </a:r>
          </a:p>
          <a:p>
            <a:pPr lvl="2"/>
            <a:r>
              <a:rPr lang="en-US" dirty="0" smtClean="0"/>
              <a:t>Less time complexity</a:t>
            </a:r>
          </a:p>
          <a:p>
            <a:pPr lvl="2"/>
            <a:r>
              <a:rPr lang="en-US" dirty="0" smtClean="0"/>
              <a:t>Fewer training data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89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selection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Wrapper method</a:t>
            </a:r>
          </a:p>
          <a:p>
            <a:pPr lvl="1"/>
            <a:r>
              <a:rPr lang="en-US" dirty="0" smtClean="0"/>
              <a:t>Find the best subset of features for a particular classification method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1185333" y="3138419"/>
            <a:ext cx="6925734" cy="3119507"/>
            <a:chOff x="1032933" y="3192724"/>
            <a:chExt cx="6925734" cy="3119507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2933" y="3192724"/>
              <a:ext cx="6925734" cy="2811730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2226733" y="6004454"/>
              <a:ext cx="4690534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i="1" dirty="0"/>
                <a:t>R. </a:t>
              </a:r>
              <a:r>
                <a:rPr lang="en-US" sz="1400" i="1" dirty="0" err="1"/>
                <a:t>Kohavi</a:t>
              </a:r>
              <a:r>
                <a:rPr lang="en-US" sz="1400" i="1" dirty="0"/>
                <a:t>, G.H. John/</a:t>
              </a:r>
              <a:r>
                <a:rPr lang="en-US" sz="1400" i="1" dirty="0" err="1"/>
                <a:t>Artijicial</a:t>
              </a:r>
              <a:r>
                <a:rPr lang="en-US" sz="1400" i="1" dirty="0"/>
                <a:t> Intelligence 97 (1997) 273-324 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648200" y="4324305"/>
            <a:ext cx="3462867" cy="930294"/>
            <a:chOff x="4648200" y="4324305"/>
            <a:chExt cx="3462867" cy="930294"/>
          </a:xfrm>
        </p:grpSpPr>
        <p:sp>
          <p:nvSpPr>
            <p:cNvPr id="7" name="TextBox 6"/>
            <p:cNvSpPr txBox="1"/>
            <p:nvPr/>
          </p:nvSpPr>
          <p:spPr>
            <a:xfrm>
              <a:off x="5698067" y="4885267"/>
              <a:ext cx="2413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 smtClean="0">
                  <a:solidFill>
                    <a:srgbClr val="FF0000"/>
                  </a:solidFill>
                </a:rPr>
                <a:t>the same classifier</a:t>
              </a:r>
              <a:endParaRPr lang="en-US" b="1" i="1" dirty="0">
                <a:solidFill>
                  <a:srgbClr val="FF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7" idx="1"/>
            </p:cNvCxnSpPr>
            <p:nvPr/>
          </p:nvCxnSpPr>
          <p:spPr>
            <a:xfrm flipH="1" flipV="1">
              <a:off x="4648200" y="4986867"/>
              <a:ext cx="1049867" cy="8306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V="1">
              <a:off x="6366934" y="4324305"/>
              <a:ext cx="84666" cy="61016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631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837267" y="3311836"/>
            <a:ext cx="5706533" cy="3210586"/>
            <a:chOff x="1828800" y="3355114"/>
            <a:chExt cx="5706533" cy="3210586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28800" y="3355114"/>
              <a:ext cx="5706533" cy="2902812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2277530" y="6257923"/>
              <a:ext cx="4690534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i="1" dirty="0"/>
                <a:t>R. </a:t>
              </a:r>
              <a:r>
                <a:rPr lang="en-US" sz="1400" i="1" dirty="0" err="1"/>
                <a:t>Kohavi</a:t>
              </a:r>
              <a:r>
                <a:rPr lang="en-US" sz="1400" i="1" dirty="0"/>
                <a:t>, G.H. John/</a:t>
              </a:r>
              <a:r>
                <a:rPr lang="en-US" sz="1400" i="1" dirty="0" err="1"/>
                <a:t>Artijicial</a:t>
              </a:r>
              <a:r>
                <a:rPr lang="en-US" sz="1400" i="1" dirty="0"/>
                <a:t> Intelligence 97 (1997) 273-324 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selection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Wrapper method</a:t>
            </a:r>
          </a:p>
          <a:p>
            <a:pPr lvl="1"/>
            <a:r>
              <a:rPr lang="en-US" dirty="0" smtClean="0"/>
              <a:t>Search in the whole space of feature groups</a:t>
            </a:r>
          </a:p>
          <a:p>
            <a:pPr lvl="2"/>
            <a:r>
              <a:rPr lang="en-US" dirty="0" smtClean="0"/>
              <a:t>Sequential </a:t>
            </a:r>
            <a:r>
              <a:rPr lang="en-US" dirty="0"/>
              <a:t>forward selection or genetic </a:t>
            </a:r>
            <a:r>
              <a:rPr lang="en-US" dirty="0" smtClean="0"/>
              <a:t>search to speed up the search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556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selection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Wrapper method</a:t>
            </a:r>
          </a:p>
          <a:p>
            <a:pPr lvl="1"/>
            <a:r>
              <a:rPr lang="en-US" dirty="0" smtClean="0"/>
              <a:t>Consider all possible dependencies among the features</a:t>
            </a:r>
          </a:p>
          <a:p>
            <a:pPr lvl="1"/>
            <a:r>
              <a:rPr lang="en-US" dirty="0" smtClean="0"/>
              <a:t>Impractical for text categorization</a:t>
            </a:r>
          </a:p>
          <a:p>
            <a:pPr lvl="2"/>
            <a:r>
              <a:rPr lang="en-US" dirty="0" smtClean="0"/>
              <a:t>Cannot deal with large feature set</a:t>
            </a:r>
          </a:p>
          <a:p>
            <a:pPr lvl="2"/>
            <a:r>
              <a:rPr lang="en-US" dirty="0" smtClean="0"/>
              <a:t>A NP-complete problem</a:t>
            </a:r>
          </a:p>
          <a:p>
            <a:pPr lvl="3"/>
            <a:r>
              <a:rPr lang="en-US" dirty="0" smtClean="0"/>
              <a:t>No direct relation between feature subset selection and evaluation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775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Text </a:t>
            </a:r>
            <a:r>
              <a:rPr lang="en-US" altLang="en-US" dirty="0" smtClean="0"/>
              <a:t>mining in general</a:t>
            </a:r>
            <a:endParaRPr lang="en-US" alt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41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9FCE4-0043-42FF-8FEB-0F3EB0D0C0FD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838659" name="AutoShape 3"/>
          <p:cNvSpPr>
            <a:spLocks noChangeArrowheads="1"/>
          </p:cNvSpPr>
          <p:nvPr/>
        </p:nvSpPr>
        <p:spPr bwMode="auto">
          <a:xfrm>
            <a:off x="1981200" y="2819400"/>
            <a:ext cx="4876800" cy="2212975"/>
          </a:xfrm>
          <a:prstGeom prst="can">
            <a:avLst>
              <a:gd name="adj" fmla="val 25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60" name="AutoShape 4"/>
          <p:cNvSpPr>
            <a:spLocks noChangeArrowheads="1"/>
          </p:cNvSpPr>
          <p:nvPr/>
        </p:nvSpPr>
        <p:spPr bwMode="auto">
          <a:xfrm>
            <a:off x="2335213" y="3373438"/>
            <a:ext cx="282575" cy="369887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61" name="AutoShape 5"/>
          <p:cNvSpPr>
            <a:spLocks noChangeArrowheads="1"/>
          </p:cNvSpPr>
          <p:nvPr/>
        </p:nvSpPr>
        <p:spPr bwMode="auto">
          <a:xfrm>
            <a:off x="2476500" y="3497263"/>
            <a:ext cx="282575" cy="369887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62" name="AutoShape 6"/>
          <p:cNvSpPr>
            <a:spLocks noChangeArrowheads="1"/>
          </p:cNvSpPr>
          <p:nvPr/>
        </p:nvSpPr>
        <p:spPr bwMode="auto">
          <a:xfrm>
            <a:off x="2900363" y="3805238"/>
            <a:ext cx="282575" cy="368300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63" name="AutoShape 7"/>
          <p:cNvSpPr>
            <a:spLocks noChangeArrowheads="1"/>
          </p:cNvSpPr>
          <p:nvPr/>
        </p:nvSpPr>
        <p:spPr bwMode="auto">
          <a:xfrm>
            <a:off x="2828925" y="4173538"/>
            <a:ext cx="282575" cy="369887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64" name="AutoShape 8"/>
          <p:cNvSpPr>
            <a:spLocks noChangeArrowheads="1"/>
          </p:cNvSpPr>
          <p:nvPr/>
        </p:nvSpPr>
        <p:spPr bwMode="auto">
          <a:xfrm>
            <a:off x="3465513" y="3805238"/>
            <a:ext cx="282575" cy="368300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65" name="AutoShape 9"/>
          <p:cNvSpPr>
            <a:spLocks noChangeArrowheads="1"/>
          </p:cNvSpPr>
          <p:nvPr/>
        </p:nvSpPr>
        <p:spPr bwMode="auto">
          <a:xfrm>
            <a:off x="4525963" y="3681413"/>
            <a:ext cx="282575" cy="369887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66" name="AutoShape 10"/>
          <p:cNvSpPr>
            <a:spLocks noChangeArrowheads="1"/>
          </p:cNvSpPr>
          <p:nvPr/>
        </p:nvSpPr>
        <p:spPr bwMode="auto">
          <a:xfrm>
            <a:off x="5160963" y="3681413"/>
            <a:ext cx="495300" cy="492125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67" name="AutoShape 11"/>
          <p:cNvSpPr>
            <a:spLocks noChangeArrowheads="1"/>
          </p:cNvSpPr>
          <p:nvPr/>
        </p:nvSpPr>
        <p:spPr bwMode="auto">
          <a:xfrm>
            <a:off x="3535363" y="4421188"/>
            <a:ext cx="495300" cy="492125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68" name="AutoShape 12"/>
          <p:cNvSpPr>
            <a:spLocks noChangeArrowheads="1"/>
          </p:cNvSpPr>
          <p:nvPr/>
        </p:nvSpPr>
        <p:spPr bwMode="auto">
          <a:xfrm>
            <a:off x="4243388" y="3805238"/>
            <a:ext cx="493712" cy="492125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69" name="AutoShape 13"/>
          <p:cNvSpPr>
            <a:spLocks noChangeArrowheads="1"/>
          </p:cNvSpPr>
          <p:nvPr/>
        </p:nvSpPr>
        <p:spPr bwMode="auto">
          <a:xfrm>
            <a:off x="2193925" y="4173538"/>
            <a:ext cx="493713" cy="493712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70" name="AutoShape 14"/>
          <p:cNvSpPr>
            <a:spLocks noChangeArrowheads="1"/>
          </p:cNvSpPr>
          <p:nvPr/>
        </p:nvSpPr>
        <p:spPr bwMode="auto">
          <a:xfrm>
            <a:off x="4667250" y="4235450"/>
            <a:ext cx="493713" cy="493713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71" name="AutoShape 15"/>
          <p:cNvSpPr>
            <a:spLocks noChangeArrowheads="1"/>
          </p:cNvSpPr>
          <p:nvPr/>
        </p:nvSpPr>
        <p:spPr bwMode="auto">
          <a:xfrm>
            <a:off x="4030663" y="3559175"/>
            <a:ext cx="212725" cy="368300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72" name="AutoShape 16"/>
          <p:cNvSpPr>
            <a:spLocks noChangeArrowheads="1"/>
          </p:cNvSpPr>
          <p:nvPr/>
        </p:nvSpPr>
        <p:spPr bwMode="auto">
          <a:xfrm>
            <a:off x="4808538" y="3619500"/>
            <a:ext cx="211137" cy="369888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73" name="AutoShape 17"/>
          <p:cNvSpPr>
            <a:spLocks noChangeArrowheads="1"/>
          </p:cNvSpPr>
          <p:nvPr/>
        </p:nvSpPr>
        <p:spPr bwMode="auto">
          <a:xfrm>
            <a:off x="3465513" y="3435350"/>
            <a:ext cx="212725" cy="369888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74" name="AutoShape 18"/>
          <p:cNvSpPr>
            <a:spLocks noChangeArrowheads="1"/>
          </p:cNvSpPr>
          <p:nvPr/>
        </p:nvSpPr>
        <p:spPr bwMode="auto">
          <a:xfrm>
            <a:off x="2828925" y="3373438"/>
            <a:ext cx="212725" cy="369887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75" name="AutoShape 19"/>
          <p:cNvSpPr>
            <a:spLocks noChangeArrowheads="1"/>
          </p:cNvSpPr>
          <p:nvPr/>
        </p:nvSpPr>
        <p:spPr bwMode="auto">
          <a:xfrm>
            <a:off x="5303838" y="4481513"/>
            <a:ext cx="211137" cy="369887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76" name="AutoShape 20"/>
          <p:cNvSpPr>
            <a:spLocks noChangeArrowheads="1"/>
          </p:cNvSpPr>
          <p:nvPr/>
        </p:nvSpPr>
        <p:spPr bwMode="auto">
          <a:xfrm>
            <a:off x="4171950" y="4359275"/>
            <a:ext cx="212725" cy="369888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77" name="AutoShape 21"/>
          <p:cNvSpPr>
            <a:spLocks noChangeArrowheads="1"/>
          </p:cNvSpPr>
          <p:nvPr/>
        </p:nvSpPr>
        <p:spPr bwMode="auto">
          <a:xfrm>
            <a:off x="5514975" y="3867150"/>
            <a:ext cx="212725" cy="368300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78" name="AutoShape 22"/>
          <p:cNvSpPr>
            <a:spLocks noChangeArrowheads="1"/>
          </p:cNvSpPr>
          <p:nvPr/>
        </p:nvSpPr>
        <p:spPr bwMode="auto">
          <a:xfrm>
            <a:off x="5656263" y="3989388"/>
            <a:ext cx="212725" cy="369887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79" name="AutoShape 23"/>
          <p:cNvSpPr>
            <a:spLocks noChangeArrowheads="1"/>
          </p:cNvSpPr>
          <p:nvPr/>
        </p:nvSpPr>
        <p:spPr bwMode="auto">
          <a:xfrm>
            <a:off x="5797550" y="4113213"/>
            <a:ext cx="212725" cy="368300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80" name="AutoShape 24"/>
          <p:cNvSpPr>
            <a:spLocks noChangeArrowheads="1"/>
          </p:cNvSpPr>
          <p:nvPr/>
        </p:nvSpPr>
        <p:spPr bwMode="auto">
          <a:xfrm>
            <a:off x="3252788" y="4359275"/>
            <a:ext cx="212725" cy="369888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81" name="AutoShape 25"/>
          <p:cNvSpPr>
            <a:spLocks noChangeArrowheads="1"/>
          </p:cNvSpPr>
          <p:nvPr/>
        </p:nvSpPr>
        <p:spPr bwMode="auto">
          <a:xfrm>
            <a:off x="5868988" y="3559175"/>
            <a:ext cx="282575" cy="368300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82" name="AutoShape 26"/>
          <p:cNvSpPr>
            <a:spLocks noChangeArrowheads="1"/>
          </p:cNvSpPr>
          <p:nvPr/>
        </p:nvSpPr>
        <p:spPr bwMode="auto">
          <a:xfrm>
            <a:off x="5160963" y="3559175"/>
            <a:ext cx="284162" cy="368300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83" name="AutoShape 27"/>
          <p:cNvSpPr>
            <a:spLocks noChangeArrowheads="1"/>
          </p:cNvSpPr>
          <p:nvPr/>
        </p:nvSpPr>
        <p:spPr bwMode="auto">
          <a:xfrm>
            <a:off x="6221413" y="3497263"/>
            <a:ext cx="282575" cy="369887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84" name="AutoShape 28"/>
          <p:cNvSpPr>
            <a:spLocks noChangeArrowheads="1"/>
          </p:cNvSpPr>
          <p:nvPr/>
        </p:nvSpPr>
        <p:spPr bwMode="auto">
          <a:xfrm>
            <a:off x="6362700" y="3619500"/>
            <a:ext cx="282575" cy="369888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85" name="AutoShape 29"/>
          <p:cNvSpPr>
            <a:spLocks noChangeArrowheads="1"/>
          </p:cNvSpPr>
          <p:nvPr/>
        </p:nvSpPr>
        <p:spPr bwMode="auto">
          <a:xfrm>
            <a:off x="5797550" y="3743325"/>
            <a:ext cx="282575" cy="369888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86" name="Freeform 30"/>
          <p:cNvSpPr>
            <a:spLocks/>
          </p:cNvSpPr>
          <p:nvPr/>
        </p:nvSpPr>
        <p:spPr bwMode="auto">
          <a:xfrm>
            <a:off x="6159500" y="4394200"/>
            <a:ext cx="266700" cy="355600"/>
          </a:xfrm>
          <a:custGeom>
            <a:avLst/>
            <a:gdLst>
              <a:gd name="T0" fmla="*/ 8 w 168"/>
              <a:gd name="T1" fmla="*/ 112 h 224"/>
              <a:gd name="T2" fmla="*/ 104 w 168"/>
              <a:gd name="T3" fmla="*/ 16 h 224"/>
              <a:gd name="T4" fmla="*/ 152 w 168"/>
              <a:gd name="T5" fmla="*/ 208 h 224"/>
              <a:gd name="T6" fmla="*/ 8 w 168"/>
              <a:gd name="T7" fmla="*/ 112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68" h="224">
                <a:moveTo>
                  <a:pt x="8" y="112"/>
                </a:moveTo>
                <a:cubicBezTo>
                  <a:pt x="0" y="80"/>
                  <a:pt x="80" y="0"/>
                  <a:pt x="104" y="16"/>
                </a:cubicBezTo>
                <a:cubicBezTo>
                  <a:pt x="128" y="32"/>
                  <a:pt x="168" y="192"/>
                  <a:pt x="152" y="208"/>
                </a:cubicBezTo>
                <a:cubicBezTo>
                  <a:pt x="136" y="224"/>
                  <a:pt x="16" y="144"/>
                  <a:pt x="8" y="112"/>
                </a:cubicBezTo>
                <a:close/>
              </a:path>
            </a:pathLst>
          </a:custGeom>
          <a:noFill/>
          <a:ln w="25400">
            <a:solidFill>
              <a:srgbClr val="3333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87" name="AutoShape 31"/>
          <p:cNvSpPr>
            <a:spLocks noChangeArrowheads="1"/>
          </p:cNvSpPr>
          <p:nvPr/>
        </p:nvSpPr>
        <p:spPr bwMode="auto">
          <a:xfrm>
            <a:off x="6010275" y="4297363"/>
            <a:ext cx="493713" cy="492125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990600" y="1676400"/>
            <a:ext cx="2119313" cy="1247775"/>
            <a:chOff x="990600" y="1676400"/>
            <a:chExt cx="2119313" cy="1247775"/>
          </a:xfrm>
        </p:grpSpPr>
        <p:sp>
          <p:nvSpPr>
            <p:cNvPr id="838688" name="Text Box 32"/>
            <p:cNvSpPr txBox="1">
              <a:spLocks noChangeArrowheads="1"/>
            </p:cNvSpPr>
            <p:nvPr/>
          </p:nvSpPr>
          <p:spPr bwMode="auto">
            <a:xfrm>
              <a:off x="990600" y="1676400"/>
              <a:ext cx="1443038" cy="528638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800" i="0" dirty="0">
                  <a:latin typeface="Gill Sans MT" pitchFamily="34" charset="0"/>
                </a:rPr>
                <a:t>Access</a:t>
              </a:r>
            </a:p>
          </p:txBody>
        </p:sp>
        <p:sp>
          <p:nvSpPr>
            <p:cNvPr id="838689" name="AutoShape 33"/>
            <p:cNvSpPr>
              <a:spLocks noChangeArrowheads="1"/>
            </p:cNvSpPr>
            <p:nvPr/>
          </p:nvSpPr>
          <p:spPr bwMode="auto">
            <a:xfrm rot="2563427">
              <a:off x="2133600" y="2438400"/>
              <a:ext cx="976313" cy="485775"/>
            </a:xfrm>
            <a:prstGeom prst="leftArrow">
              <a:avLst>
                <a:gd name="adj1" fmla="val 50000"/>
                <a:gd name="adj2" fmla="val 50245"/>
              </a:avLst>
            </a:prstGeom>
            <a:solidFill>
              <a:srgbClr val="0000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5410200" y="1600200"/>
            <a:ext cx="2178050" cy="1323975"/>
            <a:chOff x="5410200" y="1600200"/>
            <a:chExt cx="2178050" cy="1323975"/>
          </a:xfrm>
        </p:grpSpPr>
        <p:sp>
          <p:nvSpPr>
            <p:cNvPr id="838690" name="Text Box 34"/>
            <p:cNvSpPr txBox="1">
              <a:spLocks noChangeArrowheads="1"/>
            </p:cNvSpPr>
            <p:nvPr/>
          </p:nvSpPr>
          <p:spPr bwMode="auto">
            <a:xfrm>
              <a:off x="6248400" y="1600200"/>
              <a:ext cx="1339850" cy="528638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800" i="0">
                  <a:latin typeface="Gill Sans MT" pitchFamily="34" charset="0"/>
                </a:rPr>
                <a:t>Mining</a:t>
              </a:r>
            </a:p>
          </p:txBody>
        </p:sp>
        <p:sp>
          <p:nvSpPr>
            <p:cNvPr id="838691" name="AutoShape 35"/>
            <p:cNvSpPr>
              <a:spLocks noChangeArrowheads="1"/>
            </p:cNvSpPr>
            <p:nvPr/>
          </p:nvSpPr>
          <p:spPr bwMode="auto">
            <a:xfrm rot="19036573" flipH="1">
              <a:off x="5410200" y="2438400"/>
              <a:ext cx="976313" cy="485775"/>
            </a:xfrm>
            <a:prstGeom prst="leftArrow">
              <a:avLst>
                <a:gd name="adj1" fmla="val 50000"/>
                <a:gd name="adj2" fmla="val 50245"/>
              </a:avLst>
            </a:prstGeom>
            <a:solidFill>
              <a:srgbClr val="0000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3146425" y="4876800"/>
            <a:ext cx="2368550" cy="1366838"/>
            <a:chOff x="3146425" y="4876800"/>
            <a:chExt cx="2368550" cy="1366838"/>
          </a:xfrm>
        </p:grpSpPr>
        <p:sp>
          <p:nvSpPr>
            <p:cNvPr id="838692" name="Text Box 36"/>
            <p:cNvSpPr txBox="1">
              <a:spLocks noChangeArrowheads="1"/>
            </p:cNvSpPr>
            <p:nvPr/>
          </p:nvSpPr>
          <p:spPr bwMode="auto">
            <a:xfrm>
              <a:off x="3146425" y="5715000"/>
              <a:ext cx="2368550" cy="528638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800" i="0">
                  <a:latin typeface="Gill Sans MT" pitchFamily="34" charset="0"/>
                </a:rPr>
                <a:t>Organization</a:t>
              </a:r>
            </a:p>
          </p:txBody>
        </p:sp>
        <p:sp>
          <p:nvSpPr>
            <p:cNvPr id="838693" name="AutoShape 37"/>
            <p:cNvSpPr>
              <a:spLocks noChangeArrowheads="1"/>
            </p:cNvSpPr>
            <p:nvPr/>
          </p:nvSpPr>
          <p:spPr bwMode="auto">
            <a:xfrm rot="16200000" flipH="1">
              <a:off x="3969543" y="4945857"/>
              <a:ext cx="747713" cy="609600"/>
            </a:xfrm>
            <a:prstGeom prst="leftArrow">
              <a:avLst>
                <a:gd name="adj1" fmla="val 50000"/>
                <a:gd name="adj2" fmla="val 30664"/>
              </a:avLst>
            </a:prstGeom>
            <a:solidFill>
              <a:srgbClr val="0000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38694" name="Text Box 38"/>
          <p:cNvSpPr txBox="1">
            <a:spLocks noChangeArrowheads="1"/>
          </p:cNvSpPr>
          <p:nvPr/>
        </p:nvSpPr>
        <p:spPr bwMode="auto">
          <a:xfrm>
            <a:off x="304800" y="2209800"/>
            <a:ext cx="170912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i="0" u="sng" dirty="0" smtClean="0">
                <a:latin typeface="Gill Sans MT" pitchFamily="34" charset="0"/>
              </a:rPr>
              <a:t>Filter</a:t>
            </a:r>
            <a:endParaRPr lang="en-US" altLang="en-US" sz="2400" i="0" u="sng" dirty="0">
              <a:latin typeface="Gill Sans MT" pitchFamily="34" charset="0"/>
            </a:endParaRPr>
          </a:p>
          <a:p>
            <a:r>
              <a:rPr lang="en-US" altLang="en-US" sz="2400" b="0" i="0" dirty="0">
                <a:latin typeface="Gill Sans MT" pitchFamily="34" charset="0"/>
              </a:rPr>
              <a:t>information</a:t>
            </a:r>
          </a:p>
        </p:txBody>
      </p:sp>
      <p:sp>
        <p:nvSpPr>
          <p:cNvPr id="838695" name="Text Box 39"/>
          <p:cNvSpPr txBox="1">
            <a:spLocks noChangeArrowheads="1"/>
          </p:cNvSpPr>
          <p:nvPr/>
        </p:nvSpPr>
        <p:spPr bwMode="auto">
          <a:xfrm>
            <a:off x="6303958" y="2286000"/>
            <a:ext cx="294343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i="0" u="sng" dirty="0" smtClean="0">
                <a:latin typeface="Gill Sans MT" pitchFamily="34" charset="0"/>
              </a:rPr>
              <a:t>Discover</a:t>
            </a:r>
            <a:r>
              <a:rPr lang="en-US" altLang="en-US" sz="2400" i="0" dirty="0" smtClean="0">
                <a:latin typeface="Gill Sans MT" pitchFamily="34" charset="0"/>
              </a:rPr>
              <a:t> </a:t>
            </a:r>
            <a:r>
              <a:rPr lang="en-US" altLang="en-US" sz="2400" b="0" i="0" dirty="0" smtClean="0">
                <a:latin typeface="Gill Sans MT" pitchFamily="34" charset="0"/>
              </a:rPr>
              <a:t>knowledge</a:t>
            </a:r>
            <a:endParaRPr lang="en-US" altLang="en-US" sz="2400" b="0" i="0" dirty="0">
              <a:latin typeface="Gill Sans MT" pitchFamily="34" charset="0"/>
            </a:endParaRPr>
          </a:p>
        </p:txBody>
      </p:sp>
      <p:sp>
        <p:nvSpPr>
          <p:cNvPr id="838696" name="Text Box 40"/>
          <p:cNvSpPr txBox="1">
            <a:spLocks noChangeArrowheads="1"/>
          </p:cNvSpPr>
          <p:nvPr/>
        </p:nvSpPr>
        <p:spPr bwMode="auto">
          <a:xfrm>
            <a:off x="5638800" y="5486400"/>
            <a:ext cx="311626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i="0" u="sng" dirty="0">
                <a:latin typeface="Gill Sans MT" pitchFamily="34" charset="0"/>
              </a:rPr>
              <a:t>Add</a:t>
            </a:r>
            <a:r>
              <a:rPr lang="en-US" altLang="en-US" sz="2400" b="0" i="0" dirty="0">
                <a:latin typeface="Gill Sans MT" pitchFamily="34" charset="0"/>
              </a:rPr>
              <a:t> </a:t>
            </a:r>
          </a:p>
          <a:p>
            <a:r>
              <a:rPr lang="en-US" altLang="en-US" sz="2400" b="0" i="0" dirty="0">
                <a:latin typeface="Gill Sans MT" pitchFamily="34" charset="0"/>
              </a:rPr>
              <a:t>Structure/Annotations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617787" y="1600158"/>
            <a:ext cx="16716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Serve for IR applications</a:t>
            </a:r>
            <a:endParaRPr lang="en-US" sz="20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1045554" y="5633995"/>
            <a:ext cx="21055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Based on NLP/ML techniques</a:t>
            </a:r>
            <a:endParaRPr lang="en-US" sz="20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4689732" y="1590702"/>
            <a:ext cx="16716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Sub-area of DM research</a:t>
            </a:r>
            <a:endParaRPr lang="en-US" sz="2000" b="1" dirty="0"/>
          </a:p>
        </p:txBody>
      </p:sp>
      <p:sp>
        <p:nvSpPr>
          <p:cNvPr id="8" name="Rounded Rectangle 7"/>
          <p:cNvSpPr/>
          <p:nvPr/>
        </p:nvSpPr>
        <p:spPr>
          <a:xfrm>
            <a:off x="5638800" y="5486400"/>
            <a:ext cx="3116263" cy="75723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443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selection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Filter method</a:t>
            </a:r>
          </a:p>
          <a:p>
            <a:pPr lvl="1"/>
            <a:r>
              <a:rPr lang="en-US" dirty="0" smtClean="0"/>
              <a:t>Evaluate the features </a:t>
            </a:r>
            <a:r>
              <a:rPr lang="en-US" u="sng" dirty="0" smtClean="0"/>
              <a:t>independently</a:t>
            </a:r>
            <a:r>
              <a:rPr lang="en-US" dirty="0" smtClean="0"/>
              <a:t> from the classifier and other features</a:t>
            </a:r>
          </a:p>
          <a:p>
            <a:pPr lvl="2"/>
            <a:r>
              <a:rPr lang="en-US" dirty="0" smtClean="0"/>
              <a:t>No indication of a classifier’s performance on the selected features</a:t>
            </a:r>
          </a:p>
          <a:p>
            <a:pPr lvl="2"/>
            <a:r>
              <a:rPr lang="en-US" dirty="0" smtClean="0"/>
              <a:t>No dependency among the features</a:t>
            </a:r>
          </a:p>
          <a:p>
            <a:pPr lvl="1"/>
            <a:r>
              <a:rPr lang="en-US" dirty="0" smtClean="0"/>
              <a:t>Feasible for very large feature set</a:t>
            </a:r>
          </a:p>
          <a:p>
            <a:pPr lvl="2"/>
            <a:r>
              <a:rPr lang="en-US" dirty="0" smtClean="0"/>
              <a:t>Usually used as a preprocessing step</a:t>
            </a:r>
          </a:p>
          <a:p>
            <a:pPr lvl="1"/>
            <a:endParaRPr lang="en-US" dirty="0" smtClean="0"/>
          </a:p>
        </p:txBody>
      </p:sp>
      <p:grpSp>
        <p:nvGrpSpPr>
          <p:cNvPr id="6" name="Group 5"/>
          <p:cNvGrpSpPr/>
          <p:nvPr/>
        </p:nvGrpSpPr>
        <p:grpSpPr>
          <a:xfrm>
            <a:off x="864129" y="4699941"/>
            <a:ext cx="7415742" cy="1109251"/>
            <a:chOff x="864129" y="4857963"/>
            <a:chExt cx="7415742" cy="110925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64129" y="4857963"/>
              <a:ext cx="7415742" cy="801474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2226733" y="5659437"/>
              <a:ext cx="4690534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i="1" dirty="0"/>
                <a:t>R. </a:t>
              </a:r>
              <a:r>
                <a:rPr lang="en-US" sz="1400" i="1" dirty="0" err="1"/>
                <a:t>Kohavi</a:t>
              </a:r>
              <a:r>
                <a:rPr lang="en-US" sz="1400" i="1" dirty="0"/>
                <a:t>, G.H. John/</a:t>
              </a:r>
              <a:r>
                <a:rPr lang="en-US" sz="1400" i="1" dirty="0" err="1"/>
                <a:t>Artijicial</a:t>
              </a:r>
              <a:r>
                <a:rPr lang="en-US" sz="1400" i="1" dirty="0"/>
                <a:t> Intelligence 97 (1997) 273-324 </a:t>
              </a:r>
            </a:p>
          </p:txBody>
        </p:sp>
      </p:grp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636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Feature scoring 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Document frequency</a:t>
            </a:r>
          </a:p>
          <a:p>
            <a:pPr lvl="1"/>
            <a:r>
              <a:rPr lang="en-US" dirty="0" smtClean="0">
                <a:ea typeface="ＭＳ Ｐゴシック" charset="-128"/>
              </a:rPr>
              <a:t>Rare words: non-influential for global prediction, reduce vocabulary size</a:t>
            </a:r>
            <a:endParaRPr lang="en-US" dirty="0" smtClean="0"/>
          </a:p>
          <a:p>
            <a:pPr lvl="1"/>
            <a:endParaRPr lang="en-US" dirty="0" smtClean="0"/>
          </a:p>
        </p:txBody>
      </p:sp>
      <p:pic>
        <p:nvPicPr>
          <p:cNvPr id="7" name="Picture 2" descr="http://www.dcs.gla.ac.uk/Keith/Chapter.2/Fig.2.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6199" y="3222292"/>
            <a:ext cx="4199467" cy="3243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Group 3"/>
          <p:cNvGrpSpPr/>
          <p:nvPr/>
        </p:nvGrpSpPr>
        <p:grpSpPr>
          <a:xfrm>
            <a:off x="986367" y="3540015"/>
            <a:ext cx="2180166" cy="717878"/>
            <a:chOff x="986367" y="3540015"/>
            <a:chExt cx="2180166" cy="717878"/>
          </a:xfrm>
        </p:grpSpPr>
        <p:sp>
          <p:nvSpPr>
            <p:cNvPr id="8" name="TextBox 7"/>
            <p:cNvSpPr txBox="1"/>
            <p:nvPr/>
          </p:nvSpPr>
          <p:spPr>
            <a:xfrm>
              <a:off x="986367" y="3540015"/>
              <a:ext cx="184573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solidFill>
                    <a:srgbClr val="FF0000"/>
                  </a:solidFill>
                </a:rPr>
                <a:t>riskier to remove head words</a:t>
              </a:r>
              <a:endParaRPr lang="en-US" i="1" dirty="0">
                <a:solidFill>
                  <a:srgbClr val="FF0000"/>
                </a:solidFill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2455333" y="3937000"/>
              <a:ext cx="711200" cy="320893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5994400" y="4719218"/>
            <a:ext cx="2424740" cy="771689"/>
            <a:chOff x="5994400" y="4719218"/>
            <a:chExt cx="2424740" cy="771689"/>
          </a:xfrm>
        </p:grpSpPr>
        <p:sp>
          <p:nvSpPr>
            <p:cNvPr id="11" name="TextBox 10"/>
            <p:cNvSpPr txBox="1"/>
            <p:nvPr/>
          </p:nvSpPr>
          <p:spPr>
            <a:xfrm>
              <a:off x="6573407" y="4719218"/>
              <a:ext cx="184573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solidFill>
                    <a:srgbClr val="FF0000"/>
                  </a:solidFill>
                </a:rPr>
                <a:t>safer to remove rare words</a:t>
              </a:r>
              <a:endParaRPr lang="en-US" i="1" dirty="0">
                <a:solidFill>
                  <a:srgbClr val="FF0000"/>
                </a:solidFill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H="1">
              <a:off x="5994400" y="5042383"/>
              <a:ext cx="579008" cy="448524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401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scoring 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Information gain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ecrease </a:t>
            </a:r>
            <a:r>
              <a:rPr lang="en-US" dirty="0"/>
              <a:t>in </a:t>
            </a:r>
            <a:r>
              <a:rPr lang="en-US" dirty="0" smtClean="0"/>
              <a:t>entropy of categorical prediction </a:t>
            </a:r>
            <a:r>
              <a:rPr lang="en-US" dirty="0"/>
              <a:t>when the feature is </a:t>
            </a:r>
            <a:r>
              <a:rPr lang="en-US" dirty="0" smtClean="0"/>
              <a:t>present </a:t>
            </a:r>
            <a:r>
              <a:rPr lang="en-US" dirty="0" err="1" smtClean="0"/>
              <a:t>v.s</a:t>
            </a:r>
            <a:r>
              <a:rPr lang="en-US" dirty="0"/>
              <a:t>. absent</a:t>
            </a:r>
          </a:p>
        </p:txBody>
      </p:sp>
      <p:pic>
        <p:nvPicPr>
          <p:cNvPr id="5122" name="Picture 2" descr="http://mymeedia.com/imageurl?width=800&amp;url=http%253A%252F%252Fpbs.twimg.com%252Fmedia%252FB8tYvQWIEAE_Pa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065" y="3429000"/>
            <a:ext cx="6480175" cy="2284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61067" y="5867400"/>
            <a:ext cx="2810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class uncertainty decreases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48201" y="5867400"/>
            <a:ext cx="2810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class uncertainty intact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176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scoring 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Information gain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ecrease </a:t>
            </a:r>
            <a:r>
              <a:rPr lang="en-US" dirty="0"/>
              <a:t>in </a:t>
            </a:r>
            <a:r>
              <a:rPr lang="en-US" dirty="0" smtClean="0"/>
              <a:t>entropy of categorical prediction </a:t>
            </a:r>
            <a:r>
              <a:rPr lang="en-US" dirty="0"/>
              <a:t>when the feature is </a:t>
            </a:r>
            <a:r>
              <a:rPr lang="en-US" dirty="0" smtClean="0"/>
              <a:t>presence or </a:t>
            </a:r>
            <a:r>
              <a:rPr lang="en-US" dirty="0"/>
              <a:t>absent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888066" y="3217320"/>
                <a:ext cx="3555332" cy="10546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𝐼𝐺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  <m:sup/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  <m:func>
                            <m:func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</m:d>
                            </m:e>
                          </m:func>
                        </m:e>
                      </m:nary>
                      <m:r>
                        <m:rPr>
                          <m:nor/>
                        </m:rPr>
                        <a:rPr lang="en-US" sz="2000" dirty="0"/>
                        <m:t>    </m:t>
                      </m:r>
                    </m:oMath>
                  </m:oMathPara>
                </a14:m>
                <a:endParaRPr lang="en-US" sz="2000" dirty="0"/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8066" y="3217320"/>
                <a:ext cx="3555332" cy="105464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2595178" y="3893017"/>
                <a:ext cx="3091294" cy="8392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)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  <m:sup/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func>
                            <m:func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5178" y="3893017"/>
                <a:ext cx="3091294" cy="83920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2659297" y="4650918"/>
                <a:ext cx="3027175" cy="8392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dirty="0"/>
                        <m:t>+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̅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acc>
                      <m:r>
                        <a:rPr lang="en-US" sz="2000" i="1">
                          <a:latin typeface="Cambria Math" panose="02040503050406030204" pitchFamily="18" charset="0"/>
                        </a:rPr>
                        <m:t>)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  <m:sup/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acc>
                                <m:accPr>
                                  <m:chr m:val="̅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acc>
                            </m:e>
                          </m:d>
                          <m:func>
                            <m:func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acc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9297" y="4650918"/>
                <a:ext cx="3027175" cy="83920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5367865" y="3239301"/>
            <a:ext cx="3200400" cy="646331"/>
            <a:chOff x="5367865" y="3239301"/>
            <a:chExt cx="3200400" cy="646331"/>
          </a:xfrm>
        </p:grpSpPr>
        <p:sp>
          <p:nvSpPr>
            <p:cNvPr id="9" name="TextBox 8"/>
            <p:cNvSpPr txBox="1"/>
            <p:nvPr/>
          </p:nvSpPr>
          <p:spPr>
            <a:xfrm>
              <a:off x="5957404" y="3239301"/>
              <a:ext cx="261086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Entropy of class label along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3" name="Straight Arrow Connector 12"/>
            <p:cNvCxnSpPr>
              <a:stCxn id="9" idx="1"/>
            </p:cNvCxnSpPr>
            <p:nvPr/>
          </p:nvCxnSpPr>
          <p:spPr>
            <a:xfrm flipH="1">
              <a:off x="5367865" y="3562467"/>
              <a:ext cx="589539" cy="199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/>
          <p:cNvGrpSpPr/>
          <p:nvPr/>
        </p:nvGrpSpPr>
        <p:grpSpPr>
          <a:xfrm>
            <a:off x="5662634" y="3997202"/>
            <a:ext cx="3249637" cy="646331"/>
            <a:chOff x="5662634" y="3997202"/>
            <a:chExt cx="3249637" cy="64633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5957404" y="3997202"/>
                  <a:ext cx="2954867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FF0000"/>
                      </a:solidFill>
                    </a:rPr>
                    <a:t>Entropy of class label if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a14:m>
                  <a:r>
                    <a:rPr lang="en-US" dirty="0" smtClean="0">
                      <a:solidFill>
                        <a:srgbClr val="FF0000"/>
                      </a:solidFill>
                    </a:rPr>
                    <a:t> is </a:t>
                  </a:r>
                  <a:r>
                    <a:rPr lang="en-US" u="sng" dirty="0" smtClean="0">
                      <a:solidFill>
                        <a:srgbClr val="FF0000"/>
                      </a:solidFill>
                    </a:rPr>
                    <a:t>present</a:t>
                  </a:r>
                  <a:endParaRPr lang="en-US" u="sng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57404" y="3997202"/>
                  <a:ext cx="2954867" cy="646331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649" t="-5660" b="-141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Straight Arrow Connector 14"/>
            <p:cNvCxnSpPr/>
            <p:nvPr/>
          </p:nvCxnSpPr>
          <p:spPr>
            <a:xfrm flipH="1">
              <a:off x="5662634" y="4240160"/>
              <a:ext cx="294771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5662633" y="4739251"/>
            <a:ext cx="3249638" cy="646331"/>
            <a:chOff x="5662633" y="4739251"/>
            <a:chExt cx="3249638" cy="64633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5957404" y="4739251"/>
                  <a:ext cx="2954867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FF0000"/>
                      </a:solidFill>
                    </a:rPr>
                    <a:t>Entropy of class label if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a14:m>
                  <a:r>
                    <a:rPr lang="en-US" dirty="0" smtClean="0">
                      <a:solidFill>
                        <a:srgbClr val="FF0000"/>
                      </a:solidFill>
                    </a:rPr>
                    <a:t> is </a:t>
                  </a:r>
                  <a:r>
                    <a:rPr lang="en-US" u="sng" dirty="0" smtClean="0">
                      <a:solidFill>
                        <a:srgbClr val="FF0000"/>
                      </a:solidFill>
                    </a:rPr>
                    <a:t>absent</a:t>
                  </a:r>
                  <a:endParaRPr lang="en-US" u="sng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57404" y="4739251"/>
                  <a:ext cx="2954867" cy="646331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1649" t="-4717" b="-141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" name="Straight Arrow Connector 16"/>
            <p:cNvCxnSpPr/>
            <p:nvPr/>
          </p:nvCxnSpPr>
          <p:spPr>
            <a:xfrm flipH="1">
              <a:off x="5662633" y="5052313"/>
              <a:ext cx="294771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4650083" y="5215463"/>
            <a:ext cx="3511781" cy="970940"/>
            <a:chOff x="4667017" y="5334000"/>
            <a:chExt cx="3511781" cy="97094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4667017" y="5658609"/>
                  <a:ext cx="3511781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0070C0"/>
                      </a:solidFill>
                    </a:rPr>
                    <a:t>probability of seeing class label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a14:m>
                  <a:r>
                    <a:rPr lang="en-US" dirty="0" smtClean="0">
                      <a:solidFill>
                        <a:srgbClr val="0070C0"/>
                      </a:solidFill>
                    </a:rPr>
                    <a:t> in documents where t does not occur</a:t>
                  </a:r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67017" y="5658609"/>
                  <a:ext cx="3511781" cy="646331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1563" t="-5660" r="-1389" b="-141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" name="Straight Arrow Connector 19"/>
            <p:cNvCxnSpPr/>
            <p:nvPr/>
          </p:nvCxnSpPr>
          <p:spPr>
            <a:xfrm flipH="1" flipV="1">
              <a:off x="5460332" y="5334000"/>
              <a:ext cx="373201" cy="324609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1329265" y="4453464"/>
            <a:ext cx="3106085" cy="1732939"/>
            <a:chOff x="1346199" y="4572001"/>
            <a:chExt cx="3106085" cy="173293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1346199" y="5658609"/>
                  <a:ext cx="3106085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00B050"/>
                      </a:solidFill>
                    </a:rPr>
                    <a:t>probability of seeing class label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a14:m>
                  <a:r>
                    <a:rPr lang="en-US" dirty="0" smtClean="0">
                      <a:solidFill>
                        <a:srgbClr val="00B050"/>
                      </a:solidFill>
                    </a:rPr>
                    <a:t> in documents where t occurs</a:t>
                  </a:r>
                  <a:endParaRPr lang="en-US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46199" y="5658609"/>
                  <a:ext cx="3106085" cy="646331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1569" t="-5660" r="-2157" b="-141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" name="Straight Arrow Connector 21"/>
            <p:cNvCxnSpPr/>
            <p:nvPr/>
          </p:nvCxnSpPr>
          <p:spPr>
            <a:xfrm flipV="1">
              <a:off x="3682666" y="4572001"/>
              <a:ext cx="507152" cy="1086608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491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scoring metrics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 statistics</a:t>
                </a:r>
              </a:p>
              <a:p>
                <a:pPr lvl="1"/>
                <a:r>
                  <a:rPr lang="en-US" dirty="0" smtClean="0"/>
                  <a:t>Test whether </a:t>
                </a:r>
                <a:r>
                  <a:rPr lang="en-US" dirty="0"/>
                  <a:t>distributions of </a:t>
                </a:r>
                <a:r>
                  <a:rPr lang="en-US" dirty="0" smtClean="0"/>
                  <a:t>two categorical </a:t>
                </a:r>
                <a:r>
                  <a:rPr lang="en-US" dirty="0"/>
                  <a:t>variables </a:t>
                </a:r>
                <a:r>
                  <a:rPr lang="en-US" dirty="0" smtClean="0"/>
                  <a:t>are independent of </a:t>
                </a:r>
                <a:r>
                  <a:rPr lang="en-US" dirty="0"/>
                  <a:t>one </a:t>
                </a:r>
                <a:r>
                  <a:rPr lang="en-US" dirty="0" smtClean="0"/>
                  <a:t>another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: they are independent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: they are dependent 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13850416"/>
                  </p:ext>
                </p:extLst>
              </p:nvPr>
            </p:nvGraphicFramePr>
            <p:xfrm>
              <a:off x="2942167" y="4078781"/>
              <a:ext cx="2870199" cy="11074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956733"/>
                    <a:gridCol w="956733"/>
                    <a:gridCol w="956733"/>
                  </a:tblGrid>
                  <a:tr h="3454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13850416"/>
                  </p:ext>
                </p:extLst>
              </p:nvPr>
            </p:nvGraphicFramePr>
            <p:xfrm>
              <a:off x="2942167" y="4078781"/>
              <a:ext cx="2870199" cy="11074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956733"/>
                    <a:gridCol w="956733"/>
                    <a:gridCol w="956733"/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0000" t="-1667" r="-100633" b="-2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01274" t="-1667" r="-1274" b="-206667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637" t="-100000" r="-201911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0000" t="-100000" r="-100633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01274" t="-100000" r="-1274" b="-103279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637" t="-200000" r="-201911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0000" t="-200000" r="-100633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01274" t="-200000" r="-1274" b="-3279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170828" y="5292580"/>
                <a:ext cx="4209679" cy="6049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𝐴𝐷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𝐵𝐶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0828" y="5292580"/>
                <a:ext cx="4209679" cy="60497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 17"/>
          <p:cNvGrpSpPr/>
          <p:nvPr/>
        </p:nvGrpSpPr>
        <p:grpSpPr>
          <a:xfrm>
            <a:off x="2531534" y="5890005"/>
            <a:ext cx="939799" cy="497799"/>
            <a:chOff x="2531534" y="5890005"/>
            <a:chExt cx="939799" cy="49779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2531534" y="6018472"/>
                  <a:ext cx="74506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𝐷𝐹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31534" y="6018472"/>
                  <a:ext cx="745066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r="-6504"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Straight Arrow Connector 10"/>
            <p:cNvCxnSpPr/>
            <p:nvPr/>
          </p:nvCxnSpPr>
          <p:spPr>
            <a:xfrm flipV="1">
              <a:off x="3124200" y="5890005"/>
              <a:ext cx="347133" cy="19341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3369733" y="5907078"/>
            <a:ext cx="1286933" cy="480726"/>
            <a:chOff x="3369733" y="5907078"/>
            <a:chExt cx="1286933" cy="48072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3369733" y="6018472"/>
                  <a:ext cx="128693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𝐷𝐹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69733" y="6018472"/>
                  <a:ext cx="1286933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Straight Arrow Connector 11"/>
            <p:cNvCxnSpPr/>
            <p:nvPr/>
          </p:nvCxnSpPr>
          <p:spPr>
            <a:xfrm flipV="1">
              <a:off x="3953932" y="5907078"/>
              <a:ext cx="347133" cy="19341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4749799" y="5890005"/>
            <a:ext cx="1286933" cy="497799"/>
            <a:chOff x="4749799" y="5890005"/>
            <a:chExt cx="1286933" cy="49779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4749799" y="6018472"/>
                  <a:ext cx="128693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#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𝑃𝑜𝑠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𝑑𝑜𝑐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49799" y="6018472"/>
                  <a:ext cx="1286933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Straight Arrow Connector 12"/>
            <p:cNvCxnSpPr/>
            <p:nvPr/>
          </p:nvCxnSpPr>
          <p:spPr>
            <a:xfrm flipH="1" flipV="1">
              <a:off x="5184961" y="5890005"/>
              <a:ext cx="157503" cy="200959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6036732" y="5890005"/>
            <a:ext cx="1380066" cy="483246"/>
            <a:chOff x="6036732" y="5890005"/>
            <a:chExt cx="1380066" cy="48324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6129865" y="6003919"/>
                  <a:ext cx="128693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#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𝑁𝑒𝑔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𝑑𝑜𝑐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29865" y="6003919"/>
                  <a:ext cx="1286933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Straight Arrow Connector 14"/>
            <p:cNvCxnSpPr/>
            <p:nvPr/>
          </p:nvCxnSpPr>
          <p:spPr>
            <a:xfrm flipH="1" flipV="1">
              <a:off x="6036732" y="5890005"/>
              <a:ext cx="435163" cy="19341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212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scoring metrics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 statistics</a:t>
                </a:r>
              </a:p>
              <a:p>
                <a:pPr lvl="1"/>
                <a:r>
                  <a:rPr lang="en-US" dirty="0" smtClean="0"/>
                  <a:t>Test whether </a:t>
                </a:r>
                <a:r>
                  <a:rPr lang="en-US" dirty="0"/>
                  <a:t>distributions of </a:t>
                </a:r>
                <a:r>
                  <a:rPr lang="en-US" dirty="0" smtClean="0"/>
                  <a:t>two categorical </a:t>
                </a:r>
                <a:r>
                  <a:rPr lang="en-US" dirty="0"/>
                  <a:t>variables </a:t>
                </a:r>
                <a:r>
                  <a:rPr lang="en-US" dirty="0" smtClean="0"/>
                  <a:t>are independent of </a:t>
                </a:r>
                <a:r>
                  <a:rPr lang="en-US" dirty="0"/>
                  <a:t>one </a:t>
                </a:r>
                <a:r>
                  <a:rPr lang="en-US" dirty="0" smtClean="0"/>
                  <a:t>another</a:t>
                </a:r>
              </a:p>
              <a:p>
                <a:pPr lvl="2"/>
                <a:r>
                  <a:rPr lang="en-US" dirty="0" smtClean="0"/>
                  <a:t>Degree of freedom = (#col-1)X(#row-1)</a:t>
                </a:r>
              </a:p>
              <a:p>
                <a:pPr lvl="2"/>
                <a:r>
                  <a:rPr lang="en-US" dirty="0" smtClean="0"/>
                  <a:t>Significance level: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 smtClean="0"/>
                  <a:t>, i.e.,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 smtClean="0"/>
                  <a:t>-value&lt;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58983579"/>
                  </p:ext>
                </p:extLst>
              </p:nvPr>
            </p:nvGraphicFramePr>
            <p:xfrm>
              <a:off x="2891361" y="4081528"/>
              <a:ext cx="2870199" cy="11074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956733"/>
                    <a:gridCol w="956733"/>
                    <a:gridCol w="956733"/>
                  </a:tblGrid>
                  <a:tr h="3454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36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30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25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58983579"/>
                  </p:ext>
                </p:extLst>
              </p:nvPr>
            </p:nvGraphicFramePr>
            <p:xfrm>
              <a:off x="2891361" y="4081528"/>
              <a:ext cx="2870199" cy="11074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956733"/>
                    <a:gridCol w="956733"/>
                    <a:gridCol w="956733"/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0000" t="-1667" r="-100633" b="-2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01274" t="-1667" r="-1274" b="-228333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637" t="-98387" r="-201911" b="-1209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36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30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637" t="-201639" r="-201911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25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094622" y="5447726"/>
                <a:ext cx="4477188" cy="5558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105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36×25−14×30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50×55×66×39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=3.418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4622" y="5447726"/>
                <a:ext cx="4477188" cy="55585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0" name="Group 29"/>
          <p:cNvGrpSpPr/>
          <p:nvPr/>
        </p:nvGrpSpPr>
        <p:grpSpPr>
          <a:xfrm>
            <a:off x="6203782" y="3301839"/>
            <a:ext cx="3022598" cy="802596"/>
            <a:chOff x="6121402" y="3301839"/>
            <a:chExt cx="3022598" cy="80259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6460066" y="3458104"/>
                  <a:ext cx="2683934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Look into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a14:m>
                  <a:r>
                    <a:rPr lang="en-US" dirty="0" smtClean="0"/>
                    <a:t> distribution table to find the threshold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60066" y="3458104"/>
                  <a:ext cx="2683934" cy="646331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2045" t="-4717" r="-227" b="-141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Straight Arrow Connector 15"/>
            <p:cNvCxnSpPr/>
            <p:nvPr/>
          </p:nvCxnSpPr>
          <p:spPr>
            <a:xfrm>
              <a:off x="6434666" y="3301839"/>
              <a:ext cx="321734" cy="22860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6121402" y="3781269"/>
              <a:ext cx="397933" cy="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6766547" y="4109194"/>
                <a:ext cx="21336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DF=1,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=0.05</m:t>
                    </m:r>
                  </m:oMath>
                </a14:m>
                <a:r>
                  <a:rPr lang="en-US" dirty="0" smtClean="0"/>
                  <a:t> =&gt; threshold = 3.841</a:t>
                </a:r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6547" y="4109194"/>
                <a:ext cx="2133600" cy="646331"/>
              </a:xfrm>
              <a:prstGeom prst="rect">
                <a:avLst/>
              </a:prstGeom>
              <a:blipFill rotWithShape="0">
                <a:blip r:embed="rId6"/>
                <a:stretch>
                  <a:fillRect l="-2571"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Down Arrow 22"/>
          <p:cNvSpPr/>
          <p:nvPr/>
        </p:nvSpPr>
        <p:spPr>
          <a:xfrm>
            <a:off x="7589497" y="4787712"/>
            <a:ext cx="321733" cy="2771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6766547" y="5103793"/>
                <a:ext cx="2133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We cannot reject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6547" y="5103793"/>
                <a:ext cx="2133600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2571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6766547" y="5824875"/>
                <a:ext cx="230548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 smtClean="0"/>
                  <a:t> is not a good feature to choose</a:t>
                </a:r>
                <a:endParaRPr lang="en-US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6547" y="5824875"/>
                <a:ext cx="2305485" cy="646331"/>
              </a:xfrm>
              <a:prstGeom prst="rect">
                <a:avLst/>
              </a:prstGeom>
              <a:blipFill rotWithShape="0">
                <a:blip r:embed="rId8"/>
                <a:stretch>
                  <a:fillRect l="-2381" t="-5660" r="-2116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Down Arrow 25"/>
          <p:cNvSpPr/>
          <p:nvPr/>
        </p:nvSpPr>
        <p:spPr>
          <a:xfrm>
            <a:off x="7597556" y="5510406"/>
            <a:ext cx="321733" cy="2771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704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 animBg="1"/>
      <p:bldP spid="24" grpId="0"/>
      <p:bldP spid="25" grpId="0"/>
      <p:bldP spid="2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scoring metrics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 statistics</a:t>
                </a:r>
              </a:p>
              <a:p>
                <a:pPr lvl="1"/>
                <a:r>
                  <a:rPr lang="en-US" dirty="0" smtClean="0"/>
                  <a:t>Test whether </a:t>
                </a:r>
                <a:r>
                  <a:rPr lang="en-US" dirty="0"/>
                  <a:t>distributions of </a:t>
                </a:r>
                <a:r>
                  <a:rPr lang="en-US" dirty="0" smtClean="0"/>
                  <a:t>two categorical </a:t>
                </a:r>
                <a:r>
                  <a:rPr lang="en-US" dirty="0"/>
                  <a:t>variables </a:t>
                </a:r>
                <a:r>
                  <a:rPr lang="en-US" dirty="0" smtClean="0"/>
                  <a:t>are independent of </a:t>
                </a:r>
                <a:r>
                  <a:rPr lang="en-US" dirty="0"/>
                  <a:t>one </a:t>
                </a:r>
                <a:r>
                  <a:rPr lang="en-US" dirty="0" smtClean="0"/>
                  <a:t>another</a:t>
                </a:r>
              </a:p>
              <a:p>
                <a:pPr lvl="2"/>
                <a:r>
                  <a:rPr lang="en-US" dirty="0" smtClean="0"/>
                  <a:t>Degree of freedom = (#col-1)X(#row-1)</a:t>
                </a:r>
              </a:p>
              <a:p>
                <a:pPr lvl="2"/>
                <a:r>
                  <a:rPr lang="en-US" dirty="0" smtClean="0"/>
                  <a:t>Significance level: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 smtClean="0"/>
                  <a:t>, i.e.,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 smtClean="0"/>
                  <a:t>-value&lt;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 smtClean="0"/>
              </a:p>
              <a:p>
                <a:pPr lvl="2"/>
                <a:r>
                  <a:rPr lang="en-US" dirty="0" smtClean="0"/>
                  <a:t>For the features passing the threshold, rank them by descending order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 values and choose the top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 smtClean="0"/>
                  <a:t> features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734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scoring metrics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 statistics with multiple categories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𝜒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nary>
                  </m:oMath>
                </a14:m>
                <a:endParaRPr lang="en-US" dirty="0" smtClean="0"/>
              </a:p>
              <a:p>
                <a:pPr lvl="2"/>
                <a:r>
                  <a:rPr lang="en-US" dirty="0" smtClean="0"/>
                  <a:t>Expectation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 over all the categories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𝜒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func>
                  </m:oMath>
                </a14:m>
                <a:endParaRPr lang="en-US" dirty="0" smtClean="0"/>
              </a:p>
              <a:p>
                <a:pPr lvl="2"/>
                <a:r>
                  <a:rPr lang="en-US" dirty="0" smtClean="0"/>
                  <a:t>Strongest dependency between a category</a:t>
                </a:r>
              </a:p>
              <a:p>
                <a:r>
                  <a:rPr lang="en-US" dirty="0" smtClean="0"/>
                  <a:t>Problem with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 statistics</a:t>
                </a:r>
              </a:p>
              <a:p>
                <a:pPr lvl="1"/>
                <a:r>
                  <a:rPr lang="en-US" dirty="0" smtClean="0"/>
                  <a:t>Normalization breaks down for the very low frequency terms</a:t>
                </a:r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values become </a:t>
                </a:r>
                <a:r>
                  <a:rPr lang="en-US" dirty="0" smtClean="0"/>
                  <a:t>incomparable between high frequency terms and very low frequency terms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81" t="-2561" r="-21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/>
          <p:cNvGrpSpPr/>
          <p:nvPr/>
        </p:nvGrpSpPr>
        <p:grpSpPr>
          <a:xfrm>
            <a:off x="3217333" y="3786978"/>
            <a:ext cx="5486396" cy="1047486"/>
            <a:chOff x="3361270" y="3846247"/>
            <a:chExt cx="5486396" cy="1047486"/>
          </a:xfrm>
        </p:grpSpPr>
        <p:grpSp>
          <p:nvGrpSpPr>
            <p:cNvPr id="11" name="Group 10"/>
            <p:cNvGrpSpPr/>
            <p:nvPr/>
          </p:nvGrpSpPr>
          <p:grpSpPr>
            <a:xfrm>
              <a:off x="5105399" y="3846247"/>
              <a:ext cx="3742267" cy="670299"/>
              <a:chOff x="5046133" y="3901701"/>
              <a:chExt cx="2980267" cy="670299"/>
            </a:xfrm>
          </p:grpSpPr>
          <p:cxnSp>
            <p:nvCxnSpPr>
              <p:cNvPr id="6" name="Straight Arrow Connector 5"/>
              <p:cNvCxnSpPr/>
              <p:nvPr/>
            </p:nvCxnSpPr>
            <p:spPr>
              <a:xfrm flipH="1">
                <a:off x="5046133" y="4224867"/>
                <a:ext cx="355600" cy="347133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5401733" y="3901701"/>
                <a:ext cx="262466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smtClean="0">
                    <a:solidFill>
                      <a:srgbClr val="FF0000"/>
                    </a:solidFill>
                  </a:rPr>
                  <a:t>Distribution assumption becomes inappropriate in this test</a:t>
                </a:r>
                <a:endParaRPr lang="en-US" i="1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12" name="Rectangle 11"/>
            <p:cNvSpPr/>
            <p:nvPr/>
          </p:nvSpPr>
          <p:spPr>
            <a:xfrm>
              <a:off x="3361270" y="4516546"/>
              <a:ext cx="1777997" cy="377187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471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scoring metrics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Many other metrics</a:t>
                </a:r>
              </a:p>
              <a:p>
                <a:pPr lvl="1"/>
                <a:r>
                  <a:rPr lang="en-US" dirty="0" smtClean="0"/>
                  <a:t>Mutual information</a:t>
                </a:r>
              </a:p>
              <a:p>
                <a:pPr lvl="2"/>
                <a:r>
                  <a:rPr lang="en-US" dirty="0" smtClean="0"/>
                  <a:t>Relatedness between term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 smtClean="0"/>
                  <a:t> and class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dirty="0" smtClean="0"/>
              </a:p>
              <a:p>
                <a:pPr lvl="2"/>
                <a:endParaRPr lang="en-US" dirty="0" smtClean="0"/>
              </a:p>
              <a:p>
                <a:pPr lvl="1"/>
                <a:r>
                  <a:rPr lang="en-US" dirty="0" smtClean="0"/>
                  <a:t>Odds ratio</a:t>
                </a:r>
              </a:p>
              <a:p>
                <a:pPr lvl="2"/>
                <a:r>
                  <a:rPr lang="en-US" dirty="0" smtClean="0"/>
                  <a:t>Odds </a:t>
                </a:r>
                <a:r>
                  <a:rPr lang="en-US" dirty="0"/>
                  <a:t>of </a:t>
                </a:r>
                <a:r>
                  <a:rPr lang="en-US" dirty="0" smtClean="0"/>
                  <a:t>term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 smtClean="0"/>
                  <a:t> occurring with class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 smtClean="0"/>
                  <a:t> normalized </a:t>
                </a:r>
                <a:r>
                  <a:rPr lang="en-US" dirty="0"/>
                  <a:t>by that </a:t>
                </a:r>
                <a:r>
                  <a:rPr lang="en-US" dirty="0" smtClean="0"/>
                  <a:t>without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dirty="0" smtClean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2627561" y="3094453"/>
                <a:ext cx="3560269" cy="6690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𝑃𝑀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7561" y="3094453"/>
                <a:ext cx="3560269" cy="66909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2534428" y="4847053"/>
                <a:ext cx="3889591" cy="6690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𝑂𝑑𝑑𝑠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acc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acc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4428" y="4847053"/>
                <a:ext cx="3889591" cy="66909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/>
          <p:cNvGrpSpPr/>
          <p:nvPr/>
        </p:nvGrpSpPr>
        <p:grpSpPr>
          <a:xfrm>
            <a:off x="5198533" y="1838106"/>
            <a:ext cx="3547535" cy="2179006"/>
            <a:chOff x="5198533" y="1838106"/>
            <a:chExt cx="3547535" cy="217900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5946744" y="1838106"/>
                  <a:ext cx="2799324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Same trick as in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a14:m>
                  <a:r>
                    <a:rPr lang="en-US" dirty="0" smtClean="0"/>
                    <a:t> statistics for multi-class cases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46744" y="1838106"/>
                  <a:ext cx="2799324" cy="646331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961" t="-5660" r="-3050" b="-141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Straight Arrow Connector 7"/>
            <p:cNvCxnSpPr>
              <a:stCxn id="6" idx="1"/>
            </p:cNvCxnSpPr>
            <p:nvPr/>
          </p:nvCxnSpPr>
          <p:spPr>
            <a:xfrm flipH="1">
              <a:off x="5198533" y="2161272"/>
              <a:ext cx="748211" cy="323165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flipH="1">
              <a:off x="6087533" y="2517475"/>
              <a:ext cx="859367" cy="1499637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555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 smtClean="0"/>
              <a:t>Recall MP1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many </a:t>
            </a:r>
            <a:r>
              <a:rPr lang="en-US" dirty="0" err="1" smtClean="0"/>
              <a:t>unigram+bigram</a:t>
            </a:r>
            <a:r>
              <a:rPr lang="en-US" dirty="0" smtClean="0"/>
              <a:t> are there in our controlled vocabulary?</a:t>
            </a:r>
          </a:p>
          <a:p>
            <a:pPr lvl="1"/>
            <a:r>
              <a:rPr lang="en-US" dirty="0" smtClean="0"/>
              <a:t>130K on </a:t>
            </a:r>
            <a:r>
              <a:rPr lang="en-US" dirty="0" err="1" smtClean="0"/>
              <a:t>Yelp_small</a:t>
            </a:r>
            <a:endParaRPr lang="en-US" dirty="0" smtClean="0"/>
          </a:p>
          <a:p>
            <a:r>
              <a:rPr lang="en-US" dirty="0" smtClean="0"/>
              <a:t>How many review documents do we have there for training?</a:t>
            </a:r>
          </a:p>
          <a:p>
            <a:pPr lvl="1"/>
            <a:r>
              <a:rPr lang="en-US" dirty="0" smtClean="0"/>
              <a:t>629K </a:t>
            </a:r>
            <a:r>
              <a:rPr lang="en-US" dirty="0" err="1"/>
              <a:t>Yelp_small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29200" y="2802467"/>
            <a:ext cx="373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rgbClr val="FF0000"/>
                </a:solidFill>
              </a:rPr>
              <a:t>Very sparse feature representation!</a:t>
            </a:r>
            <a:endParaRPr lang="en-US" b="1" i="1" dirty="0">
              <a:solidFill>
                <a:srgbClr val="FF0000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39</a:t>
            </a:fld>
            <a:endParaRPr lang="en-US"/>
          </a:p>
        </p:txBody>
      </p:sp>
      <p:pic>
        <p:nvPicPr>
          <p:cNvPr id="8" name="Picture 2" descr="http://www.dcs.gla.ac.uk/Keith/Chapter.2/Fig.2.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8614" y="3764691"/>
            <a:ext cx="3470986" cy="26804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38142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 of text categorization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Automatically classify politic news from sports news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892" y="3132667"/>
            <a:ext cx="3648108" cy="252994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2200" y="3132667"/>
            <a:ext cx="3623734" cy="2816249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2142066" y="3513666"/>
            <a:ext cx="56726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467643" y="3945466"/>
            <a:ext cx="56726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910667" y="3572932"/>
            <a:ext cx="931333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4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507066" y="2648242"/>
            <a:ext cx="2404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political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080000" y="2648242"/>
            <a:ext cx="2404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B050"/>
                </a:solidFill>
              </a:rPr>
              <a:t>sports</a:t>
            </a:r>
            <a:endParaRPr lang="en-US" b="1" dirty="0">
              <a:solidFill>
                <a:srgbClr val="00B050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5438775" y="4421981"/>
            <a:ext cx="240506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684336" y="4050241"/>
            <a:ext cx="42545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1778527" y="4162160"/>
            <a:ext cx="969419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2639490" y="5559954"/>
            <a:ext cx="51090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5762625" y="5060156"/>
            <a:ext cx="771525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5576887" y="5174456"/>
            <a:ext cx="609601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831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1056344" y="2696687"/>
            <a:ext cx="7031312" cy="4161313"/>
            <a:chOff x="1056344" y="2696687"/>
            <a:chExt cx="7031312" cy="4161313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56344" y="2696687"/>
              <a:ext cx="7031312" cy="3726920"/>
            </a:xfrm>
            <a:prstGeom prst="rect">
              <a:avLst/>
            </a:prstGeom>
          </p:spPr>
        </p:pic>
        <p:sp>
          <p:nvSpPr>
            <p:cNvPr id="12" name="Rectangle 11"/>
            <p:cNvSpPr/>
            <p:nvPr/>
          </p:nvSpPr>
          <p:spPr>
            <a:xfrm>
              <a:off x="2751666" y="6396335"/>
              <a:ext cx="4301067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dirty="0"/>
                <a:t>Forman, G. (2003). An extensive empirical study of feature selection metrics for text classification. JMLR, 3, 1289-1305.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 smtClean="0"/>
              <a:t>A graphical analysis of feature selection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Isoclines for each feature scoring metric </a:t>
            </a:r>
          </a:p>
          <a:p>
            <a:pPr lvl="1"/>
            <a:r>
              <a:rPr lang="en-US" dirty="0" smtClean="0"/>
              <a:t>Machine </a:t>
            </a:r>
            <a:r>
              <a:rPr lang="en-US" dirty="0"/>
              <a:t>learning papers </a:t>
            </a:r>
            <a:r>
              <a:rPr lang="en-US" dirty="0" err="1"/>
              <a:t>v.s</a:t>
            </a:r>
            <a:r>
              <a:rPr lang="en-US" dirty="0"/>
              <a:t>. other </a:t>
            </a:r>
            <a:r>
              <a:rPr lang="en-US" dirty="0" smtClean="0"/>
              <a:t>CS papers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260477" y="4893733"/>
            <a:ext cx="1695323" cy="1679033"/>
            <a:chOff x="260477" y="4893733"/>
            <a:chExt cx="1695323" cy="1679033"/>
          </a:xfrm>
        </p:grpSpPr>
        <p:sp>
          <p:nvSpPr>
            <p:cNvPr id="5" name="Rectangle 4"/>
            <p:cNvSpPr/>
            <p:nvPr/>
          </p:nvSpPr>
          <p:spPr>
            <a:xfrm>
              <a:off x="1303867" y="4893733"/>
              <a:ext cx="651933" cy="1337734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60477" y="6203434"/>
              <a:ext cx="10837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 smtClean="0">
                  <a:solidFill>
                    <a:srgbClr val="FF0000"/>
                  </a:solidFill>
                </a:rPr>
                <a:t>Zoom in</a:t>
              </a:r>
              <a:endParaRPr lang="en-US" b="1" i="1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V="1">
              <a:off x="846667" y="5850467"/>
              <a:ext cx="397933" cy="352967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3515063" y="3603145"/>
            <a:ext cx="4315205" cy="1404227"/>
            <a:chOff x="3515063" y="3603145"/>
            <a:chExt cx="4315205" cy="1404227"/>
          </a:xfrm>
        </p:grpSpPr>
        <p:sp>
          <p:nvSpPr>
            <p:cNvPr id="10" name="Oval 9"/>
            <p:cNvSpPr/>
            <p:nvPr/>
          </p:nvSpPr>
          <p:spPr>
            <a:xfrm rot="19916527">
              <a:off x="3515063" y="3603145"/>
              <a:ext cx="4315205" cy="86111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500923" y="4632458"/>
              <a:ext cx="2226733" cy="3749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solidFill>
                    <a:srgbClr val="0070C0"/>
                  </a:solidFill>
                </a:rPr>
                <a:t>Stopword</a:t>
              </a:r>
              <a:r>
                <a:rPr lang="en-US" dirty="0" smtClean="0">
                  <a:solidFill>
                    <a:srgbClr val="0070C0"/>
                  </a:solidFill>
                </a:rPr>
                <a:t> removal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844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 smtClean="0"/>
              <a:t>A graphical analysis of feature selection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Isoclines for each feature scoring metric </a:t>
            </a:r>
          </a:p>
          <a:p>
            <a:pPr lvl="1"/>
            <a:r>
              <a:rPr lang="en-US" dirty="0" smtClean="0"/>
              <a:t>Machine </a:t>
            </a:r>
            <a:r>
              <a:rPr lang="en-US" dirty="0"/>
              <a:t>learning papers </a:t>
            </a:r>
            <a:r>
              <a:rPr lang="en-US" dirty="0" err="1"/>
              <a:t>v.s</a:t>
            </a:r>
            <a:r>
              <a:rPr lang="en-US" dirty="0"/>
              <a:t>. other </a:t>
            </a:r>
            <a:r>
              <a:rPr lang="en-US" dirty="0" smtClean="0"/>
              <a:t>CS </a:t>
            </a:r>
            <a:r>
              <a:rPr lang="en-US" dirty="0"/>
              <a:t>papers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984779" y="2782937"/>
            <a:ext cx="7174442" cy="4091997"/>
            <a:chOff x="984779" y="2782937"/>
            <a:chExt cx="7174442" cy="4091997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84779" y="2782937"/>
              <a:ext cx="7174442" cy="3704116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2751666" y="6413269"/>
              <a:ext cx="4301067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dirty="0"/>
                <a:t>Forman, G. (2003). An extensive empirical study of feature selection metrics for text classification. JMLR, 3, 1289-1305.</a:t>
              </a:r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774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Effectiveness of feature selection methods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 a multi-class classification data set</a:t>
            </a:r>
          </a:p>
          <a:p>
            <a:pPr lvl="1"/>
            <a:r>
              <a:rPr lang="en-US" dirty="0" smtClean="0"/>
              <a:t>229 documents, 19 classes</a:t>
            </a:r>
          </a:p>
          <a:p>
            <a:pPr lvl="1"/>
            <a:r>
              <a:rPr lang="en-US" dirty="0" smtClean="0"/>
              <a:t>Binary feature, SVM classifier</a:t>
            </a:r>
          </a:p>
          <a:p>
            <a:pPr lvl="1"/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1705769" y="3293103"/>
            <a:ext cx="5732462" cy="3429432"/>
            <a:chOff x="1705769" y="3293103"/>
            <a:chExt cx="5732462" cy="3429432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05769" y="3293103"/>
              <a:ext cx="5732462" cy="3015622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2709333" y="6260870"/>
              <a:ext cx="4301067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dirty="0"/>
                <a:t>Forman, G. (2003). An extensive empirical study of feature selection metrics for text classification. JMLR, 3, 1289-1305.</a:t>
              </a:r>
            </a:p>
          </p:txBody>
        </p:sp>
      </p:grp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835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Effectiveness of feature selection methods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 a multi-class classification data set</a:t>
            </a:r>
          </a:p>
          <a:p>
            <a:pPr lvl="1"/>
            <a:r>
              <a:rPr lang="en-US" dirty="0" smtClean="0"/>
              <a:t>229 documents, 19 classes</a:t>
            </a:r>
          </a:p>
          <a:p>
            <a:pPr lvl="1"/>
            <a:r>
              <a:rPr lang="en-US" dirty="0" smtClean="0"/>
              <a:t>Binary feature, SVM classifier</a:t>
            </a:r>
          </a:p>
          <a:p>
            <a:pPr lvl="1"/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1058334" y="3387747"/>
            <a:ext cx="7408333" cy="2738416"/>
            <a:chOff x="1058334" y="3387747"/>
            <a:chExt cx="7408333" cy="2738416"/>
          </a:xfrm>
        </p:grpSpPr>
        <p:sp>
          <p:nvSpPr>
            <p:cNvPr id="9" name="Rectangle 8"/>
            <p:cNvSpPr/>
            <p:nvPr/>
          </p:nvSpPr>
          <p:spPr>
            <a:xfrm>
              <a:off x="2836333" y="5664498"/>
              <a:ext cx="4301067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dirty="0"/>
                <a:t>Forman, G. (2003). An extensive empirical study of feature selection metrics for text classification. JMLR, 3, 1289-1305.</a:t>
              </a:r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58334" y="3387747"/>
              <a:ext cx="7408333" cy="2276751"/>
            </a:xfrm>
            <a:prstGeom prst="rect">
              <a:avLst/>
            </a:prstGeom>
          </p:spPr>
        </p:pic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12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Empirical analysis of feature selection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Text corpus</a:t>
            </a:r>
          </a:p>
          <a:p>
            <a:pPr lvl="1"/>
            <a:r>
              <a:rPr lang="en-US" dirty="0" smtClean="0"/>
              <a:t>Reuters-22173</a:t>
            </a:r>
          </a:p>
          <a:p>
            <a:pPr lvl="2"/>
            <a:r>
              <a:rPr lang="en-US" dirty="0" smtClean="0"/>
              <a:t>13272 documents, 92 classes, 16039 unique words</a:t>
            </a:r>
          </a:p>
          <a:p>
            <a:pPr lvl="1"/>
            <a:r>
              <a:rPr lang="en-US" dirty="0" smtClean="0"/>
              <a:t>OHSUMED </a:t>
            </a:r>
          </a:p>
          <a:p>
            <a:pPr lvl="2"/>
            <a:r>
              <a:rPr lang="en-US" dirty="0" smtClean="0"/>
              <a:t>3981 documents, 14321 classes, 72076 unique words</a:t>
            </a:r>
          </a:p>
          <a:p>
            <a:r>
              <a:rPr lang="en-US" dirty="0" smtClean="0"/>
              <a:t>Classifier: </a:t>
            </a:r>
            <a:r>
              <a:rPr lang="en-US" dirty="0" err="1" smtClean="0"/>
              <a:t>kNN</a:t>
            </a:r>
            <a:r>
              <a:rPr lang="en-US" dirty="0" smtClean="0"/>
              <a:t> and LLSF</a:t>
            </a:r>
          </a:p>
          <a:p>
            <a:pPr lvl="2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2688" y="4857219"/>
            <a:ext cx="7106855" cy="1277409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7450667" y="4966229"/>
            <a:ext cx="491067" cy="1041400"/>
            <a:chOff x="7128933" y="3166533"/>
            <a:chExt cx="491067" cy="1041400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7128933" y="3166533"/>
              <a:ext cx="491067" cy="10414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V="1">
              <a:off x="7247467" y="3166533"/>
              <a:ext cx="333161" cy="10414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6714067" y="4975223"/>
            <a:ext cx="491067" cy="1041400"/>
            <a:chOff x="7128933" y="3166533"/>
            <a:chExt cx="491067" cy="1041400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7128933" y="3166533"/>
              <a:ext cx="491067" cy="10414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7247467" y="3166533"/>
              <a:ext cx="333161" cy="10414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003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General steps for text categorization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0" y="1600200"/>
            <a:ext cx="4225416" cy="4525963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Feature construction and selection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Model specification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Model estimation and selection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Evaluation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3648108" cy="2529945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626636" y="4312170"/>
            <a:ext cx="918457" cy="1240008"/>
            <a:chOff x="626636" y="4312170"/>
            <a:chExt cx="918457" cy="1240008"/>
          </a:xfrm>
        </p:grpSpPr>
        <p:sp>
          <p:nvSpPr>
            <p:cNvPr id="5" name="Down Arrow 4"/>
            <p:cNvSpPr/>
            <p:nvPr/>
          </p:nvSpPr>
          <p:spPr>
            <a:xfrm rot="1709119">
              <a:off x="1151550" y="4312170"/>
              <a:ext cx="364066" cy="51646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26636" y="4905847"/>
              <a:ext cx="9184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Political News 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748190" y="4312170"/>
            <a:ext cx="813317" cy="1240008"/>
            <a:chOff x="1748190" y="4312170"/>
            <a:chExt cx="813317" cy="1240008"/>
          </a:xfrm>
        </p:grpSpPr>
        <p:sp>
          <p:nvSpPr>
            <p:cNvPr id="6" name="Down Arrow 5"/>
            <p:cNvSpPr/>
            <p:nvPr/>
          </p:nvSpPr>
          <p:spPr>
            <a:xfrm>
              <a:off x="1972816" y="4312170"/>
              <a:ext cx="364066" cy="51646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748190" y="4905847"/>
              <a:ext cx="81331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Sports  News </a:t>
              </a:r>
              <a:endParaRPr lang="en-US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764604" y="4311903"/>
            <a:ext cx="1578796" cy="1240275"/>
            <a:chOff x="2764604" y="4311903"/>
            <a:chExt cx="1578796" cy="1240275"/>
          </a:xfrm>
        </p:grpSpPr>
        <p:sp>
          <p:nvSpPr>
            <p:cNvPr id="7" name="Down Arrow 6"/>
            <p:cNvSpPr/>
            <p:nvPr/>
          </p:nvSpPr>
          <p:spPr>
            <a:xfrm rot="19915024">
              <a:off x="2778380" y="4311903"/>
              <a:ext cx="364066" cy="51646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764604" y="4905847"/>
              <a:ext cx="15787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Entertainment News </a:t>
              </a:r>
              <a:endParaRPr lang="en-US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891244" y="5016847"/>
            <a:ext cx="5134223" cy="1200329"/>
            <a:chOff x="3891244" y="5016847"/>
            <a:chExt cx="5134223" cy="1200329"/>
          </a:xfrm>
        </p:grpSpPr>
        <p:pic>
          <p:nvPicPr>
            <p:cNvPr id="14" name="Picture 6" descr="http://www.relationship-economy.com/wp-content/uploads/2012/08/Thinking.44121810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91244" y="5172231"/>
              <a:ext cx="1581440" cy="8895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/>
            <p:cNvSpPr txBox="1"/>
            <p:nvPr/>
          </p:nvSpPr>
          <p:spPr>
            <a:xfrm>
              <a:off x="4868883" y="5016847"/>
              <a:ext cx="415658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Consider:</a:t>
              </a:r>
            </a:p>
            <a:p>
              <a:r>
                <a:rPr lang="en-US" dirty="0" smtClean="0"/>
                <a:t>2.1 What is the unique property of this problem? </a:t>
              </a:r>
            </a:p>
            <a:p>
              <a:r>
                <a:rPr lang="en-US" dirty="0" smtClean="0"/>
                <a:t>2.2 What type of classifier we should use?</a:t>
              </a:r>
              <a:endParaRPr lang="en-US" dirty="0"/>
            </a:p>
          </p:txBody>
        </p:sp>
      </p:grp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523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specification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766733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Specify dependency assumptions </a:t>
                </a:r>
              </a:p>
              <a:p>
                <a:pPr lvl="1"/>
                <a:r>
                  <a:rPr lang="en-US" dirty="0" smtClean="0"/>
                  <a:t>Linear relation between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 smtClean="0"/>
              </a:p>
              <a:p>
                <a:pPr lvl="2"/>
                <a:r>
                  <a:rPr lang="en-US" dirty="0" smtClean="0"/>
                  <a:t>Features are </a:t>
                </a:r>
                <a:r>
                  <a:rPr lang="en-US" u="sng" dirty="0" smtClean="0"/>
                  <a:t>independent</a:t>
                </a:r>
                <a:r>
                  <a:rPr lang="en-US" dirty="0" smtClean="0"/>
                  <a:t> among each other</a:t>
                </a:r>
              </a:p>
              <a:p>
                <a:pPr lvl="3"/>
                <a:r>
                  <a:rPr lang="en-US" dirty="0" smtClean="0"/>
                  <a:t>Naïve Bayes, linear SVM</a:t>
                </a:r>
              </a:p>
              <a:p>
                <a:pPr lvl="1"/>
                <a:r>
                  <a:rPr lang="en-US" dirty="0" smtClean="0"/>
                  <a:t>Non-linear relation between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 smtClean="0"/>
                  <a:t>, 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(⋅)</m:t>
                    </m:r>
                  </m:oMath>
                </a14:m>
                <a:r>
                  <a:rPr lang="en-US" dirty="0" smtClean="0"/>
                  <a:t> is a non-linear function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 smtClean="0"/>
              </a:p>
              <a:p>
                <a:pPr lvl="2"/>
                <a:r>
                  <a:rPr lang="en-US" dirty="0"/>
                  <a:t>Features are </a:t>
                </a:r>
                <a:r>
                  <a:rPr lang="en-US" u="sng" dirty="0" smtClean="0"/>
                  <a:t>not independent</a:t>
                </a:r>
                <a:r>
                  <a:rPr lang="en-US" dirty="0" smtClean="0"/>
                  <a:t> </a:t>
                </a:r>
                <a:r>
                  <a:rPr lang="en-US" dirty="0"/>
                  <a:t>among each </a:t>
                </a:r>
                <a:r>
                  <a:rPr lang="en-US" dirty="0" smtClean="0"/>
                  <a:t>other</a:t>
                </a:r>
              </a:p>
              <a:p>
                <a:pPr lvl="3"/>
                <a:r>
                  <a:rPr lang="en-US" dirty="0" smtClean="0"/>
                  <a:t>Decision tree, kernel SVM, mixture model</a:t>
                </a:r>
              </a:p>
              <a:p>
                <a:r>
                  <a:rPr lang="en-US" dirty="0" smtClean="0"/>
                  <a:t>Choose based on our domain knowledge of the problem</a:t>
                </a:r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766733"/>
              </a:xfrm>
              <a:blipFill rotWithShape="0">
                <a:blip r:embed="rId2"/>
                <a:stretch>
                  <a:fillRect l="-1704" t="-2689" b="-40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/>
          <p:cNvGrpSpPr/>
          <p:nvPr/>
        </p:nvGrpSpPr>
        <p:grpSpPr>
          <a:xfrm>
            <a:off x="5977467" y="2357966"/>
            <a:ext cx="3225800" cy="1404098"/>
            <a:chOff x="5977467" y="2357966"/>
            <a:chExt cx="3225800" cy="1404098"/>
          </a:xfrm>
        </p:grpSpPr>
        <p:sp>
          <p:nvSpPr>
            <p:cNvPr id="4" name="TextBox 3"/>
            <p:cNvSpPr txBox="1"/>
            <p:nvPr/>
          </p:nvSpPr>
          <p:spPr>
            <a:xfrm>
              <a:off x="6646334" y="2357966"/>
              <a:ext cx="255693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We will discuss these choices later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6" name="Straight Arrow Connector 5"/>
            <p:cNvCxnSpPr/>
            <p:nvPr/>
          </p:nvCxnSpPr>
          <p:spPr>
            <a:xfrm flipH="1" flipV="1">
              <a:off x="6070600" y="2404533"/>
              <a:ext cx="575734" cy="23003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 flipH="1">
              <a:off x="5977467" y="2727698"/>
              <a:ext cx="668868" cy="103436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179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General steps for text categorization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0" y="1600200"/>
            <a:ext cx="4225416" cy="4525963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Feature construction and selection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Model specification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Model estimation and selection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Evaluation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3648108" cy="2529945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626636" y="4312170"/>
            <a:ext cx="918457" cy="1240008"/>
            <a:chOff x="626636" y="4312170"/>
            <a:chExt cx="918457" cy="1240008"/>
          </a:xfrm>
        </p:grpSpPr>
        <p:sp>
          <p:nvSpPr>
            <p:cNvPr id="5" name="Down Arrow 4"/>
            <p:cNvSpPr/>
            <p:nvPr/>
          </p:nvSpPr>
          <p:spPr>
            <a:xfrm rot="1709119">
              <a:off x="1151550" y="4312170"/>
              <a:ext cx="364066" cy="51646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26636" y="4905847"/>
              <a:ext cx="9184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Political News 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748190" y="4312170"/>
            <a:ext cx="813317" cy="1240008"/>
            <a:chOff x="1748190" y="4312170"/>
            <a:chExt cx="813317" cy="1240008"/>
          </a:xfrm>
        </p:grpSpPr>
        <p:sp>
          <p:nvSpPr>
            <p:cNvPr id="6" name="Down Arrow 5"/>
            <p:cNvSpPr/>
            <p:nvPr/>
          </p:nvSpPr>
          <p:spPr>
            <a:xfrm>
              <a:off x="1972816" y="4312170"/>
              <a:ext cx="364066" cy="51646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748190" y="4905847"/>
              <a:ext cx="81331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Sports  News </a:t>
              </a:r>
              <a:endParaRPr lang="en-US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764604" y="4311903"/>
            <a:ext cx="1578796" cy="1240275"/>
            <a:chOff x="2764604" y="4311903"/>
            <a:chExt cx="1578796" cy="1240275"/>
          </a:xfrm>
        </p:grpSpPr>
        <p:sp>
          <p:nvSpPr>
            <p:cNvPr id="7" name="Down Arrow 6"/>
            <p:cNvSpPr/>
            <p:nvPr/>
          </p:nvSpPr>
          <p:spPr>
            <a:xfrm rot="19915024">
              <a:off x="2778380" y="4311903"/>
              <a:ext cx="364066" cy="51646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764604" y="4905847"/>
              <a:ext cx="15787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Entertainment News </a:t>
              </a:r>
              <a:endParaRPr lang="en-US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849563" y="5016847"/>
            <a:ext cx="5175904" cy="1477328"/>
            <a:chOff x="3849563" y="5016847"/>
            <a:chExt cx="5175904" cy="1477328"/>
          </a:xfrm>
        </p:grpSpPr>
        <p:pic>
          <p:nvPicPr>
            <p:cNvPr id="14" name="Picture 6" descr="http://www.relationship-economy.com/wp-content/uploads/2012/08/Thinking.44121810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49563" y="5419165"/>
              <a:ext cx="1581440" cy="8895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/>
            <p:cNvSpPr txBox="1"/>
            <p:nvPr/>
          </p:nvSpPr>
          <p:spPr>
            <a:xfrm>
              <a:off x="4868883" y="5016847"/>
              <a:ext cx="4156584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Consider:</a:t>
              </a:r>
            </a:p>
            <a:p>
              <a:r>
                <a:rPr lang="en-US" dirty="0" smtClean="0"/>
                <a:t>3.1 How to estimate the parameters in the selected model? </a:t>
              </a:r>
            </a:p>
            <a:p>
              <a:r>
                <a:rPr lang="en-US" dirty="0" smtClean="0"/>
                <a:t>3.2 How to control the complexity of the estimated model?</a:t>
              </a:r>
              <a:endParaRPr lang="en-US" dirty="0"/>
            </a:p>
          </p:txBody>
        </p:sp>
      </p:grp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859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estimation and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General </a:t>
            </a:r>
            <a:r>
              <a:rPr lang="en-US" dirty="0" smtClean="0"/>
              <a:t>philosophy</a:t>
            </a:r>
          </a:p>
          <a:p>
            <a:pPr lvl="1"/>
            <a:r>
              <a:rPr lang="en-US" dirty="0" smtClean="0"/>
              <a:t>Loss minimization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003992" y="2751385"/>
                <a:ext cx="7682808" cy="8953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1,0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nary>
                        <m:naryPr>
                          <m:supHide m:val="on"/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d>
                      <m:nary>
                        <m:naryPr>
                          <m:supHide m:val="on"/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3992" y="2751385"/>
                <a:ext cx="7682808" cy="89531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871965" y="3759453"/>
                <a:ext cx="22860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Penalty when misclassifying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to</a:t>
                </a:r>
                <a:r>
                  <a:rPr lang="en-US" i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1965" y="3759453"/>
                <a:ext cx="2286000" cy="646331"/>
              </a:xfrm>
              <a:prstGeom prst="rect">
                <a:avLst/>
              </a:prstGeom>
              <a:blipFill rotWithShape="0">
                <a:blip r:embed="rId3"/>
                <a:stretch>
                  <a:fillRect l="-2133" t="-566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/>
          <p:cNvCxnSpPr>
            <a:stCxn id="5" idx="0"/>
          </p:cNvCxnSpPr>
          <p:nvPr/>
        </p:nvCxnSpPr>
        <p:spPr>
          <a:xfrm flipH="1" flipV="1">
            <a:off x="2460007" y="3378201"/>
            <a:ext cx="554958" cy="381252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241698" y="3759453"/>
                <a:ext cx="22860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Penalty when misclassifying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i="1" dirty="0" smtClean="0"/>
                  <a:t> </a:t>
                </a:r>
                <a:r>
                  <a:rPr lang="en-US" dirty="0"/>
                  <a:t>to</a:t>
                </a:r>
                <a:r>
                  <a:rPr lang="en-US" i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1698" y="3759453"/>
                <a:ext cx="2286000" cy="646331"/>
              </a:xfrm>
              <a:prstGeom prst="rect">
                <a:avLst/>
              </a:prstGeom>
              <a:blipFill rotWithShape="0">
                <a:blip r:embed="rId4"/>
                <a:stretch>
                  <a:fillRect l="-2400" t="-566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/>
          <p:cNvCxnSpPr>
            <a:stCxn id="7" idx="0"/>
          </p:cNvCxnSpPr>
          <p:nvPr/>
        </p:nvCxnSpPr>
        <p:spPr>
          <a:xfrm flipH="1" flipV="1">
            <a:off x="5829740" y="3378200"/>
            <a:ext cx="554958" cy="381253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/>
          <p:cNvGrpSpPr/>
          <p:nvPr/>
        </p:nvGrpSpPr>
        <p:grpSpPr>
          <a:xfrm>
            <a:off x="2859962" y="3367898"/>
            <a:ext cx="4921524" cy="1614648"/>
            <a:chOff x="2859962" y="3367898"/>
            <a:chExt cx="4921524" cy="1614648"/>
          </a:xfrm>
        </p:grpSpPr>
        <p:sp>
          <p:nvSpPr>
            <p:cNvPr id="9" name="TextBox 8"/>
            <p:cNvSpPr txBox="1"/>
            <p:nvPr/>
          </p:nvSpPr>
          <p:spPr>
            <a:xfrm>
              <a:off x="2859962" y="4613214"/>
              <a:ext cx="39708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Empirically estimated from training set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 flipV="1">
              <a:off x="3420533" y="3378200"/>
              <a:ext cx="872067" cy="121014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H="1" flipV="1">
              <a:off x="4542808" y="3367898"/>
              <a:ext cx="29192" cy="123501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V="1">
              <a:off x="4823766" y="3378200"/>
              <a:ext cx="1337006" cy="122258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V="1">
              <a:off x="5223721" y="3429000"/>
              <a:ext cx="2557765" cy="118012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772043" y="3367898"/>
            <a:ext cx="1773076" cy="1898075"/>
            <a:chOff x="772043" y="3367898"/>
            <a:chExt cx="1773076" cy="1898075"/>
          </a:xfrm>
        </p:grpSpPr>
        <p:sp>
          <p:nvSpPr>
            <p:cNvPr id="20" name="TextBox 19"/>
            <p:cNvSpPr txBox="1"/>
            <p:nvPr/>
          </p:nvSpPr>
          <p:spPr>
            <a:xfrm>
              <a:off x="772043" y="4865863"/>
              <a:ext cx="17730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rgbClr val="FF0000"/>
                  </a:solidFill>
                </a:rPr>
                <a:t>Empirical loss!</a:t>
              </a:r>
              <a:endParaRPr lang="en-US" sz="20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 flipV="1">
              <a:off x="1493036" y="3367898"/>
              <a:ext cx="0" cy="1458552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48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003992" y="5535338"/>
            <a:ext cx="76090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>
                <a:solidFill>
                  <a:srgbClr val="FF0000"/>
                </a:solidFill>
              </a:rPr>
              <a:t>Key assumption: Independent and Identically Distributed!</a:t>
            </a:r>
            <a:endParaRPr lang="en-US" sz="2400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94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Empirical loss minimization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Overfitting</a:t>
            </a:r>
            <a:endParaRPr lang="en-US" dirty="0" smtClean="0"/>
          </a:p>
          <a:p>
            <a:pPr lvl="1"/>
            <a:r>
              <a:rPr lang="en-US" dirty="0"/>
              <a:t>Good empirical loss, terrible generalization </a:t>
            </a:r>
            <a:r>
              <a:rPr lang="en-US" dirty="0" smtClean="0"/>
              <a:t>loss</a:t>
            </a:r>
          </a:p>
          <a:p>
            <a:pPr lvl="1"/>
            <a:r>
              <a:rPr lang="en-US" dirty="0" smtClean="0"/>
              <a:t>High </a:t>
            </a:r>
            <a:r>
              <a:rPr lang="en-US" dirty="0"/>
              <a:t>model complexity -&gt; prune to </a:t>
            </a:r>
            <a:r>
              <a:rPr lang="en-US" dirty="0" err="1"/>
              <a:t>overfit</a:t>
            </a:r>
            <a:r>
              <a:rPr lang="en-US" dirty="0"/>
              <a:t> </a:t>
            </a:r>
            <a:r>
              <a:rPr lang="en-US" dirty="0" smtClean="0"/>
              <a:t>noise</a:t>
            </a:r>
          </a:p>
          <a:p>
            <a:pPr lvl="1"/>
            <a:endParaRPr lang="en-US" dirty="0"/>
          </a:p>
        </p:txBody>
      </p:sp>
      <p:pic>
        <p:nvPicPr>
          <p:cNvPr id="1026" name="Picture 2" descr="http://upload.wikimedia.org/wikipedia/commons/5/5d/Overfi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6255" y="3285065"/>
            <a:ext cx="5431490" cy="3358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4572000" y="5022333"/>
            <a:ext cx="3048000" cy="762372"/>
            <a:chOff x="4953001" y="4072467"/>
            <a:chExt cx="3048000" cy="762372"/>
          </a:xfrm>
        </p:grpSpPr>
        <p:cxnSp>
          <p:nvCxnSpPr>
            <p:cNvPr id="5" name="Straight Arrow Connector 4"/>
            <p:cNvCxnSpPr/>
            <p:nvPr/>
          </p:nvCxnSpPr>
          <p:spPr>
            <a:xfrm flipH="1" flipV="1">
              <a:off x="4953001" y="4072467"/>
              <a:ext cx="567266" cy="256645"/>
            </a:xfrm>
            <a:prstGeom prst="straightConnector1">
              <a:avLst/>
            </a:prstGeom>
            <a:ln w="127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5520267" y="4188508"/>
              <a:ext cx="248073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Underlying dependency: linear relation</a:t>
              </a:r>
              <a:endParaRPr lang="en-US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054411" y="3192549"/>
            <a:ext cx="2713567" cy="1513872"/>
            <a:chOff x="5243045" y="4470033"/>
            <a:chExt cx="2713567" cy="1513872"/>
          </a:xfrm>
        </p:grpSpPr>
        <p:cxnSp>
          <p:nvCxnSpPr>
            <p:cNvPr id="11" name="Straight Arrow Connector 10"/>
            <p:cNvCxnSpPr/>
            <p:nvPr/>
          </p:nvCxnSpPr>
          <p:spPr>
            <a:xfrm>
              <a:off x="6447367" y="5393363"/>
              <a:ext cx="313269" cy="590542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5243045" y="4470033"/>
              <a:ext cx="271356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Over-complicated dependency assumption: polynomial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772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 of text categorization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Recognizing spam emails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1733" y="2299679"/>
            <a:ext cx="6210299" cy="4009046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2548467" y="5647267"/>
            <a:ext cx="15748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760133" y="5994401"/>
            <a:ext cx="2040467" cy="1693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1591733" y="2299679"/>
            <a:ext cx="5960534" cy="2102988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5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774264" y="4702036"/>
            <a:ext cx="20277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Spam=</a:t>
            </a:r>
            <a:r>
              <a:rPr lang="en-US" sz="2000" b="1" dirty="0" smtClean="0">
                <a:solidFill>
                  <a:srgbClr val="FF0000"/>
                </a:solidFill>
              </a:rPr>
              <a:t>True</a:t>
            </a:r>
            <a:r>
              <a:rPr lang="en-US" sz="2000" dirty="0" smtClean="0">
                <a:solidFill>
                  <a:srgbClr val="FF0000"/>
                </a:solidFill>
              </a:rPr>
              <a:t>/False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7585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Generalization loss minimization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Avoid </a:t>
            </a:r>
            <a:r>
              <a:rPr lang="en-US" dirty="0" err="1" smtClean="0"/>
              <a:t>overfitting</a:t>
            </a:r>
            <a:endParaRPr lang="en-US" dirty="0" smtClean="0"/>
          </a:p>
          <a:p>
            <a:pPr lvl="1"/>
            <a:r>
              <a:rPr lang="en-US" dirty="0" smtClean="0"/>
              <a:t>Measure model complexity as well</a:t>
            </a:r>
          </a:p>
          <a:p>
            <a:pPr lvl="1"/>
            <a:r>
              <a:rPr lang="en-US" dirty="0" smtClean="0"/>
              <a:t>Model selection and regularization</a:t>
            </a:r>
            <a:endParaRPr lang="en-US" dirty="0"/>
          </a:p>
        </p:txBody>
      </p:sp>
      <p:pic>
        <p:nvPicPr>
          <p:cNvPr id="2050" name="Picture 2" descr="http://upload.wikimedia.org/wikipedia/commons/thumb/1/1f/Overfitting_svg.svg/1220px-Overfitting_svg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2865" y="3181091"/>
            <a:ext cx="4562475" cy="336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070599" y="5453593"/>
            <a:ext cx="2455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Error on training set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138332" y="4101307"/>
            <a:ext cx="2455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Error on testing set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604932" y="6375397"/>
            <a:ext cx="2108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Model complexity</a:t>
            </a:r>
            <a:endParaRPr lang="en-US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1676399" y="3429000"/>
            <a:ext cx="6508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Error</a:t>
            </a:r>
            <a:endParaRPr lang="en-US" sz="16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373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Generalization loss minimization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Cross validation</a:t>
            </a:r>
          </a:p>
          <a:p>
            <a:pPr lvl="1"/>
            <a:r>
              <a:rPr lang="en-US" dirty="0" smtClean="0"/>
              <a:t>Avoid noise in train/test separation</a:t>
            </a:r>
          </a:p>
          <a:p>
            <a:pPr lvl="1"/>
            <a:r>
              <a:rPr lang="en-US" i="1" dirty="0" smtClean="0"/>
              <a:t>k</a:t>
            </a:r>
            <a:r>
              <a:rPr lang="en-US" dirty="0" smtClean="0"/>
              <a:t>-fold cross-validation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Partition all training data into </a:t>
            </a:r>
            <a:r>
              <a:rPr lang="en-US" i="1" dirty="0" smtClean="0"/>
              <a:t>k</a:t>
            </a:r>
            <a:r>
              <a:rPr lang="en-US" dirty="0" smtClean="0"/>
              <a:t> equal size disjoint subsets;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Leave one subset for validation and the other </a:t>
            </a:r>
            <a:r>
              <a:rPr lang="en-US" i="1" dirty="0" smtClean="0"/>
              <a:t>k</a:t>
            </a:r>
            <a:r>
              <a:rPr lang="en-US" dirty="0" smtClean="0"/>
              <a:t>-1 for training;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Repeat step (2) </a:t>
            </a:r>
            <a:r>
              <a:rPr lang="en-US" i="1" dirty="0" smtClean="0"/>
              <a:t>k</a:t>
            </a:r>
            <a:r>
              <a:rPr lang="en-US" dirty="0" smtClean="0"/>
              <a:t> times with each </a:t>
            </a:r>
            <a:r>
              <a:rPr lang="en-US" dirty="0"/>
              <a:t>of the </a:t>
            </a:r>
            <a:r>
              <a:rPr lang="en-US" i="1" dirty="0"/>
              <a:t>k</a:t>
            </a:r>
            <a:r>
              <a:rPr lang="en-US" dirty="0"/>
              <a:t> </a:t>
            </a:r>
            <a:r>
              <a:rPr lang="en-US" dirty="0" smtClean="0"/>
              <a:t>subsets </a:t>
            </a:r>
            <a:r>
              <a:rPr lang="en-US" dirty="0"/>
              <a:t>used exactly once as the validation data.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019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Generalization loss minimization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Cross validation</a:t>
            </a:r>
          </a:p>
          <a:p>
            <a:pPr lvl="1"/>
            <a:r>
              <a:rPr lang="en-US" dirty="0" smtClean="0"/>
              <a:t>Avoid noise in train/test separation</a:t>
            </a:r>
          </a:p>
          <a:p>
            <a:pPr lvl="1"/>
            <a:r>
              <a:rPr lang="en-US" i="1" dirty="0" smtClean="0"/>
              <a:t>k</a:t>
            </a:r>
            <a:r>
              <a:rPr lang="en-US" dirty="0" smtClean="0"/>
              <a:t>-fold cross-validation</a:t>
            </a:r>
          </a:p>
        </p:txBody>
      </p:sp>
      <p:pic>
        <p:nvPicPr>
          <p:cNvPr id="3074" name="Picture 2" descr="https://chrisjmccormick.files.wordpress.com/2013/07/10_fold_cv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0266" y="3259667"/>
            <a:ext cx="6152093" cy="3292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605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Generalization loss minimization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Cross validation</a:t>
            </a:r>
          </a:p>
          <a:p>
            <a:pPr lvl="1"/>
            <a:r>
              <a:rPr lang="en-US" dirty="0" smtClean="0"/>
              <a:t>Avoid noise in train/test separation</a:t>
            </a:r>
          </a:p>
          <a:p>
            <a:pPr lvl="1"/>
            <a:r>
              <a:rPr lang="en-US" i="1" dirty="0" smtClean="0"/>
              <a:t>k</a:t>
            </a:r>
            <a:r>
              <a:rPr lang="en-US" dirty="0" smtClean="0"/>
              <a:t>-fold cross-validation</a:t>
            </a:r>
          </a:p>
          <a:p>
            <a:pPr lvl="2"/>
            <a:r>
              <a:rPr lang="en-US" dirty="0" smtClean="0"/>
              <a:t>Choose the model (among different models or same model with different settings) that has the best average performance on the validation sets</a:t>
            </a:r>
          </a:p>
          <a:p>
            <a:pPr lvl="2"/>
            <a:r>
              <a:rPr lang="en-US" dirty="0" smtClean="0"/>
              <a:t>Some statistical test is needed to decide if one model is significantly better than another 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3640668" y="4758267"/>
            <a:ext cx="3166532" cy="961998"/>
            <a:chOff x="3640668" y="4758267"/>
            <a:chExt cx="3166532" cy="961998"/>
          </a:xfrm>
        </p:grpSpPr>
        <p:sp>
          <p:nvSpPr>
            <p:cNvPr id="4" name="TextBox 3"/>
            <p:cNvSpPr txBox="1"/>
            <p:nvPr/>
          </p:nvSpPr>
          <p:spPr>
            <a:xfrm>
              <a:off x="4394200" y="5350933"/>
              <a:ext cx="2413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solidFill>
                    <a:srgbClr val="FF0000"/>
                  </a:solidFill>
                </a:rPr>
                <a:t>Will cover it shortly</a:t>
              </a:r>
              <a:endParaRPr lang="en-US" i="1" dirty="0">
                <a:solidFill>
                  <a:srgbClr val="FF0000"/>
                </a:solidFill>
              </a:endParaRPr>
            </a:p>
          </p:txBody>
        </p:sp>
        <p:cxnSp>
          <p:nvCxnSpPr>
            <p:cNvPr id="6" name="Straight Arrow Connector 5"/>
            <p:cNvCxnSpPr>
              <a:stCxn id="4" idx="1"/>
            </p:cNvCxnSpPr>
            <p:nvPr/>
          </p:nvCxnSpPr>
          <p:spPr>
            <a:xfrm flipH="1" flipV="1">
              <a:off x="3640668" y="4758267"/>
              <a:ext cx="753532" cy="77733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656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General steps for text categorization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0" y="1600200"/>
            <a:ext cx="4225416" cy="4525963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Feature construction and selection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Model specification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Model estimation and selection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Evaluation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3648108" cy="2529945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626636" y="4312170"/>
            <a:ext cx="918457" cy="1240008"/>
            <a:chOff x="626636" y="4312170"/>
            <a:chExt cx="918457" cy="1240008"/>
          </a:xfrm>
        </p:grpSpPr>
        <p:sp>
          <p:nvSpPr>
            <p:cNvPr id="5" name="Down Arrow 4"/>
            <p:cNvSpPr/>
            <p:nvPr/>
          </p:nvSpPr>
          <p:spPr>
            <a:xfrm rot="1709119">
              <a:off x="1151550" y="4312170"/>
              <a:ext cx="364066" cy="51646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26636" y="4905847"/>
              <a:ext cx="9184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Political News 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748190" y="4312170"/>
            <a:ext cx="813317" cy="1240008"/>
            <a:chOff x="1748190" y="4312170"/>
            <a:chExt cx="813317" cy="1240008"/>
          </a:xfrm>
        </p:grpSpPr>
        <p:sp>
          <p:nvSpPr>
            <p:cNvPr id="6" name="Down Arrow 5"/>
            <p:cNvSpPr/>
            <p:nvPr/>
          </p:nvSpPr>
          <p:spPr>
            <a:xfrm>
              <a:off x="1972816" y="4312170"/>
              <a:ext cx="364066" cy="51646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748190" y="4905847"/>
              <a:ext cx="81331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Sports  News </a:t>
              </a:r>
              <a:endParaRPr lang="en-US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764604" y="4311903"/>
            <a:ext cx="1578796" cy="1240275"/>
            <a:chOff x="2764604" y="4311903"/>
            <a:chExt cx="1578796" cy="1240275"/>
          </a:xfrm>
        </p:grpSpPr>
        <p:sp>
          <p:nvSpPr>
            <p:cNvPr id="7" name="Down Arrow 6"/>
            <p:cNvSpPr/>
            <p:nvPr/>
          </p:nvSpPr>
          <p:spPr>
            <a:xfrm rot="19915024">
              <a:off x="2778380" y="4311903"/>
              <a:ext cx="364066" cy="51646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764604" y="4905847"/>
              <a:ext cx="15787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Entertainment News </a:t>
              </a:r>
              <a:endParaRPr lang="en-US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849563" y="5016847"/>
            <a:ext cx="5175904" cy="1477328"/>
            <a:chOff x="3849563" y="5016847"/>
            <a:chExt cx="5175904" cy="1477328"/>
          </a:xfrm>
        </p:grpSpPr>
        <p:pic>
          <p:nvPicPr>
            <p:cNvPr id="14" name="Picture 6" descr="http://www.relationship-economy.com/wp-content/uploads/2012/08/Thinking.44121810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49563" y="5419165"/>
              <a:ext cx="1581440" cy="8895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/>
            <p:cNvSpPr txBox="1"/>
            <p:nvPr/>
          </p:nvSpPr>
          <p:spPr>
            <a:xfrm>
              <a:off x="4868883" y="5016847"/>
              <a:ext cx="4156584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Consider:</a:t>
              </a:r>
            </a:p>
            <a:p>
              <a:r>
                <a:rPr lang="en-US" dirty="0" smtClean="0"/>
                <a:t>4.1 How to judge the quality of learned model? </a:t>
              </a:r>
            </a:p>
            <a:p>
              <a:r>
                <a:rPr lang="en-US" dirty="0" smtClean="0"/>
                <a:t>4.2 How can you further improve the performance?</a:t>
              </a:r>
              <a:endParaRPr lang="en-US" dirty="0"/>
            </a:p>
          </p:txBody>
        </p:sp>
      </p:grp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000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Classification evaluation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Accuracy</a:t>
                </a:r>
              </a:p>
              <a:p>
                <a:pPr lvl="1"/>
                <a:r>
                  <a:rPr lang="en-US" dirty="0" smtClean="0"/>
                  <a:t>Percentage of correct prediction over all predictions, </a:t>
                </a:r>
                <a:r>
                  <a:rPr lang="en-US" dirty="0"/>
                  <a:t>i.e.,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Limitation</a:t>
                </a:r>
              </a:p>
              <a:p>
                <a:pPr lvl="2"/>
                <a:r>
                  <a:rPr lang="en-US" dirty="0" smtClean="0"/>
                  <a:t>Highly skewed class distribution</a:t>
                </a:r>
              </a:p>
              <a:p>
                <a:pPr lvl="3"/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=0.99</m:t>
                    </m:r>
                  </m:oMath>
                </a14:m>
                <a:endParaRPr lang="en-US" dirty="0" smtClean="0"/>
              </a:p>
              <a:p>
                <a:pPr lvl="4"/>
                <a:r>
                  <a:rPr lang="en-US" dirty="0" smtClean="0"/>
                  <a:t>Trivial solution: all testing cases are positive</a:t>
                </a:r>
              </a:p>
              <a:p>
                <a:pPr lvl="3"/>
                <a:r>
                  <a:rPr lang="en-US" dirty="0" smtClean="0"/>
                  <a:t>Classifiers’ capability is only differentiated by 1% testing cases</a:t>
                </a:r>
                <a:endParaRPr lang="en-US" dirty="0"/>
              </a:p>
              <a:p>
                <a:pPr lvl="1"/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5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Evaluation of binary classification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Precision</a:t>
                </a:r>
              </a:p>
              <a:p>
                <a:pPr lvl="1"/>
                <a:r>
                  <a:rPr lang="en-US" dirty="0" smtClean="0"/>
                  <a:t>Fraction of predicted positive documents that are indeed positive, i.e.,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=1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=1)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Recall</a:t>
                </a:r>
              </a:p>
              <a:p>
                <a:pPr lvl="1"/>
                <a:r>
                  <a:rPr lang="en-US" dirty="0" smtClean="0"/>
                  <a:t>Fraction of positive documents that are predicted to be positive, i.e.,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=1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|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=1)</m:t>
                    </m:r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 r="-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86008767"/>
                  </p:ext>
                </p:extLst>
              </p:nvPr>
            </p:nvGraphicFramePr>
            <p:xfrm>
              <a:off x="1551432" y="4749800"/>
              <a:ext cx="5486400" cy="11125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524000"/>
                    <a:gridCol w="1981200"/>
                    <a:gridCol w="19812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dirty="0" smtClean="0">
                                    <a:latin typeface="Cambria Math" panose="02040503050406030204" pitchFamily="18" charset="0"/>
                                  </a:rPr>
                                  <m:t>y</m:t>
                                </m:r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true positive (TP)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false positive (FP)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false negative (FN)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true</a:t>
                          </a:r>
                          <a:r>
                            <a:rPr lang="en-US" baseline="0" dirty="0" smtClean="0"/>
                            <a:t> negative (TN)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86008767"/>
                  </p:ext>
                </p:extLst>
              </p:nvPr>
            </p:nvGraphicFramePr>
            <p:xfrm>
              <a:off x="1551432" y="4749800"/>
              <a:ext cx="5486400" cy="11125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524000"/>
                    <a:gridCol w="1981200"/>
                    <a:gridCol w="19812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76994" t="-1639" r="-100307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77538" t="-1639" r="-615" b="-2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400" t="-101639" r="-261200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true positive (TP)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false positive (FP)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400" t="-201639" r="-261200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false negative (FN)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true</a:t>
                          </a:r>
                          <a:r>
                            <a:rPr lang="en-US" baseline="0" dirty="0" smtClean="0"/>
                            <a:t> negative (TN)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Fallback>
      </mc:AlternateContent>
      <p:grpSp>
        <p:nvGrpSpPr>
          <p:cNvPr id="15" name="Group 14"/>
          <p:cNvGrpSpPr/>
          <p:nvPr/>
        </p:nvGrpSpPr>
        <p:grpSpPr>
          <a:xfrm>
            <a:off x="2465832" y="5892800"/>
            <a:ext cx="1925240" cy="615490"/>
            <a:chOff x="2465832" y="5892800"/>
            <a:chExt cx="1925240" cy="61549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3276600" y="5892800"/>
                  <a:ext cx="1114472" cy="61549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𝑇𝑃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𝑇𝑃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𝐹𝑁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76600" y="5892800"/>
                  <a:ext cx="1114472" cy="61549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TextBox 6"/>
            <p:cNvSpPr txBox="1"/>
            <p:nvPr/>
          </p:nvSpPr>
          <p:spPr>
            <a:xfrm>
              <a:off x="2465832" y="6026090"/>
              <a:ext cx="1066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Recall=</a:t>
              </a:r>
              <a:endParaRPr lang="en-US" sz="20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7114032" y="4972510"/>
                <a:ext cx="1088824" cy="6154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𝑇𝑃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𝑇𝑃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𝐹𝑃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4032" y="4972510"/>
                <a:ext cx="1088824" cy="61549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7220712" y="4673600"/>
            <a:ext cx="14660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Precision=</a:t>
            </a:r>
            <a:endParaRPr lang="en-US" sz="2000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97C17-00E4-4C2A-BCAF-F5B311E737FD}" type="slidenum">
              <a:rPr lang="en-US" smtClean="0"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476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Evaluation of binary classification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57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897464" y="1929621"/>
            <a:ext cx="7594603" cy="4114637"/>
            <a:chOff x="897464" y="2267373"/>
            <a:chExt cx="7594603" cy="4114637"/>
          </a:xfrm>
        </p:grpSpPr>
        <p:grpSp>
          <p:nvGrpSpPr>
            <p:cNvPr id="31" name="Group 30"/>
            <p:cNvGrpSpPr/>
            <p:nvPr/>
          </p:nvGrpSpPr>
          <p:grpSpPr>
            <a:xfrm>
              <a:off x="1761064" y="2868507"/>
              <a:ext cx="6341534" cy="2709333"/>
              <a:chOff x="1278466" y="2548467"/>
              <a:chExt cx="6341534" cy="2709333"/>
            </a:xfrm>
          </p:grpSpPr>
          <p:cxnSp>
            <p:nvCxnSpPr>
              <p:cNvPr id="35" name="Straight Arrow Connector 34"/>
              <p:cNvCxnSpPr/>
              <p:nvPr/>
            </p:nvCxnSpPr>
            <p:spPr>
              <a:xfrm>
                <a:off x="1278466" y="5240866"/>
                <a:ext cx="6341534" cy="1693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/>
              <p:cNvCxnSpPr/>
              <p:nvPr/>
            </p:nvCxnSpPr>
            <p:spPr>
              <a:xfrm flipV="1">
                <a:off x="1278466" y="2548467"/>
                <a:ext cx="0" cy="26924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" name="Freeform 39"/>
            <p:cNvSpPr/>
            <p:nvPr/>
          </p:nvSpPr>
          <p:spPr>
            <a:xfrm>
              <a:off x="1756832" y="4214707"/>
              <a:ext cx="5384802" cy="1380073"/>
            </a:xfrm>
            <a:custGeom>
              <a:avLst/>
              <a:gdLst>
                <a:gd name="connsiteX0" fmla="*/ 0 w 4013200"/>
                <a:gd name="connsiteY0" fmla="*/ 1346206 h 1380073"/>
                <a:gd name="connsiteX1" fmla="*/ 1016000 w 4013200"/>
                <a:gd name="connsiteY1" fmla="*/ 1176873 h 1380073"/>
                <a:gd name="connsiteX2" fmla="*/ 1651000 w 4013200"/>
                <a:gd name="connsiteY2" fmla="*/ 6 h 1380073"/>
                <a:gd name="connsiteX3" fmla="*/ 2269067 w 4013200"/>
                <a:gd name="connsiteY3" fmla="*/ 1159940 h 1380073"/>
                <a:gd name="connsiteX4" fmla="*/ 4013200 w 4013200"/>
                <a:gd name="connsiteY4" fmla="*/ 1380073 h 13800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3200" h="1380073">
                  <a:moveTo>
                    <a:pt x="0" y="1346206"/>
                  </a:moveTo>
                  <a:cubicBezTo>
                    <a:pt x="370416" y="1373723"/>
                    <a:pt x="740833" y="1401240"/>
                    <a:pt x="1016000" y="1176873"/>
                  </a:cubicBezTo>
                  <a:cubicBezTo>
                    <a:pt x="1291167" y="952506"/>
                    <a:pt x="1442156" y="2828"/>
                    <a:pt x="1651000" y="6"/>
                  </a:cubicBezTo>
                  <a:cubicBezTo>
                    <a:pt x="1859844" y="-2816"/>
                    <a:pt x="1875367" y="929929"/>
                    <a:pt x="2269067" y="1159940"/>
                  </a:cubicBezTo>
                  <a:cubicBezTo>
                    <a:pt x="2662767" y="1389951"/>
                    <a:pt x="3667478" y="1343384"/>
                    <a:pt x="4013200" y="1380073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 40"/>
            <p:cNvSpPr/>
            <p:nvPr/>
          </p:nvSpPr>
          <p:spPr>
            <a:xfrm>
              <a:off x="2412998" y="3723592"/>
              <a:ext cx="5156200" cy="1841757"/>
            </a:xfrm>
            <a:custGeom>
              <a:avLst/>
              <a:gdLst>
                <a:gd name="connsiteX0" fmla="*/ 0 w 5156200"/>
                <a:gd name="connsiteY0" fmla="*/ 1837315 h 1841757"/>
                <a:gd name="connsiteX1" fmla="*/ 838200 w 5156200"/>
                <a:gd name="connsiteY1" fmla="*/ 1727248 h 1841757"/>
                <a:gd name="connsiteX2" fmla="*/ 1921934 w 5156200"/>
                <a:gd name="connsiteY2" fmla="*/ 1092248 h 1841757"/>
                <a:gd name="connsiteX3" fmla="*/ 2692400 w 5156200"/>
                <a:gd name="connsiteY3" fmla="*/ 48 h 1841757"/>
                <a:gd name="connsiteX4" fmla="*/ 3276600 w 5156200"/>
                <a:gd name="connsiteY4" fmla="*/ 1049915 h 1841757"/>
                <a:gd name="connsiteX5" fmla="*/ 4360334 w 5156200"/>
                <a:gd name="connsiteY5" fmla="*/ 1735715 h 1841757"/>
                <a:gd name="connsiteX6" fmla="*/ 5156200 w 5156200"/>
                <a:gd name="connsiteY6" fmla="*/ 1828848 h 1841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56200" h="1841757">
                  <a:moveTo>
                    <a:pt x="0" y="1837315"/>
                  </a:moveTo>
                  <a:cubicBezTo>
                    <a:pt x="258939" y="1844370"/>
                    <a:pt x="517878" y="1851426"/>
                    <a:pt x="838200" y="1727248"/>
                  </a:cubicBezTo>
                  <a:cubicBezTo>
                    <a:pt x="1158522" y="1603070"/>
                    <a:pt x="1612901" y="1380115"/>
                    <a:pt x="1921934" y="1092248"/>
                  </a:cubicBezTo>
                  <a:cubicBezTo>
                    <a:pt x="2230967" y="804381"/>
                    <a:pt x="2466622" y="7103"/>
                    <a:pt x="2692400" y="48"/>
                  </a:cubicBezTo>
                  <a:cubicBezTo>
                    <a:pt x="2918178" y="-7007"/>
                    <a:pt x="2998611" y="760637"/>
                    <a:pt x="3276600" y="1049915"/>
                  </a:cubicBezTo>
                  <a:cubicBezTo>
                    <a:pt x="3554589" y="1339193"/>
                    <a:pt x="4047067" y="1605893"/>
                    <a:pt x="4360334" y="1735715"/>
                  </a:cubicBezTo>
                  <a:cubicBezTo>
                    <a:pt x="4673601" y="1865537"/>
                    <a:pt x="4914900" y="1847192"/>
                    <a:pt x="5156200" y="1828848"/>
                  </a:cubicBezTo>
                </a:path>
              </a:pathLst>
            </a:cu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7620000" y="5623361"/>
                  <a:ext cx="8720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20000" y="5623361"/>
                  <a:ext cx="872067" cy="36933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/>
                <p:cNvSpPr txBox="1"/>
                <p:nvPr/>
              </p:nvSpPr>
              <p:spPr>
                <a:xfrm>
                  <a:off x="1854200" y="2742052"/>
                  <a:ext cx="8720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4200" y="2742052"/>
                  <a:ext cx="872067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r="-2797"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/>
                <p:cNvSpPr txBox="1"/>
                <p:nvPr/>
              </p:nvSpPr>
              <p:spPr>
                <a:xfrm>
                  <a:off x="5512887" y="3953545"/>
                  <a:ext cx="22182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 err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e>
                            <m:r>
                              <a:rPr lang="en-US" i="1" dirty="0" err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12887" y="3953545"/>
                  <a:ext cx="2218267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/>
                <p:cNvSpPr txBox="1"/>
                <p:nvPr/>
              </p:nvSpPr>
              <p:spPr>
                <a:xfrm>
                  <a:off x="1756832" y="3915125"/>
                  <a:ext cx="22182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 err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e>
                            <m:r>
                              <a:rPr lang="en-US" i="1" dirty="0" err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d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=0)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6" name="TextBox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56832" y="3915125"/>
                  <a:ext cx="2218267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9" name="Straight Connector 48"/>
            <p:cNvCxnSpPr/>
            <p:nvPr/>
          </p:nvCxnSpPr>
          <p:spPr>
            <a:xfrm flipH="1">
              <a:off x="4339166" y="3111384"/>
              <a:ext cx="8467" cy="2820455"/>
            </a:xfrm>
            <a:prstGeom prst="line">
              <a:avLst/>
            </a:prstGeom>
            <a:ln w="28575">
              <a:solidFill>
                <a:srgbClr val="0000FF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0" name="Group 49"/>
            <p:cNvGrpSpPr/>
            <p:nvPr/>
          </p:nvGrpSpPr>
          <p:grpSpPr>
            <a:xfrm>
              <a:off x="3040390" y="4815840"/>
              <a:ext cx="1301667" cy="754941"/>
              <a:chOff x="3040390" y="4815840"/>
              <a:chExt cx="1301667" cy="754941"/>
            </a:xfrm>
          </p:grpSpPr>
          <p:cxnSp>
            <p:nvCxnSpPr>
              <p:cNvPr id="51" name="Straight Connector 50"/>
              <p:cNvCxnSpPr>
                <a:stCxn id="41" idx="1"/>
              </p:cNvCxnSpPr>
              <p:nvPr/>
            </p:nvCxnSpPr>
            <p:spPr>
              <a:xfrm flipH="1">
                <a:off x="3155156" y="5450840"/>
                <a:ext cx="96042" cy="110066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 flipH="1">
                <a:off x="3253186" y="5391470"/>
                <a:ext cx="148212" cy="169436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 flipH="1">
                <a:off x="3357164" y="5330719"/>
                <a:ext cx="192077" cy="23061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 flipH="1">
                <a:off x="3453206" y="5245297"/>
                <a:ext cx="261796" cy="315609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 flipH="1">
                <a:off x="3557185" y="5159875"/>
                <a:ext cx="313551" cy="401031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 flipH="1">
                <a:off x="3653220" y="5044782"/>
                <a:ext cx="403710" cy="516124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>
                <a:stCxn id="41" idx="2"/>
              </p:cNvCxnSpPr>
              <p:nvPr/>
            </p:nvCxnSpPr>
            <p:spPr>
              <a:xfrm flipH="1">
                <a:off x="3761978" y="4815840"/>
                <a:ext cx="572954" cy="747391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 flipH="1">
                <a:off x="3877861" y="4933950"/>
                <a:ext cx="464196" cy="628806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 flipH="1">
                <a:off x="3993744" y="5088699"/>
                <a:ext cx="348313" cy="482082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 flipH="1">
                <a:off x="4111772" y="5251696"/>
                <a:ext cx="230285" cy="317585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 flipH="1">
                <a:off x="4222238" y="5416470"/>
                <a:ext cx="112694" cy="152408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 flipH="1">
                <a:off x="3040390" y="5490293"/>
                <a:ext cx="69654" cy="72948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/>
            <p:cNvGrpSpPr/>
            <p:nvPr/>
          </p:nvGrpSpPr>
          <p:grpSpPr>
            <a:xfrm>
              <a:off x="4342050" y="4932750"/>
              <a:ext cx="1166531" cy="632600"/>
              <a:chOff x="4342050" y="4932750"/>
              <a:chExt cx="1166531" cy="632600"/>
            </a:xfrm>
          </p:grpSpPr>
          <p:cxnSp>
            <p:nvCxnSpPr>
              <p:cNvPr id="64" name="Straight Connector 63"/>
              <p:cNvCxnSpPr/>
              <p:nvPr/>
            </p:nvCxnSpPr>
            <p:spPr>
              <a:xfrm>
                <a:off x="4342056" y="5424237"/>
                <a:ext cx="107177" cy="136194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>
                <a:off x="4352637" y="5292294"/>
                <a:ext cx="208777" cy="273056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>
                <a:off x="4342051" y="5101882"/>
                <a:ext cx="337126" cy="46235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>
                <a:off x="4342050" y="4932750"/>
                <a:ext cx="465090" cy="62768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>
                <a:stCxn id="40" idx="3"/>
              </p:cNvCxnSpPr>
              <p:nvPr/>
            </p:nvCxnSpPr>
            <p:spPr>
              <a:xfrm>
                <a:off x="4801404" y="5374647"/>
                <a:ext cx="132305" cy="185784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4982144" y="5432708"/>
                <a:ext cx="82191" cy="12772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5143630" y="5467539"/>
                <a:ext cx="66153" cy="92892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5295748" y="5487664"/>
                <a:ext cx="60687" cy="72767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5471540" y="5513985"/>
                <a:ext cx="37041" cy="4853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3" name="Group 72"/>
            <p:cNvGrpSpPr/>
            <p:nvPr/>
          </p:nvGrpSpPr>
          <p:grpSpPr>
            <a:xfrm>
              <a:off x="2726267" y="3147015"/>
              <a:ext cx="1615783" cy="400518"/>
              <a:chOff x="2726267" y="3147015"/>
              <a:chExt cx="1615783" cy="40051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4" name="TextBox 73"/>
                  <p:cNvSpPr txBox="1"/>
                  <p:nvPr/>
                </p:nvSpPr>
                <p:spPr>
                  <a:xfrm>
                    <a:off x="3005196" y="3147015"/>
                    <a:ext cx="94416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82" name="TextBox 8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05196" y="3147015"/>
                    <a:ext cx="944166" cy="369332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t="-6557"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5" name="Straight Arrow Connector 74"/>
              <p:cNvCxnSpPr/>
              <p:nvPr/>
            </p:nvCxnSpPr>
            <p:spPr>
              <a:xfrm flipH="1" flipV="1">
                <a:off x="2726267" y="3539067"/>
                <a:ext cx="1615783" cy="8466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6" name="Group 75"/>
            <p:cNvGrpSpPr/>
            <p:nvPr/>
          </p:nvGrpSpPr>
          <p:grpSpPr>
            <a:xfrm>
              <a:off x="4343901" y="3114490"/>
              <a:ext cx="1599457" cy="434558"/>
              <a:chOff x="4343901" y="3114490"/>
              <a:chExt cx="1599457" cy="43455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7" name="TextBox 76"/>
                  <p:cNvSpPr txBox="1"/>
                  <p:nvPr/>
                </p:nvSpPr>
                <p:spPr>
                  <a:xfrm>
                    <a:off x="4671546" y="3114490"/>
                    <a:ext cx="94416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84" name="TextBox 8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71546" y="3114490"/>
                    <a:ext cx="944166" cy="369332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 t="-6667"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8" name="Straight Arrow Connector 77"/>
              <p:cNvCxnSpPr/>
              <p:nvPr/>
            </p:nvCxnSpPr>
            <p:spPr>
              <a:xfrm flipV="1">
                <a:off x="4343901" y="3548008"/>
                <a:ext cx="1599457" cy="1040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9" name="Group 78"/>
            <p:cNvGrpSpPr/>
            <p:nvPr/>
          </p:nvGrpSpPr>
          <p:grpSpPr>
            <a:xfrm>
              <a:off x="4660581" y="5429874"/>
              <a:ext cx="1727200" cy="952136"/>
              <a:chOff x="5689600" y="2075729"/>
              <a:chExt cx="1727200" cy="952136"/>
            </a:xfrm>
          </p:grpSpPr>
          <p:sp>
            <p:nvSpPr>
              <p:cNvPr id="80" name="TextBox 79"/>
              <p:cNvSpPr txBox="1"/>
              <p:nvPr/>
            </p:nvSpPr>
            <p:spPr>
              <a:xfrm>
                <a:off x="5689600" y="2658533"/>
                <a:ext cx="172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i="1" dirty="0" smtClean="0">
                    <a:solidFill>
                      <a:srgbClr val="FF0000"/>
                    </a:solidFill>
                  </a:rPr>
                  <a:t>False positive</a:t>
                </a:r>
                <a:endParaRPr lang="en-US" b="1" i="1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81" name="Straight Arrow Connector 80"/>
              <p:cNvCxnSpPr>
                <a:stCxn id="80" idx="0"/>
              </p:cNvCxnSpPr>
              <p:nvPr/>
            </p:nvCxnSpPr>
            <p:spPr>
              <a:xfrm flipH="1" flipV="1">
                <a:off x="5700565" y="2075729"/>
                <a:ext cx="852635" cy="582804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2" name="Group 81"/>
            <p:cNvGrpSpPr/>
            <p:nvPr/>
          </p:nvGrpSpPr>
          <p:grpSpPr>
            <a:xfrm>
              <a:off x="2545556" y="5391470"/>
              <a:ext cx="1727200" cy="985334"/>
              <a:chOff x="5689600" y="3100864"/>
              <a:chExt cx="1727200" cy="985334"/>
            </a:xfrm>
          </p:grpSpPr>
          <p:sp>
            <p:nvSpPr>
              <p:cNvPr id="83" name="TextBox 82"/>
              <p:cNvSpPr txBox="1"/>
              <p:nvPr/>
            </p:nvSpPr>
            <p:spPr>
              <a:xfrm>
                <a:off x="5689600" y="3716866"/>
                <a:ext cx="172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i="1" dirty="0" smtClean="0">
                    <a:solidFill>
                      <a:srgbClr val="00B050"/>
                    </a:solidFill>
                  </a:rPr>
                  <a:t>False negative</a:t>
                </a:r>
                <a:endParaRPr lang="en-US" b="1" i="1" dirty="0">
                  <a:solidFill>
                    <a:srgbClr val="00B050"/>
                  </a:solidFill>
                </a:endParaRPr>
              </a:p>
            </p:txBody>
          </p:sp>
          <p:cxnSp>
            <p:nvCxnSpPr>
              <p:cNvPr id="84" name="Straight Arrow Connector 83"/>
              <p:cNvCxnSpPr>
                <a:stCxn id="83" idx="0"/>
              </p:cNvCxnSpPr>
              <p:nvPr/>
            </p:nvCxnSpPr>
            <p:spPr>
              <a:xfrm flipV="1">
                <a:off x="6553200" y="3100864"/>
                <a:ext cx="468705" cy="616002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5" name="Group 84"/>
            <p:cNvGrpSpPr/>
            <p:nvPr/>
          </p:nvGrpSpPr>
          <p:grpSpPr>
            <a:xfrm>
              <a:off x="4457025" y="2267373"/>
              <a:ext cx="3660138" cy="880986"/>
              <a:chOff x="4511212" y="2344820"/>
              <a:chExt cx="3660138" cy="880986"/>
            </a:xfrm>
          </p:grpSpPr>
          <p:sp>
            <p:nvSpPr>
              <p:cNvPr id="86" name="TextBox 85"/>
              <p:cNvSpPr txBox="1"/>
              <p:nvPr/>
            </p:nvSpPr>
            <p:spPr>
              <a:xfrm>
                <a:off x="4511212" y="2344820"/>
                <a:ext cx="36601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smtClean="0">
                    <a:solidFill>
                      <a:srgbClr val="0000FF"/>
                    </a:solidFill>
                  </a:rPr>
                  <a:t>*Optimal Bayes decision boundary</a:t>
                </a:r>
                <a:endParaRPr lang="en-US" i="1" dirty="0">
                  <a:solidFill>
                    <a:srgbClr val="0000FF"/>
                  </a:solidFill>
                </a:endParaRPr>
              </a:p>
            </p:txBody>
          </p:sp>
          <p:cxnSp>
            <p:nvCxnSpPr>
              <p:cNvPr id="87" name="Straight Arrow Connector 86"/>
              <p:cNvCxnSpPr/>
              <p:nvPr/>
            </p:nvCxnSpPr>
            <p:spPr>
              <a:xfrm flipH="1">
                <a:off x="4531276" y="2710252"/>
                <a:ext cx="648630" cy="515554"/>
              </a:xfrm>
              <a:prstGeom prst="straightConnector1">
                <a:avLst/>
              </a:prstGeom>
              <a:ln w="19050">
                <a:solidFill>
                  <a:srgbClr val="0000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8" name="Group 87"/>
            <p:cNvGrpSpPr/>
            <p:nvPr/>
          </p:nvGrpSpPr>
          <p:grpSpPr>
            <a:xfrm>
              <a:off x="5209783" y="4334721"/>
              <a:ext cx="2819239" cy="439945"/>
              <a:chOff x="4597561" y="2658533"/>
              <a:chExt cx="2819239" cy="439945"/>
            </a:xfrm>
          </p:grpSpPr>
          <p:sp>
            <p:nvSpPr>
              <p:cNvPr id="89" name="TextBox 88"/>
              <p:cNvSpPr txBox="1"/>
              <p:nvPr/>
            </p:nvSpPr>
            <p:spPr>
              <a:xfrm>
                <a:off x="5689600" y="2658533"/>
                <a:ext cx="172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i="1" dirty="0" smtClean="0">
                    <a:solidFill>
                      <a:srgbClr val="00B050"/>
                    </a:solidFill>
                  </a:rPr>
                  <a:t>True positive</a:t>
                </a:r>
                <a:endParaRPr lang="en-US" b="1" i="1" dirty="0">
                  <a:solidFill>
                    <a:srgbClr val="00B050"/>
                  </a:solidFill>
                </a:endParaRPr>
              </a:p>
            </p:txBody>
          </p:sp>
          <p:cxnSp>
            <p:nvCxnSpPr>
              <p:cNvPr id="90" name="Straight Arrow Connector 89"/>
              <p:cNvCxnSpPr>
                <a:stCxn id="89" idx="1"/>
              </p:cNvCxnSpPr>
              <p:nvPr/>
            </p:nvCxnSpPr>
            <p:spPr>
              <a:xfrm flipH="1">
                <a:off x="4597561" y="2843199"/>
                <a:ext cx="1092039" cy="255279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1" name="Group 90"/>
            <p:cNvGrpSpPr/>
            <p:nvPr/>
          </p:nvGrpSpPr>
          <p:grpSpPr>
            <a:xfrm>
              <a:off x="897464" y="4399456"/>
              <a:ext cx="2429828" cy="416384"/>
              <a:chOff x="5689600" y="2658533"/>
              <a:chExt cx="2429828" cy="416384"/>
            </a:xfrm>
          </p:grpSpPr>
          <p:sp>
            <p:nvSpPr>
              <p:cNvPr id="92" name="TextBox 91"/>
              <p:cNvSpPr txBox="1"/>
              <p:nvPr/>
            </p:nvSpPr>
            <p:spPr>
              <a:xfrm>
                <a:off x="5689600" y="2658533"/>
                <a:ext cx="172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i="1" dirty="0" smtClean="0">
                    <a:solidFill>
                      <a:srgbClr val="FF0000"/>
                    </a:solidFill>
                  </a:rPr>
                  <a:t>True negative</a:t>
                </a:r>
                <a:endParaRPr lang="en-US" b="1" i="1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93" name="Straight Arrow Connector 92"/>
              <p:cNvCxnSpPr/>
              <p:nvPr/>
            </p:nvCxnSpPr>
            <p:spPr>
              <a:xfrm>
                <a:off x="7205134" y="2872037"/>
                <a:ext cx="914294" cy="202880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248093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Recap: generalization loss minimization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Avoid </a:t>
            </a:r>
            <a:r>
              <a:rPr lang="en-US" dirty="0" err="1" smtClean="0"/>
              <a:t>overfitting</a:t>
            </a:r>
            <a:endParaRPr lang="en-US" dirty="0" smtClean="0"/>
          </a:p>
          <a:p>
            <a:pPr lvl="1"/>
            <a:r>
              <a:rPr lang="en-US" dirty="0" smtClean="0"/>
              <a:t>Measure model complexity as well</a:t>
            </a:r>
          </a:p>
          <a:p>
            <a:pPr lvl="1"/>
            <a:r>
              <a:rPr lang="en-US" dirty="0" smtClean="0"/>
              <a:t>Model selection and regularization</a:t>
            </a:r>
            <a:endParaRPr lang="en-US" dirty="0"/>
          </a:p>
        </p:txBody>
      </p:sp>
      <p:pic>
        <p:nvPicPr>
          <p:cNvPr id="2050" name="Picture 2" descr="http://upload.wikimedia.org/wikipedia/commons/thumb/1/1f/Overfitting_svg.svg/1220px-Overfitting_svg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2865" y="3181091"/>
            <a:ext cx="4562475" cy="336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070599" y="5453593"/>
            <a:ext cx="2455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Error on training set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138332" y="4101307"/>
            <a:ext cx="2455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Error on testing set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604932" y="6375397"/>
            <a:ext cx="2108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Model complexity</a:t>
            </a:r>
            <a:endParaRPr lang="en-US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1676399" y="3429000"/>
            <a:ext cx="6508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Error</a:t>
            </a:r>
            <a:endParaRPr lang="en-US" sz="16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082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Recap: generalization loss minimization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Cross validation</a:t>
            </a:r>
          </a:p>
          <a:p>
            <a:pPr lvl="1"/>
            <a:r>
              <a:rPr lang="en-US" dirty="0" smtClean="0"/>
              <a:t>Avoid noise in train/test separation</a:t>
            </a:r>
          </a:p>
          <a:p>
            <a:pPr lvl="1"/>
            <a:r>
              <a:rPr lang="en-US" i="1" dirty="0" smtClean="0"/>
              <a:t>k</a:t>
            </a:r>
            <a:r>
              <a:rPr lang="en-US" dirty="0" smtClean="0"/>
              <a:t>-fold cross-validation</a:t>
            </a:r>
          </a:p>
        </p:txBody>
      </p:sp>
      <p:pic>
        <p:nvPicPr>
          <p:cNvPr id="3074" name="Picture 2" descr="https://chrisjmccormick.files.wordpress.com/2013/07/10_fold_cv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0266" y="3259667"/>
            <a:ext cx="6152093" cy="3292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23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 of text categorization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Sentiment analysis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9818" y="2369673"/>
            <a:ext cx="6964363" cy="363113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016000" y="2369673"/>
            <a:ext cx="736600" cy="1872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6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973791" y="2519891"/>
            <a:ext cx="664634" cy="105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140354" y="3158095"/>
            <a:ext cx="98372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705350" y="3672445"/>
            <a:ext cx="54292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885950" y="4705907"/>
            <a:ext cx="130492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053012" y="4834495"/>
            <a:ext cx="101441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1877482" y="5358370"/>
            <a:ext cx="168010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6779947" y="5349402"/>
            <a:ext cx="49239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7360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Recap: evaluation of binary classification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60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897464" y="1929621"/>
            <a:ext cx="7594603" cy="4114637"/>
            <a:chOff x="897464" y="2267373"/>
            <a:chExt cx="7594603" cy="4114637"/>
          </a:xfrm>
        </p:grpSpPr>
        <p:grpSp>
          <p:nvGrpSpPr>
            <p:cNvPr id="31" name="Group 30"/>
            <p:cNvGrpSpPr/>
            <p:nvPr/>
          </p:nvGrpSpPr>
          <p:grpSpPr>
            <a:xfrm>
              <a:off x="1761064" y="2868507"/>
              <a:ext cx="6341534" cy="2709333"/>
              <a:chOff x="1278466" y="2548467"/>
              <a:chExt cx="6341534" cy="2709333"/>
            </a:xfrm>
          </p:grpSpPr>
          <p:cxnSp>
            <p:nvCxnSpPr>
              <p:cNvPr id="35" name="Straight Arrow Connector 34"/>
              <p:cNvCxnSpPr/>
              <p:nvPr/>
            </p:nvCxnSpPr>
            <p:spPr>
              <a:xfrm>
                <a:off x="1278466" y="5240866"/>
                <a:ext cx="6341534" cy="1693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/>
              <p:cNvCxnSpPr/>
              <p:nvPr/>
            </p:nvCxnSpPr>
            <p:spPr>
              <a:xfrm flipV="1">
                <a:off x="1278466" y="2548467"/>
                <a:ext cx="0" cy="26924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" name="Freeform 39"/>
            <p:cNvSpPr/>
            <p:nvPr/>
          </p:nvSpPr>
          <p:spPr>
            <a:xfrm>
              <a:off x="1756832" y="4214707"/>
              <a:ext cx="5384802" cy="1380073"/>
            </a:xfrm>
            <a:custGeom>
              <a:avLst/>
              <a:gdLst>
                <a:gd name="connsiteX0" fmla="*/ 0 w 4013200"/>
                <a:gd name="connsiteY0" fmla="*/ 1346206 h 1380073"/>
                <a:gd name="connsiteX1" fmla="*/ 1016000 w 4013200"/>
                <a:gd name="connsiteY1" fmla="*/ 1176873 h 1380073"/>
                <a:gd name="connsiteX2" fmla="*/ 1651000 w 4013200"/>
                <a:gd name="connsiteY2" fmla="*/ 6 h 1380073"/>
                <a:gd name="connsiteX3" fmla="*/ 2269067 w 4013200"/>
                <a:gd name="connsiteY3" fmla="*/ 1159940 h 1380073"/>
                <a:gd name="connsiteX4" fmla="*/ 4013200 w 4013200"/>
                <a:gd name="connsiteY4" fmla="*/ 1380073 h 13800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3200" h="1380073">
                  <a:moveTo>
                    <a:pt x="0" y="1346206"/>
                  </a:moveTo>
                  <a:cubicBezTo>
                    <a:pt x="370416" y="1373723"/>
                    <a:pt x="740833" y="1401240"/>
                    <a:pt x="1016000" y="1176873"/>
                  </a:cubicBezTo>
                  <a:cubicBezTo>
                    <a:pt x="1291167" y="952506"/>
                    <a:pt x="1442156" y="2828"/>
                    <a:pt x="1651000" y="6"/>
                  </a:cubicBezTo>
                  <a:cubicBezTo>
                    <a:pt x="1859844" y="-2816"/>
                    <a:pt x="1875367" y="929929"/>
                    <a:pt x="2269067" y="1159940"/>
                  </a:cubicBezTo>
                  <a:cubicBezTo>
                    <a:pt x="2662767" y="1389951"/>
                    <a:pt x="3667478" y="1343384"/>
                    <a:pt x="4013200" y="1380073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 40"/>
            <p:cNvSpPr/>
            <p:nvPr/>
          </p:nvSpPr>
          <p:spPr>
            <a:xfrm>
              <a:off x="2412998" y="3723592"/>
              <a:ext cx="5156200" cy="1841757"/>
            </a:xfrm>
            <a:custGeom>
              <a:avLst/>
              <a:gdLst>
                <a:gd name="connsiteX0" fmla="*/ 0 w 5156200"/>
                <a:gd name="connsiteY0" fmla="*/ 1837315 h 1841757"/>
                <a:gd name="connsiteX1" fmla="*/ 838200 w 5156200"/>
                <a:gd name="connsiteY1" fmla="*/ 1727248 h 1841757"/>
                <a:gd name="connsiteX2" fmla="*/ 1921934 w 5156200"/>
                <a:gd name="connsiteY2" fmla="*/ 1092248 h 1841757"/>
                <a:gd name="connsiteX3" fmla="*/ 2692400 w 5156200"/>
                <a:gd name="connsiteY3" fmla="*/ 48 h 1841757"/>
                <a:gd name="connsiteX4" fmla="*/ 3276600 w 5156200"/>
                <a:gd name="connsiteY4" fmla="*/ 1049915 h 1841757"/>
                <a:gd name="connsiteX5" fmla="*/ 4360334 w 5156200"/>
                <a:gd name="connsiteY5" fmla="*/ 1735715 h 1841757"/>
                <a:gd name="connsiteX6" fmla="*/ 5156200 w 5156200"/>
                <a:gd name="connsiteY6" fmla="*/ 1828848 h 1841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56200" h="1841757">
                  <a:moveTo>
                    <a:pt x="0" y="1837315"/>
                  </a:moveTo>
                  <a:cubicBezTo>
                    <a:pt x="258939" y="1844370"/>
                    <a:pt x="517878" y="1851426"/>
                    <a:pt x="838200" y="1727248"/>
                  </a:cubicBezTo>
                  <a:cubicBezTo>
                    <a:pt x="1158522" y="1603070"/>
                    <a:pt x="1612901" y="1380115"/>
                    <a:pt x="1921934" y="1092248"/>
                  </a:cubicBezTo>
                  <a:cubicBezTo>
                    <a:pt x="2230967" y="804381"/>
                    <a:pt x="2466622" y="7103"/>
                    <a:pt x="2692400" y="48"/>
                  </a:cubicBezTo>
                  <a:cubicBezTo>
                    <a:pt x="2918178" y="-7007"/>
                    <a:pt x="2998611" y="760637"/>
                    <a:pt x="3276600" y="1049915"/>
                  </a:cubicBezTo>
                  <a:cubicBezTo>
                    <a:pt x="3554589" y="1339193"/>
                    <a:pt x="4047067" y="1605893"/>
                    <a:pt x="4360334" y="1735715"/>
                  </a:cubicBezTo>
                  <a:cubicBezTo>
                    <a:pt x="4673601" y="1865537"/>
                    <a:pt x="4914900" y="1847192"/>
                    <a:pt x="5156200" y="1828848"/>
                  </a:cubicBezTo>
                </a:path>
              </a:pathLst>
            </a:cu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7620000" y="5623361"/>
                  <a:ext cx="8720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20000" y="5623361"/>
                  <a:ext cx="872067" cy="36933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/>
                <p:cNvSpPr txBox="1"/>
                <p:nvPr/>
              </p:nvSpPr>
              <p:spPr>
                <a:xfrm>
                  <a:off x="1854200" y="2742052"/>
                  <a:ext cx="8720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4200" y="2742052"/>
                  <a:ext cx="872067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r="-2797"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/>
                <p:cNvSpPr txBox="1"/>
                <p:nvPr/>
              </p:nvSpPr>
              <p:spPr>
                <a:xfrm>
                  <a:off x="5512887" y="3953545"/>
                  <a:ext cx="22182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 err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e>
                            <m:r>
                              <a:rPr lang="en-US" i="1" dirty="0" err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12887" y="3953545"/>
                  <a:ext cx="2218267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/>
                <p:cNvSpPr txBox="1"/>
                <p:nvPr/>
              </p:nvSpPr>
              <p:spPr>
                <a:xfrm>
                  <a:off x="1756832" y="3915125"/>
                  <a:ext cx="22182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 err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e>
                            <m:r>
                              <a:rPr lang="en-US" i="1" dirty="0" err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d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=0)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6" name="TextBox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56832" y="3915125"/>
                  <a:ext cx="2218267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9" name="Straight Connector 48"/>
            <p:cNvCxnSpPr/>
            <p:nvPr/>
          </p:nvCxnSpPr>
          <p:spPr>
            <a:xfrm flipH="1">
              <a:off x="4339166" y="3111384"/>
              <a:ext cx="8467" cy="2820455"/>
            </a:xfrm>
            <a:prstGeom prst="line">
              <a:avLst/>
            </a:prstGeom>
            <a:ln w="28575">
              <a:solidFill>
                <a:srgbClr val="0000FF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0" name="Group 49"/>
            <p:cNvGrpSpPr/>
            <p:nvPr/>
          </p:nvGrpSpPr>
          <p:grpSpPr>
            <a:xfrm>
              <a:off x="3040390" y="4815840"/>
              <a:ext cx="1301667" cy="754941"/>
              <a:chOff x="3040390" y="4815840"/>
              <a:chExt cx="1301667" cy="754941"/>
            </a:xfrm>
          </p:grpSpPr>
          <p:cxnSp>
            <p:nvCxnSpPr>
              <p:cNvPr id="51" name="Straight Connector 50"/>
              <p:cNvCxnSpPr>
                <a:stCxn id="41" idx="1"/>
              </p:cNvCxnSpPr>
              <p:nvPr/>
            </p:nvCxnSpPr>
            <p:spPr>
              <a:xfrm flipH="1">
                <a:off x="3155156" y="5450840"/>
                <a:ext cx="96042" cy="110066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 flipH="1">
                <a:off x="3253186" y="5391470"/>
                <a:ext cx="148212" cy="169436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 flipH="1">
                <a:off x="3357164" y="5330719"/>
                <a:ext cx="192077" cy="23061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 flipH="1">
                <a:off x="3453206" y="5245297"/>
                <a:ext cx="261796" cy="315609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 flipH="1">
                <a:off x="3557185" y="5159875"/>
                <a:ext cx="313551" cy="401031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 flipH="1">
                <a:off x="3653220" y="5044782"/>
                <a:ext cx="403710" cy="516124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>
                <a:stCxn id="41" idx="2"/>
              </p:cNvCxnSpPr>
              <p:nvPr/>
            </p:nvCxnSpPr>
            <p:spPr>
              <a:xfrm flipH="1">
                <a:off x="3761978" y="4815840"/>
                <a:ext cx="572954" cy="747391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 flipH="1">
                <a:off x="3877861" y="4933950"/>
                <a:ext cx="464196" cy="628806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 flipH="1">
                <a:off x="3993744" y="5088699"/>
                <a:ext cx="348313" cy="482082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 flipH="1">
                <a:off x="4111772" y="5251696"/>
                <a:ext cx="230285" cy="317585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 flipH="1">
                <a:off x="4222238" y="5416470"/>
                <a:ext cx="112694" cy="152408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 flipH="1">
                <a:off x="3040390" y="5490293"/>
                <a:ext cx="69654" cy="72948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/>
            <p:cNvGrpSpPr/>
            <p:nvPr/>
          </p:nvGrpSpPr>
          <p:grpSpPr>
            <a:xfrm>
              <a:off x="4342050" y="4932750"/>
              <a:ext cx="1166531" cy="632600"/>
              <a:chOff x="4342050" y="4932750"/>
              <a:chExt cx="1166531" cy="632600"/>
            </a:xfrm>
          </p:grpSpPr>
          <p:cxnSp>
            <p:nvCxnSpPr>
              <p:cNvPr id="64" name="Straight Connector 63"/>
              <p:cNvCxnSpPr/>
              <p:nvPr/>
            </p:nvCxnSpPr>
            <p:spPr>
              <a:xfrm>
                <a:off x="4342056" y="5424237"/>
                <a:ext cx="107177" cy="136194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>
                <a:off x="4352637" y="5292294"/>
                <a:ext cx="208777" cy="273056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>
                <a:off x="4342051" y="5101882"/>
                <a:ext cx="337126" cy="46235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>
                <a:off x="4342050" y="4932750"/>
                <a:ext cx="465090" cy="62768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>
                <a:stCxn id="40" idx="3"/>
              </p:cNvCxnSpPr>
              <p:nvPr/>
            </p:nvCxnSpPr>
            <p:spPr>
              <a:xfrm>
                <a:off x="4801404" y="5374647"/>
                <a:ext cx="132305" cy="185784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4982144" y="5432708"/>
                <a:ext cx="82191" cy="12772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5143630" y="5467539"/>
                <a:ext cx="66153" cy="92892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5295748" y="5487664"/>
                <a:ext cx="60687" cy="72767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5471540" y="5513985"/>
                <a:ext cx="37041" cy="4853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3" name="Group 72"/>
            <p:cNvGrpSpPr/>
            <p:nvPr/>
          </p:nvGrpSpPr>
          <p:grpSpPr>
            <a:xfrm>
              <a:off x="2726267" y="3147015"/>
              <a:ext cx="1615783" cy="400518"/>
              <a:chOff x="2726267" y="3147015"/>
              <a:chExt cx="1615783" cy="40051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4" name="TextBox 73"/>
                  <p:cNvSpPr txBox="1"/>
                  <p:nvPr/>
                </p:nvSpPr>
                <p:spPr>
                  <a:xfrm>
                    <a:off x="3005196" y="3147015"/>
                    <a:ext cx="94416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82" name="TextBox 8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05196" y="3147015"/>
                    <a:ext cx="944166" cy="369332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t="-6557"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5" name="Straight Arrow Connector 74"/>
              <p:cNvCxnSpPr/>
              <p:nvPr/>
            </p:nvCxnSpPr>
            <p:spPr>
              <a:xfrm flipH="1" flipV="1">
                <a:off x="2726267" y="3539067"/>
                <a:ext cx="1615783" cy="8466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6" name="Group 75"/>
            <p:cNvGrpSpPr/>
            <p:nvPr/>
          </p:nvGrpSpPr>
          <p:grpSpPr>
            <a:xfrm>
              <a:off x="4343901" y="3114490"/>
              <a:ext cx="1599457" cy="434558"/>
              <a:chOff x="4343901" y="3114490"/>
              <a:chExt cx="1599457" cy="43455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7" name="TextBox 76"/>
                  <p:cNvSpPr txBox="1"/>
                  <p:nvPr/>
                </p:nvSpPr>
                <p:spPr>
                  <a:xfrm>
                    <a:off x="4671546" y="3114490"/>
                    <a:ext cx="94416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84" name="TextBox 8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71546" y="3114490"/>
                    <a:ext cx="944166" cy="369332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 t="-6667"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8" name="Straight Arrow Connector 77"/>
              <p:cNvCxnSpPr/>
              <p:nvPr/>
            </p:nvCxnSpPr>
            <p:spPr>
              <a:xfrm flipV="1">
                <a:off x="4343901" y="3548008"/>
                <a:ext cx="1599457" cy="1040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9" name="Group 78"/>
            <p:cNvGrpSpPr/>
            <p:nvPr/>
          </p:nvGrpSpPr>
          <p:grpSpPr>
            <a:xfrm>
              <a:off x="4660581" y="5429874"/>
              <a:ext cx="1727200" cy="952136"/>
              <a:chOff x="5689600" y="2075729"/>
              <a:chExt cx="1727200" cy="952136"/>
            </a:xfrm>
          </p:grpSpPr>
          <p:sp>
            <p:nvSpPr>
              <p:cNvPr id="80" name="TextBox 79"/>
              <p:cNvSpPr txBox="1"/>
              <p:nvPr/>
            </p:nvSpPr>
            <p:spPr>
              <a:xfrm>
                <a:off x="5689600" y="2658533"/>
                <a:ext cx="172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i="1" dirty="0" smtClean="0">
                    <a:solidFill>
                      <a:srgbClr val="FF0000"/>
                    </a:solidFill>
                  </a:rPr>
                  <a:t>False positive</a:t>
                </a:r>
                <a:endParaRPr lang="en-US" b="1" i="1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81" name="Straight Arrow Connector 80"/>
              <p:cNvCxnSpPr>
                <a:stCxn id="80" idx="0"/>
              </p:cNvCxnSpPr>
              <p:nvPr/>
            </p:nvCxnSpPr>
            <p:spPr>
              <a:xfrm flipH="1" flipV="1">
                <a:off x="5700565" y="2075729"/>
                <a:ext cx="852635" cy="582804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2" name="Group 81"/>
            <p:cNvGrpSpPr/>
            <p:nvPr/>
          </p:nvGrpSpPr>
          <p:grpSpPr>
            <a:xfrm>
              <a:off x="2545556" y="5391470"/>
              <a:ext cx="1727200" cy="985334"/>
              <a:chOff x="5689600" y="3100864"/>
              <a:chExt cx="1727200" cy="985334"/>
            </a:xfrm>
          </p:grpSpPr>
          <p:sp>
            <p:nvSpPr>
              <p:cNvPr id="83" name="TextBox 82"/>
              <p:cNvSpPr txBox="1"/>
              <p:nvPr/>
            </p:nvSpPr>
            <p:spPr>
              <a:xfrm>
                <a:off x="5689600" y="3716866"/>
                <a:ext cx="172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i="1" dirty="0" smtClean="0">
                    <a:solidFill>
                      <a:srgbClr val="00B050"/>
                    </a:solidFill>
                  </a:rPr>
                  <a:t>False negative</a:t>
                </a:r>
                <a:endParaRPr lang="en-US" b="1" i="1" dirty="0">
                  <a:solidFill>
                    <a:srgbClr val="00B050"/>
                  </a:solidFill>
                </a:endParaRPr>
              </a:p>
            </p:txBody>
          </p:sp>
          <p:cxnSp>
            <p:nvCxnSpPr>
              <p:cNvPr id="84" name="Straight Arrow Connector 83"/>
              <p:cNvCxnSpPr>
                <a:stCxn id="83" idx="0"/>
              </p:cNvCxnSpPr>
              <p:nvPr/>
            </p:nvCxnSpPr>
            <p:spPr>
              <a:xfrm flipV="1">
                <a:off x="6553200" y="3100864"/>
                <a:ext cx="468705" cy="616002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5" name="Group 84"/>
            <p:cNvGrpSpPr/>
            <p:nvPr/>
          </p:nvGrpSpPr>
          <p:grpSpPr>
            <a:xfrm>
              <a:off x="4457025" y="2267373"/>
              <a:ext cx="3660138" cy="880986"/>
              <a:chOff x="4511212" y="2344820"/>
              <a:chExt cx="3660138" cy="880986"/>
            </a:xfrm>
          </p:grpSpPr>
          <p:sp>
            <p:nvSpPr>
              <p:cNvPr id="86" name="TextBox 85"/>
              <p:cNvSpPr txBox="1"/>
              <p:nvPr/>
            </p:nvSpPr>
            <p:spPr>
              <a:xfrm>
                <a:off x="4511212" y="2344820"/>
                <a:ext cx="36601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smtClean="0">
                    <a:solidFill>
                      <a:srgbClr val="0000FF"/>
                    </a:solidFill>
                  </a:rPr>
                  <a:t>*Optimal Bayes decision boundary</a:t>
                </a:r>
                <a:endParaRPr lang="en-US" i="1" dirty="0">
                  <a:solidFill>
                    <a:srgbClr val="0000FF"/>
                  </a:solidFill>
                </a:endParaRPr>
              </a:p>
            </p:txBody>
          </p:sp>
          <p:cxnSp>
            <p:nvCxnSpPr>
              <p:cNvPr id="87" name="Straight Arrow Connector 86"/>
              <p:cNvCxnSpPr/>
              <p:nvPr/>
            </p:nvCxnSpPr>
            <p:spPr>
              <a:xfrm flipH="1">
                <a:off x="4531276" y="2710252"/>
                <a:ext cx="648630" cy="515554"/>
              </a:xfrm>
              <a:prstGeom prst="straightConnector1">
                <a:avLst/>
              </a:prstGeom>
              <a:ln w="19050">
                <a:solidFill>
                  <a:srgbClr val="0000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8" name="Group 87"/>
            <p:cNvGrpSpPr/>
            <p:nvPr/>
          </p:nvGrpSpPr>
          <p:grpSpPr>
            <a:xfrm>
              <a:off x="5209783" y="4334721"/>
              <a:ext cx="2819239" cy="439945"/>
              <a:chOff x="4597561" y="2658533"/>
              <a:chExt cx="2819239" cy="439945"/>
            </a:xfrm>
          </p:grpSpPr>
          <p:sp>
            <p:nvSpPr>
              <p:cNvPr id="89" name="TextBox 88"/>
              <p:cNvSpPr txBox="1"/>
              <p:nvPr/>
            </p:nvSpPr>
            <p:spPr>
              <a:xfrm>
                <a:off x="5689600" y="2658533"/>
                <a:ext cx="172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i="1" dirty="0" smtClean="0">
                    <a:solidFill>
                      <a:srgbClr val="00B050"/>
                    </a:solidFill>
                  </a:rPr>
                  <a:t>True positive</a:t>
                </a:r>
                <a:endParaRPr lang="en-US" b="1" i="1" dirty="0">
                  <a:solidFill>
                    <a:srgbClr val="00B050"/>
                  </a:solidFill>
                </a:endParaRPr>
              </a:p>
            </p:txBody>
          </p:sp>
          <p:cxnSp>
            <p:nvCxnSpPr>
              <p:cNvPr id="90" name="Straight Arrow Connector 89"/>
              <p:cNvCxnSpPr>
                <a:stCxn id="89" idx="1"/>
              </p:cNvCxnSpPr>
              <p:nvPr/>
            </p:nvCxnSpPr>
            <p:spPr>
              <a:xfrm flipH="1">
                <a:off x="4597561" y="2843199"/>
                <a:ext cx="1092039" cy="255279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1" name="Group 90"/>
            <p:cNvGrpSpPr/>
            <p:nvPr/>
          </p:nvGrpSpPr>
          <p:grpSpPr>
            <a:xfrm>
              <a:off x="897464" y="4399456"/>
              <a:ext cx="2429828" cy="416384"/>
              <a:chOff x="5689600" y="2658533"/>
              <a:chExt cx="2429828" cy="416384"/>
            </a:xfrm>
          </p:grpSpPr>
          <p:sp>
            <p:nvSpPr>
              <p:cNvPr id="92" name="TextBox 91"/>
              <p:cNvSpPr txBox="1"/>
              <p:nvPr/>
            </p:nvSpPr>
            <p:spPr>
              <a:xfrm>
                <a:off x="5689600" y="2658533"/>
                <a:ext cx="172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i="1" dirty="0" smtClean="0">
                    <a:solidFill>
                      <a:srgbClr val="FF0000"/>
                    </a:solidFill>
                  </a:rPr>
                  <a:t>True negative</a:t>
                </a:r>
                <a:endParaRPr lang="en-US" b="1" i="1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93" name="Straight Arrow Connector 92"/>
              <p:cNvCxnSpPr/>
              <p:nvPr/>
            </p:nvCxnSpPr>
            <p:spPr>
              <a:xfrm>
                <a:off x="7205134" y="2872037"/>
                <a:ext cx="914294" cy="202880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885614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Precision and recall trade </a:t>
            </a:r>
            <a:r>
              <a:rPr lang="en-US" dirty="0" smtClean="0"/>
              <a:t>off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Precision decreases as the number of documents predicted to be positive increases (unless in perfect classification), while recall keeps increasing</a:t>
            </a:r>
          </a:p>
          <a:p>
            <a:r>
              <a:rPr lang="en-US" dirty="0" smtClean="0"/>
              <a:t>These two metrics emphasize different perspectives of a classifier</a:t>
            </a:r>
          </a:p>
          <a:p>
            <a:pPr lvl="1"/>
            <a:r>
              <a:rPr lang="en-US" dirty="0" smtClean="0"/>
              <a:t>Precision: prefers a classifier to recognize fewer documents, but highly accurate</a:t>
            </a:r>
          </a:p>
          <a:p>
            <a:pPr lvl="1"/>
            <a:r>
              <a:rPr lang="en-US" dirty="0" smtClean="0"/>
              <a:t>Recall: </a:t>
            </a:r>
            <a:r>
              <a:rPr lang="en-US" dirty="0"/>
              <a:t>prefers </a:t>
            </a:r>
            <a:r>
              <a:rPr lang="en-US" dirty="0" smtClean="0"/>
              <a:t>a classifier to recognize more documents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97C17-00E4-4C2A-BCAF-F5B311E737FD}" type="slidenum">
              <a:rPr lang="en-US" smtClean="0"/>
              <a:t>61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8262" y="2562225"/>
            <a:ext cx="6467475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169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Summarizing precision and </a:t>
            </a:r>
            <a:r>
              <a:rPr lang="en-US" dirty="0" smtClean="0"/>
              <a:t>recall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800600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With a single value</a:t>
                </a:r>
              </a:p>
              <a:p>
                <a:pPr lvl="1"/>
                <a:r>
                  <a:rPr lang="en-US" dirty="0" smtClean="0"/>
                  <a:t>In order to compare different classifiers</a:t>
                </a:r>
              </a:p>
              <a:p>
                <a:pPr lvl="1"/>
                <a:r>
                  <a:rPr lang="en-US" dirty="0" smtClean="0"/>
                  <a:t>F-measure: weighted harmonic mean of precision and recall,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𝛼</m:t>
                    </m:r>
                  </m:oMath>
                </a14:m>
                <a:r>
                  <a:rPr lang="en-US" dirty="0" smtClean="0"/>
                  <a:t> balances the trade-off</a:t>
                </a:r>
              </a:p>
              <a:p>
                <a:pPr lvl="1"/>
                <a:endParaRPr lang="en-US" sz="2000" dirty="0"/>
              </a:p>
              <a:p>
                <a:pPr lvl="1"/>
                <a:endParaRPr lang="en-US" sz="2400" dirty="0" smtClean="0"/>
              </a:p>
              <a:p>
                <a:pPr lvl="1"/>
                <a:r>
                  <a:rPr lang="en-US" dirty="0" smtClean="0"/>
                  <a:t>Why harmonic mean?</a:t>
                </a:r>
              </a:p>
              <a:p>
                <a:pPr lvl="2"/>
                <a:r>
                  <a:rPr lang="en-US" dirty="0" smtClean="0"/>
                  <a:t>Classifier1: P:0.53, R:0.36</a:t>
                </a:r>
              </a:p>
              <a:p>
                <a:pPr lvl="2"/>
                <a:r>
                  <a:rPr lang="en-US" dirty="0" smtClean="0"/>
                  <a:t>Classifier2: P:0.01, R:0.99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800600"/>
              </a:xfrm>
              <a:blipFill rotWithShape="0">
                <a:blip r:embed="rId2"/>
                <a:stretch>
                  <a:fillRect l="-1704" t="-1652" r="-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590800" y="3640667"/>
                <a:ext cx="2229456" cy="8344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𝐹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𝛼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</a:rPr>
                                <m:t>𝑃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/>
                            </a:rPr>
                            <m:t>+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1−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𝛼</m:t>
                              </m:r>
                            </m:e>
                          </m:d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</a:rPr>
                                <m:t>𝑅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0" y="3640667"/>
                <a:ext cx="2229456" cy="83445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/>
          <p:cNvGrpSpPr/>
          <p:nvPr/>
        </p:nvGrpSpPr>
        <p:grpSpPr>
          <a:xfrm>
            <a:off x="4953000" y="3644408"/>
            <a:ext cx="3934968" cy="1602632"/>
            <a:chOff x="5181600" y="4118541"/>
            <a:chExt cx="3934968" cy="16026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5181600" y="4118541"/>
                  <a:ext cx="1707711" cy="83445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num>
                              <m:den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/>
                                      </a:rPr>
                                      <m:t>𝑃</m:t>
                                    </m:r>
                                  </m:den>
                                </m:f>
                                <m:r>
                                  <a:rPr lang="en-US" i="1">
                                    <a:latin typeface="Cambria Math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/>
                                      </a:rPr>
                                      <m:t>𝑅</m:t>
                                    </m:r>
                                  </m:den>
                                </m:f>
                              </m:den>
                            </m:f>
                            <m:r>
                              <m:rPr>
                                <m:nor/>
                              </m:rPr>
                              <a:rPr lang="en-US" dirty="0"/>
                              <m:t> 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81600" y="4118541"/>
                  <a:ext cx="1707711" cy="83445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TextBox 6"/>
            <p:cNvSpPr txBox="1"/>
            <p:nvPr/>
          </p:nvSpPr>
          <p:spPr>
            <a:xfrm>
              <a:off x="6525768" y="5074842"/>
              <a:ext cx="25908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/>
                <a:t>Equal weight between precision and recall</a:t>
              </a:r>
              <a:endParaRPr lang="en-US" i="1" dirty="0"/>
            </a:p>
          </p:txBody>
        </p:sp>
        <p:cxnSp>
          <p:nvCxnSpPr>
            <p:cNvPr id="9" name="Straight Arrow Connector 8"/>
            <p:cNvCxnSpPr/>
            <p:nvPr/>
          </p:nvCxnSpPr>
          <p:spPr>
            <a:xfrm flipH="1" flipV="1">
              <a:off x="6248400" y="4876800"/>
              <a:ext cx="277368" cy="521207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97C17-00E4-4C2A-BCAF-F5B311E737FD}" type="slidenum">
              <a:rPr lang="en-US" smtClean="0"/>
              <a:t>62</a:t>
            </a:fld>
            <a:endParaRPr lang="en-US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5013330"/>
              </p:ext>
            </p:extLst>
          </p:nvPr>
        </p:nvGraphicFramePr>
        <p:xfrm>
          <a:off x="5209199" y="5303520"/>
          <a:ext cx="1451512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5756"/>
                <a:gridCol w="725756"/>
              </a:tblGrid>
              <a:tr h="2807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anchor="ctr"/>
                </a:tc>
              </a:tr>
              <a:tr h="3355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0.429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0.445</a:t>
                      </a:r>
                      <a:endParaRPr lang="en-US" dirty="0"/>
                    </a:p>
                  </a:txBody>
                  <a:tcPr anchor="ctr"/>
                </a:tc>
              </a:tr>
              <a:tr h="2807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0.019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0.500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378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Summarizing precision and recall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With a curve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Order all the testing cases by the classifier’s prediction score (assuming the higher the score is, the more likely it is positive);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Scan through each testing case: treat all cases above it as positive (including itself), below it as negative; compute precision and recall;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Plot precision and recall computed for each testing case in step (2).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165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ttp://ivrgwww.epfl.ch/supplementary_material/RK_CVPR09/Images/prcurve_100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0400" y="3020483"/>
            <a:ext cx="4868334" cy="365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Summarizing precision and recall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With a curve</a:t>
            </a:r>
          </a:p>
          <a:p>
            <a:pPr lvl="1"/>
            <a:r>
              <a:rPr lang="en-US" dirty="0" smtClean="0"/>
              <a:t>A.k.a., precision-recall curve</a:t>
            </a:r>
          </a:p>
          <a:p>
            <a:pPr lvl="1"/>
            <a:r>
              <a:rPr lang="en-US" dirty="0" smtClean="0"/>
              <a:t>Area Under Curve (AUC)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620934" y="3530600"/>
            <a:ext cx="22436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Under each recall level, we prefer a higher precision</a:t>
            </a:r>
            <a:endParaRPr lang="en-US" i="1" dirty="0"/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3149600" y="3189022"/>
            <a:ext cx="0" cy="3296445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45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4.07407E-6 L 0.23056 0.00093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528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Multi-class categorization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Confusion matrix</a:t>
            </a:r>
          </a:p>
          <a:p>
            <a:pPr lvl="1"/>
            <a:r>
              <a:rPr lang="en-US" dirty="0"/>
              <a:t>A generalized contingency </a:t>
            </a:r>
            <a:r>
              <a:rPr lang="en-US" dirty="0" smtClean="0"/>
              <a:t>table for precision and recall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352" y="3286127"/>
            <a:ext cx="7649296" cy="2840036"/>
          </a:xfrm>
          <a:prstGeom prst="rect">
            <a:avLst/>
          </a:prstGeom>
        </p:spPr>
      </p:pic>
      <p:pic>
        <p:nvPicPr>
          <p:cNvPr id="7172" name="Picture 4" descr="http://cbcl.mit.edu/people/emeyers/pnas2011/supplementary%20material/confusion_matricies/normalized_confusion_matrix_combo_set16_resiz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9373" y="3015193"/>
            <a:ext cx="4785254" cy="3518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709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3"/>
          <p:cNvSpPr>
            <a:spLocks noChangeArrowheads="1"/>
          </p:cNvSpPr>
          <p:nvPr/>
        </p:nvSpPr>
        <p:spPr bwMode="auto">
          <a:xfrm>
            <a:off x="3206750" y="61741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45000"/>
              </a:spcBef>
              <a:buSzPct val="155000"/>
              <a:buChar char="•"/>
              <a:defRPr sz="28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45000"/>
              </a:spcBef>
              <a:buChar char="–"/>
              <a:defRPr sz="2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45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45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45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en-US" altLang="en-US" sz="2000" b="0">
              <a:latin typeface="+mn-lt"/>
            </a:endParaRPr>
          </a:p>
        </p:txBody>
      </p:sp>
      <p:sp>
        <p:nvSpPr>
          <p:cNvPr id="34820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 dirty="0" smtClean="0"/>
              <a:t>Statistical significance tests</a:t>
            </a:r>
          </a:p>
        </p:txBody>
      </p:sp>
      <p:sp>
        <p:nvSpPr>
          <p:cNvPr id="34821" name="Rectangle 5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altLang="en-US" dirty="0" smtClean="0"/>
              <a:t>How confident you are that an observed difference doesn’t simply result from the train/test separation you chose?</a:t>
            </a:r>
          </a:p>
        </p:txBody>
      </p:sp>
      <p:sp>
        <p:nvSpPr>
          <p:cNvPr id="34822" name="Rectangle 6"/>
          <p:cNvSpPr>
            <a:spLocks noChangeArrowheads="1"/>
          </p:cNvSpPr>
          <p:nvPr/>
        </p:nvSpPr>
        <p:spPr bwMode="auto">
          <a:xfrm>
            <a:off x="3570288" y="3492491"/>
            <a:ext cx="1306449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spcBef>
                <a:spcPct val="45000"/>
              </a:spcBef>
              <a:buSzPct val="155000"/>
              <a:buChar char="•"/>
              <a:defRPr sz="28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45000"/>
              </a:spcBef>
              <a:buChar char="–"/>
              <a:defRPr sz="2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45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45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45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000" b="0" u="sng" dirty="0" smtClean="0">
                <a:latin typeface="+mn-lt"/>
              </a:rPr>
              <a:t>Classifier 1</a:t>
            </a:r>
            <a:endParaRPr lang="en-US" altLang="en-US" sz="2000" b="0" u="sng" dirty="0">
              <a:latin typeface="+mn-lt"/>
            </a:endParaRPr>
          </a:p>
        </p:txBody>
      </p:sp>
      <p:sp>
        <p:nvSpPr>
          <p:cNvPr id="34823" name="Rectangle 7"/>
          <p:cNvSpPr>
            <a:spLocks noChangeArrowheads="1"/>
          </p:cNvSpPr>
          <p:nvPr/>
        </p:nvSpPr>
        <p:spPr bwMode="auto">
          <a:xfrm>
            <a:off x="3875088" y="3898889"/>
            <a:ext cx="636394" cy="1628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spcBef>
                <a:spcPct val="45000"/>
              </a:spcBef>
              <a:buSzPct val="155000"/>
              <a:buChar char="•"/>
              <a:defRPr sz="28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45000"/>
              </a:spcBef>
              <a:buChar char="–"/>
              <a:defRPr sz="2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45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45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45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000" b="0" dirty="0">
                <a:latin typeface="+mn-lt"/>
              </a:rPr>
              <a:t>0.20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000" b="0" dirty="0">
                <a:latin typeface="+mn-lt"/>
              </a:rPr>
              <a:t>0.21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000" b="0" dirty="0">
                <a:latin typeface="+mn-lt"/>
              </a:rPr>
              <a:t>0.22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000" b="0" dirty="0">
                <a:latin typeface="+mn-lt"/>
              </a:rPr>
              <a:t>0.19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000" b="0" dirty="0" smtClean="0">
                <a:latin typeface="+mn-lt"/>
              </a:rPr>
              <a:t>0.18</a:t>
            </a:r>
            <a:endParaRPr lang="en-US" altLang="en-US" sz="2000" b="0" dirty="0">
              <a:latin typeface="+mn-lt"/>
            </a:endParaRPr>
          </a:p>
        </p:txBody>
      </p:sp>
      <p:sp>
        <p:nvSpPr>
          <p:cNvPr id="34824" name="Rectangle 8"/>
          <p:cNvSpPr>
            <a:spLocks noChangeArrowheads="1"/>
          </p:cNvSpPr>
          <p:nvPr/>
        </p:nvSpPr>
        <p:spPr bwMode="auto">
          <a:xfrm>
            <a:off x="5094288" y="3494079"/>
            <a:ext cx="1306449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spcBef>
                <a:spcPct val="45000"/>
              </a:spcBef>
              <a:buSzPct val="155000"/>
              <a:buChar char="•"/>
              <a:defRPr sz="28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45000"/>
              </a:spcBef>
              <a:buChar char="–"/>
              <a:defRPr sz="2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45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45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45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000" b="0" u="sng" dirty="0" smtClean="0">
                <a:latin typeface="+mn-lt"/>
              </a:rPr>
              <a:t>Classifier 2</a:t>
            </a:r>
            <a:endParaRPr lang="en-US" altLang="en-US" sz="2000" b="0" u="sng" dirty="0">
              <a:latin typeface="+mn-lt"/>
            </a:endParaRPr>
          </a:p>
        </p:txBody>
      </p:sp>
      <p:sp>
        <p:nvSpPr>
          <p:cNvPr id="34825" name="Rectangle 9"/>
          <p:cNvSpPr>
            <a:spLocks noChangeArrowheads="1"/>
          </p:cNvSpPr>
          <p:nvPr/>
        </p:nvSpPr>
        <p:spPr bwMode="auto">
          <a:xfrm>
            <a:off x="5399088" y="3900477"/>
            <a:ext cx="636394" cy="1628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spcBef>
                <a:spcPct val="45000"/>
              </a:spcBef>
              <a:buSzPct val="155000"/>
              <a:buChar char="•"/>
              <a:defRPr sz="28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45000"/>
              </a:spcBef>
              <a:buChar char="–"/>
              <a:defRPr sz="2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45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45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45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000" b="0" dirty="0" smtClean="0">
                <a:latin typeface="+mn-lt"/>
              </a:rPr>
              <a:t>0.18</a:t>
            </a:r>
            <a:endParaRPr lang="en-US" altLang="en-US" sz="2000" b="0" dirty="0">
              <a:latin typeface="+mn-lt"/>
            </a:endParaRP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000" b="0" dirty="0" smtClean="0">
                <a:latin typeface="+mn-lt"/>
              </a:rPr>
              <a:t>0.19</a:t>
            </a:r>
            <a:endParaRPr lang="en-US" altLang="en-US" sz="2000" b="0" dirty="0">
              <a:latin typeface="+mn-lt"/>
            </a:endParaRP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000" b="0" dirty="0" smtClean="0">
                <a:latin typeface="+mn-lt"/>
              </a:rPr>
              <a:t>0.21</a:t>
            </a:r>
            <a:endParaRPr lang="en-US" altLang="en-US" sz="2000" b="0" dirty="0">
              <a:latin typeface="+mn-lt"/>
            </a:endParaRP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000" b="0" dirty="0" smtClean="0">
                <a:latin typeface="+mn-lt"/>
              </a:rPr>
              <a:t>0.20</a:t>
            </a:r>
            <a:endParaRPr lang="en-US" altLang="en-US" sz="2000" b="0" dirty="0">
              <a:latin typeface="+mn-lt"/>
            </a:endParaRP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000" b="0" dirty="0" smtClean="0">
                <a:latin typeface="+mn-lt"/>
              </a:rPr>
              <a:t>0.37</a:t>
            </a:r>
            <a:endParaRPr lang="en-US" altLang="en-US" sz="2000" b="0" dirty="0">
              <a:latin typeface="+mn-lt"/>
            </a:endParaRPr>
          </a:p>
        </p:txBody>
      </p:sp>
      <p:sp>
        <p:nvSpPr>
          <p:cNvPr id="34827" name="Line 11"/>
          <p:cNvSpPr>
            <a:spLocks noChangeShapeType="1"/>
          </p:cNvSpPr>
          <p:nvPr/>
        </p:nvSpPr>
        <p:spPr bwMode="auto">
          <a:xfrm>
            <a:off x="3735492" y="5528264"/>
            <a:ext cx="2501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34828" name="Rectangle 12"/>
          <p:cNvSpPr>
            <a:spLocks noChangeArrowheads="1"/>
          </p:cNvSpPr>
          <p:nvPr/>
        </p:nvSpPr>
        <p:spPr bwMode="auto">
          <a:xfrm>
            <a:off x="2810972" y="3499967"/>
            <a:ext cx="626455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spcBef>
                <a:spcPct val="45000"/>
              </a:spcBef>
              <a:buSzPct val="155000"/>
              <a:buChar char="•"/>
              <a:defRPr sz="28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45000"/>
              </a:spcBef>
              <a:buChar char="–"/>
              <a:defRPr sz="2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45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45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45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000" b="0" u="sng" dirty="0" smtClean="0">
                <a:latin typeface="+mn-lt"/>
              </a:rPr>
              <a:t>Fold</a:t>
            </a:r>
            <a:endParaRPr lang="en-US" altLang="en-US" sz="2000" b="0" u="sng" dirty="0">
              <a:latin typeface="+mn-lt"/>
            </a:endParaRPr>
          </a:p>
        </p:txBody>
      </p:sp>
      <p:sp>
        <p:nvSpPr>
          <p:cNvPr id="34829" name="Rectangle 13"/>
          <p:cNvSpPr>
            <a:spLocks noChangeArrowheads="1"/>
          </p:cNvSpPr>
          <p:nvPr/>
        </p:nvSpPr>
        <p:spPr bwMode="auto">
          <a:xfrm>
            <a:off x="2960688" y="3898889"/>
            <a:ext cx="312587" cy="1628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spcBef>
                <a:spcPct val="45000"/>
              </a:spcBef>
              <a:buSzPct val="155000"/>
              <a:buChar char="•"/>
              <a:defRPr sz="28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45000"/>
              </a:spcBef>
              <a:buChar char="–"/>
              <a:defRPr sz="2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45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45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45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000" b="0" dirty="0">
                <a:latin typeface="+mn-lt"/>
              </a:rPr>
              <a:t>1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000" b="0" dirty="0">
                <a:latin typeface="+mn-lt"/>
              </a:rPr>
              <a:t>2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000" b="0" dirty="0">
                <a:latin typeface="+mn-lt"/>
              </a:rPr>
              <a:t>3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000" b="0" dirty="0">
                <a:latin typeface="+mn-lt"/>
              </a:rPr>
              <a:t>4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000" b="0" dirty="0" smtClean="0">
                <a:latin typeface="+mn-lt"/>
              </a:rPr>
              <a:t>5</a:t>
            </a:r>
            <a:endParaRPr lang="en-US" altLang="en-US" sz="2000" b="0" dirty="0">
              <a:latin typeface="+mn-lt"/>
            </a:endParaRPr>
          </a:p>
        </p:txBody>
      </p:sp>
      <p:sp>
        <p:nvSpPr>
          <p:cNvPr id="34830" name="Rectangle 14"/>
          <p:cNvSpPr>
            <a:spLocks noChangeArrowheads="1"/>
          </p:cNvSpPr>
          <p:nvPr/>
        </p:nvSpPr>
        <p:spPr bwMode="auto">
          <a:xfrm>
            <a:off x="2580322" y="5564778"/>
            <a:ext cx="1022525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spcBef>
                <a:spcPct val="45000"/>
              </a:spcBef>
              <a:buSzPct val="155000"/>
              <a:buChar char="•"/>
              <a:defRPr sz="28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45000"/>
              </a:spcBef>
              <a:buChar char="–"/>
              <a:defRPr sz="2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45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45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45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000" b="0" dirty="0">
                <a:latin typeface="+mn-lt"/>
              </a:rPr>
              <a:t>Average</a:t>
            </a:r>
          </a:p>
        </p:txBody>
      </p:sp>
      <p:sp>
        <p:nvSpPr>
          <p:cNvPr id="34831" name="Rectangle 15"/>
          <p:cNvSpPr>
            <a:spLocks noChangeArrowheads="1"/>
          </p:cNvSpPr>
          <p:nvPr/>
        </p:nvSpPr>
        <p:spPr bwMode="auto">
          <a:xfrm>
            <a:off x="3875722" y="5564778"/>
            <a:ext cx="636394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spcBef>
                <a:spcPct val="45000"/>
              </a:spcBef>
              <a:buSzPct val="155000"/>
              <a:buChar char="•"/>
              <a:defRPr sz="28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45000"/>
              </a:spcBef>
              <a:buChar char="–"/>
              <a:defRPr sz="2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45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45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45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000" b="0" dirty="0">
                <a:latin typeface="+mn-lt"/>
              </a:rPr>
              <a:t>0.20</a:t>
            </a:r>
          </a:p>
        </p:txBody>
      </p:sp>
      <p:sp>
        <p:nvSpPr>
          <p:cNvPr id="34832" name="Rectangle 16"/>
          <p:cNvSpPr>
            <a:spLocks noChangeArrowheads="1"/>
          </p:cNvSpPr>
          <p:nvPr/>
        </p:nvSpPr>
        <p:spPr bwMode="auto">
          <a:xfrm>
            <a:off x="5399722" y="5564778"/>
            <a:ext cx="636394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spcBef>
                <a:spcPct val="45000"/>
              </a:spcBef>
              <a:buSzPct val="155000"/>
              <a:buChar char="•"/>
              <a:defRPr sz="28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45000"/>
              </a:spcBef>
              <a:buChar char="–"/>
              <a:defRPr sz="2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45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45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45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000" b="0" dirty="0" smtClean="0">
                <a:latin typeface="+mn-lt"/>
              </a:rPr>
              <a:t>0.23</a:t>
            </a:r>
            <a:endParaRPr lang="en-US" altLang="en-US" sz="2000" b="0" dirty="0">
              <a:latin typeface="+mn-lt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97C17-00E4-4C2A-BCAF-F5B311E737FD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91792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Background knowledge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spcBef>
                <a:spcPct val="100000"/>
              </a:spcBef>
            </a:pPr>
            <a:r>
              <a:rPr lang="en-US" altLang="en-US" i="1" dirty="0" smtClean="0"/>
              <a:t>p</a:t>
            </a:r>
            <a:r>
              <a:rPr lang="en-US" altLang="en-US" dirty="0" smtClean="0"/>
              <a:t>-value in statistic test is the probability of obtaining data as extreme as was observed, if the null hypothesis were true (e.g., if observation is totally random)</a:t>
            </a:r>
          </a:p>
          <a:p>
            <a:pPr>
              <a:spcBef>
                <a:spcPts val="600"/>
              </a:spcBef>
            </a:pPr>
            <a:r>
              <a:rPr lang="en-US" altLang="en-US" dirty="0" smtClean="0"/>
              <a:t>If </a:t>
            </a:r>
            <a:r>
              <a:rPr lang="en-US" altLang="en-US" i="1" dirty="0" smtClean="0"/>
              <a:t>p</a:t>
            </a:r>
            <a:r>
              <a:rPr lang="en-US" altLang="en-US" dirty="0" smtClean="0"/>
              <a:t>-value is smaller than the chosen significance level (</a:t>
            </a:r>
            <a:r>
              <a:rPr lang="en-US" altLang="en-US" dirty="0" smtClean="0">
                <a:sym typeface="Symbol" pitchFamily="18" charset="2"/>
              </a:rPr>
              <a:t>), we reject the null hypothesis (e.g., observation is not random)</a:t>
            </a:r>
          </a:p>
          <a:p>
            <a:pPr>
              <a:spcBef>
                <a:spcPts val="600"/>
              </a:spcBef>
            </a:pPr>
            <a:r>
              <a:rPr lang="en-US" altLang="en-US" dirty="0" smtClean="0">
                <a:sym typeface="Symbol" pitchFamily="18" charset="2"/>
              </a:rPr>
              <a:t>We seek to reject the null hypothesis (we seek to show that the observation </a:t>
            </a:r>
            <a:r>
              <a:rPr lang="en-US" altLang="en-US" smtClean="0">
                <a:sym typeface="Symbol" pitchFamily="18" charset="2"/>
              </a:rPr>
              <a:t>is not a </a:t>
            </a:r>
            <a:r>
              <a:rPr lang="en-US" altLang="en-US" dirty="0" smtClean="0">
                <a:sym typeface="Symbol" pitchFamily="18" charset="2"/>
              </a:rPr>
              <a:t>random result), and so small </a:t>
            </a:r>
            <a:r>
              <a:rPr lang="en-US" altLang="en-US" i="1" dirty="0" smtClean="0">
                <a:sym typeface="Symbol" pitchFamily="18" charset="2"/>
              </a:rPr>
              <a:t>p</a:t>
            </a:r>
            <a:r>
              <a:rPr lang="en-US" altLang="en-US" dirty="0" smtClean="0">
                <a:sym typeface="Symbol" pitchFamily="18" charset="2"/>
              </a:rPr>
              <a:t>-values are good</a:t>
            </a:r>
            <a:endParaRPr lang="en-US" altLang="en-US" i="1" dirty="0" smtClean="0"/>
          </a:p>
        </p:txBody>
      </p:sp>
      <p:sp>
        <p:nvSpPr>
          <p:cNvPr id="102404" name="Text Box 4"/>
          <p:cNvSpPr txBox="1">
            <a:spLocks noChangeArrowheads="1"/>
          </p:cNvSpPr>
          <p:nvPr/>
        </p:nvSpPr>
        <p:spPr bwMode="auto">
          <a:xfrm>
            <a:off x="0" y="6491288"/>
            <a:ext cx="457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45000"/>
              </a:spcBef>
              <a:buSzPct val="155000"/>
              <a:buChar char="•"/>
              <a:defRPr sz="28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45000"/>
              </a:spcBef>
              <a:buChar char="–"/>
              <a:defRPr sz="2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45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45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45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SzTx/>
              <a:buFontTx/>
              <a:buNone/>
            </a:pPr>
            <a:fld id="{0A8C716B-AC86-4BDC-AEBB-2C2A6A4235D3}" type="slidenum">
              <a:rPr lang="en-US" altLang="en-US" sz="1800" b="0">
                <a:solidFill>
                  <a:schemeClr val="bg1"/>
                </a:solidFill>
              </a:rPr>
              <a:pPr eaLnBrk="1" hangingPunct="1">
                <a:spcBef>
                  <a:spcPct val="50000"/>
                </a:spcBef>
                <a:buSzTx/>
                <a:buFontTx/>
                <a:buNone/>
              </a:pPr>
              <a:t>67</a:t>
            </a:fld>
            <a:endParaRPr lang="en-US" altLang="en-US" sz="2400" b="0">
              <a:solidFill>
                <a:schemeClr val="bg1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97C17-00E4-4C2A-BCAF-F5B311E737FD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641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Paired </a:t>
            </a:r>
            <a:r>
              <a:rPr lang="en-US" sz="4000" i="1" dirty="0"/>
              <a:t>t</a:t>
            </a:r>
            <a:r>
              <a:rPr lang="en-US" sz="4000" dirty="0"/>
              <a:t>-test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Paired </a:t>
            </a:r>
            <a:r>
              <a:rPr lang="en-US" i="1" dirty="0" smtClean="0"/>
              <a:t>t</a:t>
            </a:r>
            <a:r>
              <a:rPr lang="en-US" dirty="0" smtClean="0"/>
              <a:t>-test</a:t>
            </a:r>
          </a:p>
          <a:p>
            <a:pPr lvl="1"/>
            <a:r>
              <a:rPr lang="en-US" dirty="0" smtClean="0"/>
              <a:t>Test if </a:t>
            </a:r>
            <a:r>
              <a:rPr lang="en-US" dirty="0"/>
              <a:t>two sets of </a:t>
            </a:r>
            <a:r>
              <a:rPr lang="en-US" dirty="0" smtClean="0"/>
              <a:t>observations are </a:t>
            </a:r>
            <a:r>
              <a:rPr lang="en-US" dirty="0"/>
              <a:t>significantly different from each </a:t>
            </a:r>
            <a:r>
              <a:rPr lang="en-US" dirty="0" smtClean="0"/>
              <a:t>other</a:t>
            </a:r>
          </a:p>
          <a:p>
            <a:pPr lvl="2"/>
            <a:r>
              <a:rPr lang="en-US" dirty="0" smtClean="0"/>
              <a:t>On k-fold cross validation, different classifiers are applied onto the same train/test separation</a:t>
            </a:r>
          </a:p>
          <a:p>
            <a:pPr lvl="1"/>
            <a:r>
              <a:rPr lang="en-US" dirty="0" smtClean="0"/>
              <a:t>Hypothesis: difference </a:t>
            </a:r>
            <a:r>
              <a:rPr lang="en-US" dirty="0"/>
              <a:t>between two responses measured on the same statistical unit has a </a:t>
            </a:r>
            <a:r>
              <a:rPr lang="en-US" dirty="0" smtClean="0"/>
              <a:t>zero mean value</a:t>
            </a:r>
            <a:endParaRPr lang="en-US" dirty="0"/>
          </a:p>
          <a:p>
            <a:r>
              <a:rPr lang="en-US" dirty="0" smtClean="0"/>
              <a:t>One-tail </a:t>
            </a:r>
            <a:r>
              <a:rPr lang="en-US" dirty="0" err="1" smtClean="0"/>
              <a:t>v.s</a:t>
            </a:r>
            <a:r>
              <a:rPr lang="en-US" dirty="0"/>
              <a:t>. two-tail?</a:t>
            </a:r>
          </a:p>
          <a:p>
            <a:pPr lvl="1"/>
            <a:r>
              <a:rPr lang="en-US" dirty="0"/>
              <a:t>If you aren’t sure, use two-tail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97C17-00E4-4C2A-BCAF-F5B311E737FD}" type="slidenum">
              <a:rPr lang="en-US" smtClean="0"/>
              <a:t>68</a:t>
            </a:fld>
            <a:endParaRPr lang="en-US"/>
          </a:p>
        </p:txBody>
      </p:sp>
      <p:grpSp>
        <p:nvGrpSpPr>
          <p:cNvPr id="35" name="Group 34"/>
          <p:cNvGrpSpPr/>
          <p:nvPr/>
        </p:nvGrpSpPr>
        <p:grpSpPr>
          <a:xfrm>
            <a:off x="6112932" y="182853"/>
            <a:ext cx="2709334" cy="1840679"/>
            <a:chOff x="6112932" y="182853"/>
            <a:chExt cx="2709334" cy="1840679"/>
          </a:xfrm>
        </p:grpSpPr>
        <p:sp>
          <p:nvSpPr>
            <p:cNvPr id="23" name="Rectangle 22"/>
            <p:cNvSpPr/>
            <p:nvPr/>
          </p:nvSpPr>
          <p:spPr>
            <a:xfrm>
              <a:off x="7620000" y="624151"/>
              <a:ext cx="846668" cy="2794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7619999" y="905932"/>
              <a:ext cx="846668" cy="279400"/>
            </a:xfrm>
            <a:prstGeom prst="rect">
              <a:avLst/>
            </a:prstGeom>
            <a:solidFill>
              <a:srgbClr val="CC66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619999" y="1185332"/>
              <a:ext cx="846668" cy="279400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7619999" y="1464732"/>
              <a:ext cx="846668" cy="279400"/>
            </a:xfrm>
            <a:prstGeom prst="rect">
              <a:avLst/>
            </a:prstGeom>
            <a:solidFill>
              <a:srgbClr val="0000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7619999" y="1744132"/>
              <a:ext cx="846668" cy="27940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112932" y="182853"/>
              <a:ext cx="13546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Algorithm 1</a:t>
              </a:r>
              <a:endParaRPr 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467599" y="182853"/>
              <a:ext cx="13546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Algorithm 2</a:t>
              </a:r>
              <a:endParaRPr lang="en-US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6349996" y="624151"/>
              <a:ext cx="846668" cy="2794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6349995" y="905932"/>
              <a:ext cx="846668" cy="279400"/>
            </a:xfrm>
            <a:prstGeom prst="rect">
              <a:avLst/>
            </a:prstGeom>
            <a:solidFill>
              <a:srgbClr val="CC66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6349995" y="1185332"/>
              <a:ext cx="846668" cy="279400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6349995" y="1464732"/>
              <a:ext cx="846668" cy="279400"/>
            </a:xfrm>
            <a:prstGeom prst="rect">
              <a:avLst/>
            </a:prstGeom>
            <a:solidFill>
              <a:srgbClr val="0000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6349995" y="1744132"/>
              <a:ext cx="846668" cy="27940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40262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3"/>
          <p:cNvSpPr>
            <a:spLocks noChangeArrowheads="1"/>
          </p:cNvSpPr>
          <p:nvPr/>
        </p:nvSpPr>
        <p:spPr bwMode="auto">
          <a:xfrm>
            <a:off x="3124200" y="64008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45000"/>
              </a:spcBef>
              <a:buSzPct val="155000"/>
              <a:buChar char="•"/>
              <a:defRPr sz="28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45000"/>
              </a:spcBef>
              <a:buChar char="–"/>
              <a:defRPr sz="2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45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45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45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en-US" altLang="en-US" sz="2400" b="0">
              <a:latin typeface="Gill Sans MT" pitchFamily="34" charset="0"/>
            </a:endParaRPr>
          </a:p>
        </p:txBody>
      </p:sp>
      <p:sp>
        <p:nvSpPr>
          <p:cNvPr id="35843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 dirty="0" smtClean="0"/>
              <a:t>Statistical significance test</a:t>
            </a:r>
          </a:p>
        </p:txBody>
      </p:sp>
      <p:grpSp>
        <p:nvGrpSpPr>
          <p:cNvPr id="3" name="Group 45"/>
          <p:cNvGrpSpPr>
            <a:grpSpLocks/>
          </p:cNvGrpSpPr>
          <p:nvPr/>
        </p:nvGrpSpPr>
        <p:grpSpPr bwMode="auto">
          <a:xfrm>
            <a:off x="1957387" y="4809900"/>
            <a:ext cx="5562600" cy="1676400"/>
            <a:chOff x="1248" y="2928"/>
            <a:chExt cx="3504" cy="1056"/>
          </a:xfrm>
        </p:grpSpPr>
        <p:sp>
          <p:nvSpPr>
            <p:cNvPr id="35857" name="Line 46"/>
            <p:cNvSpPr>
              <a:spLocks noChangeShapeType="1"/>
            </p:cNvSpPr>
            <p:nvPr/>
          </p:nvSpPr>
          <p:spPr bwMode="auto">
            <a:xfrm>
              <a:off x="1248" y="3696"/>
              <a:ext cx="35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5858" name="Group 47"/>
            <p:cNvGrpSpPr>
              <a:grpSpLocks/>
            </p:cNvGrpSpPr>
            <p:nvPr/>
          </p:nvGrpSpPr>
          <p:grpSpPr bwMode="auto">
            <a:xfrm>
              <a:off x="1392" y="2928"/>
              <a:ext cx="2976" cy="640"/>
              <a:chOff x="1392" y="2880"/>
              <a:chExt cx="2976" cy="640"/>
            </a:xfrm>
          </p:grpSpPr>
          <p:sp>
            <p:nvSpPr>
              <p:cNvPr id="35862" name="Freeform 48"/>
              <p:cNvSpPr>
                <a:spLocks/>
              </p:cNvSpPr>
              <p:nvPr/>
            </p:nvSpPr>
            <p:spPr bwMode="auto">
              <a:xfrm>
                <a:off x="1392" y="2880"/>
                <a:ext cx="1488" cy="640"/>
              </a:xfrm>
              <a:custGeom>
                <a:avLst/>
                <a:gdLst>
                  <a:gd name="T0" fmla="*/ 0 w 1488"/>
                  <a:gd name="T1" fmla="*/ 3593 h 480"/>
                  <a:gd name="T2" fmla="*/ 432 w 1488"/>
                  <a:gd name="T3" fmla="*/ 3236 h 480"/>
                  <a:gd name="T4" fmla="*/ 960 w 1488"/>
                  <a:gd name="T5" fmla="*/ 1799 h 480"/>
                  <a:gd name="T6" fmla="*/ 1200 w 1488"/>
                  <a:gd name="T7" fmla="*/ 720 h 480"/>
                  <a:gd name="T8" fmla="*/ 1488 w 1488"/>
                  <a:gd name="T9" fmla="*/ 0 h 48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88"/>
                  <a:gd name="T16" fmla="*/ 0 h 480"/>
                  <a:gd name="T17" fmla="*/ 1488 w 1488"/>
                  <a:gd name="T18" fmla="*/ 480 h 48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88" h="480">
                    <a:moveTo>
                      <a:pt x="0" y="480"/>
                    </a:moveTo>
                    <a:cubicBezTo>
                      <a:pt x="136" y="476"/>
                      <a:pt x="272" y="472"/>
                      <a:pt x="432" y="432"/>
                    </a:cubicBezTo>
                    <a:cubicBezTo>
                      <a:pt x="592" y="392"/>
                      <a:pt x="832" y="296"/>
                      <a:pt x="960" y="240"/>
                    </a:cubicBezTo>
                    <a:cubicBezTo>
                      <a:pt x="1088" y="184"/>
                      <a:pt x="1112" y="136"/>
                      <a:pt x="1200" y="96"/>
                    </a:cubicBezTo>
                    <a:cubicBezTo>
                      <a:pt x="1288" y="56"/>
                      <a:pt x="1440" y="16"/>
                      <a:pt x="1488" y="0"/>
                    </a:cubicBez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863" name="Freeform 49"/>
              <p:cNvSpPr>
                <a:spLocks/>
              </p:cNvSpPr>
              <p:nvPr/>
            </p:nvSpPr>
            <p:spPr bwMode="auto">
              <a:xfrm flipH="1">
                <a:off x="2880" y="2880"/>
                <a:ext cx="1488" cy="640"/>
              </a:xfrm>
              <a:custGeom>
                <a:avLst/>
                <a:gdLst>
                  <a:gd name="T0" fmla="*/ 0 w 1488"/>
                  <a:gd name="T1" fmla="*/ 3593 h 480"/>
                  <a:gd name="T2" fmla="*/ 432 w 1488"/>
                  <a:gd name="T3" fmla="*/ 3236 h 480"/>
                  <a:gd name="T4" fmla="*/ 960 w 1488"/>
                  <a:gd name="T5" fmla="*/ 1799 h 480"/>
                  <a:gd name="T6" fmla="*/ 1200 w 1488"/>
                  <a:gd name="T7" fmla="*/ 720 h 480"/>
                  <a:gd name="T8" fmla="*/ 1488 w 1488"/>
                  <a:gd name="T9" fmla="*/ 0 h 48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88"/>
                  <a:gd name="T16" fmla="*/ 0 h 480"/>
                  <a:gd name="T17" fmla="*/ 1488 w 1488"/>
                  <a:gd name="T18" fmla="*/ 480 h 48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88" h="480">
                    <a:moveTo>
                      <a:pt x="0" y="480"/>
                    </a:moveTo>
                    <a:cubicBezTo>
                      <a:pt x="136" y="476"/>
                      <a:pt x="272" y="472"/>
                      <a:pt x="432" y="432"/>
                    </a:cubicBezTo>
                    <a:cubicBezTo>
                      <a:pt x="592" y="392"/>
                      <a:pt x="832" y="296"/>
                      <a:pt x="960" y="240"/>
                    </a:cubicBezTo>
                    <a:cubicBezTo>
                      <a:pt x="1088" y="184"/>
                      <a:pt x="1112" y="136"/>
                      <a:pt x="1200" y="96"/>
                    </a:cubicBezTo>
                    <a:cubicBezTo>
                      <a:pt x="1288" y="56"/>
                      <a:pt x="1440" y="16"/>
                      <a:pt x="1488" y="0"/>
                    </a:cubicBez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5859" name="Text Box 50"/>
            <p:cNvSpPr txBox="1">
              <a:spLocks noChangeArrowheads="1"/>
            </p:cNvSpPr>
            <p:nvPr/>
          </p:nvSpPr>
          <p:spPr bwMode="auto">
            <a:xfrm>
              <a:off x="1372" y="3674"/>
              <a:ext cx="11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45000"/>
                </a:spcBef>
                <a:buSzPct val="155000"/>
                <a:buChar char="•"/>
                <a:defRPr sz="28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ct val="45000"/>
                </a:spcBef>
                <a:buChar char="–"/>
                <a:defRPr sz="24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45000"/>
                </a:spcBef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45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45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endParaRPr lang="en-US" altLang="en-US" sz="2400" b="0">
                <a:latin typeface="Gill Sans MT" pitchFamily="34" charset="0"/>
              </a:endParaRPr>
            </a:p>
          </p:txBody>
        </p:sp>
        <p:sp>
          <p:nvSpPr>
            <p:cNvPr id="35860" name="Text Box 51"/>
            <p:cNvSpPr txBox="1">
              <a:spLocks noChangeArrowheads="1"/>
            </p:cNvSpPr>
            <p:nvPr/>
          </p:nvSpPr>
          <p:spPr bwMode="auto">
            <a:xfrm>
              <a:off x="4108" y="3696"/>
              <a:ext cx="11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45000"/>
                </a:spcBef>
                <a:buSzPct val="155000"/>
                <a:buChar char="•"/>
                <a:defRPr sz="28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ct val="45000"/>
                </a:spcBef>
                <a:buChar char="–"/>
                <a:defRPr sz="24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45000"/>
                </a:spcBef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45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45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endParaRPr lang="en-US" altLang="en-US" sz="2400" b="0">
                <a:latin typeface="Gill Sans MT" pitchFamily="34" charset="0"/>
              </a:endParaRPr>
            </a:p>
          </p:txBody>
        </p:sp>
        <p:sp>
          <p:nvSpPr>
            <p:cNvPr id="35861" name="Text Box 52"/>
            <p:cNvSpPr txBox="1">
              <a:spLocks noChangeArrowheads="1"/>
            </p:cNvSpPr>
            <p:nvPr/>
          </p:nvSpPr>
          <p:spPr bwMode="auto">
            <a:xfrm>
              <a:off x="2784" y="369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45000"/>
                </a:spcBef>
                <a:buSzPct val="155000"/>
                <a:buChar char="•"/>
                <a:defRPr sz="28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ct val="45000"/>
                </a:spcBef>
                <a:buChar char="–"/>
                <a:defRPr sz="24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45000"/>
                </a:spcBef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45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45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>
                  <a:latin typeface="Gill Sans MT" pitchFamily="34" charset="0"/>
                </a:rPr>
                <a:t>0</a:t>
              </a:r>
            </a:p>
          </p:txBody>
        </p:sp>
      </p:grpSp>
      <p:grpSp>
        <p:nvGrpSpPr>
          <p:cNvPr id="5" name="Group 60"/>
          <p:cNvGrpSpPr>
            <a:grpSpLocks/>
          </p:cNvGrpSpPr>
          <p:nvPr/>
        </p:nvGrpSpPr>
        <p:grpSpPr bwMode="auto">
          <a:xfrm>
            <a:off x="3109912" y="4546375"/>
            <a:ext cx="5576888" cy="1711325"/>
            <a:chOff x="1728" y="3050"/>
            <a:chExt cx="3513" cy="1078"/>
          </a:xfrm>
        </p:grpSpPr>
        <p:grpSp>
          <p:nvGrpSpPr>
            <p:cNvPr id="35851" name="Group 54"/>
            <p:cNvGrpSpPr>
              <a:grpSpLocks/>
            </p:cNvGrpSpPr>
            <p:nvPr/>
          </p:nvGrpSpPr>
          <p:grpSpPr bwMode="auto">
            <a:xfrm>
              <a:off x="1728" y="3552"/>
              <a:ext cx="1872" cy="576"/>
              <a:chOff x="1968" y="3264"/>
              <a:chExt cx="1872" cy="576"/>
            </a:xfrm>
          </p:grpSpPr>
          <p:sp>
            <p:nvSpPr>
              <p:cNvPr id="35855" name="Line 55"/>
              <p:cNvSpPr>
                <a:spLocks noChangeShapeType="1"/>
              </p:cNvSpPr>
              <p:nvPr/>
            </p:nvSpPr>
            <p:spPr bwMode="auto">
              <a:xfrm>
                <a:off x="1968" y="3264"/>
                <a:ext cx="0" cy="57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856" name="Line 56"/>
              <p:cNvSpPr>
                <a:spLocks noChangeShapeType="1"/>
              </p:cNvSpPr>
              <p:nvPr/>
            </p:nvSpPr>
            <p:spPr bwMode="auto">
              <a:xfrm>
                <a:off x="3840" y="3264"/>
                <a:ext cx="0" cy="57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5852" name="Group 57"/>
            <p:cNvGrpSpPr>
              <a:grpSpLocks/>
            </p:cNvGrpSpPr>
            <p:nvPr/>
          </p:nvGrpSpPr>
          <p:grpSpPr bwMode="auto">
            <a:xfrm>
              <a:off x="2976" y="3050"/>
              <a:ext cx="2265" cy="502"/>
              <a:chOff x="3216" y="2762"/>
              <a:chExt cx="2265" cy="502"/>
            </a:xfrm>
          </p:grpSpPr>
          <p:sp>
            <p:nvSpPr>
              <p:cNvPr id="35853" name="Line 58"/>
              <p:cNvSpPr>
                <a:spLocks noChangeShapeType="1"/>
              </p:cNvSpPr>
              <p:nvPr/>
            </p:nvSpPr>
            <p:spPr bwMode="auto">
              <a:xfrm flipH="1">
                <a:off x="3216" y="2976"/>
                <a:ext cx="816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854" name="Text Box 59"/>
              <p:cNvSpPr txBox="1">
                <a:spLocks noChangeArrowheads="1"/>
              </p:cNvSpPr>
              <p:nvPr/>
            </p:nvSpPr>
            <p:spPr bwMode="auto">
              <a:xfrm>
                <a:off x="4022" y="2762"/>
                <a:ext cx="1459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45000"/>
                  </a:spcBef>
                  <a:buSzPct val="155000"/>
                  <a:buChar char="•"/>
                  <a:defRPr sz="28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spcBef>
                    <a:spcPct val="45000"/>
                  </a:spcBef>
                  <a:buChar char="–"/>
                  <a:defRPr sz="24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spcBef>
                    <a:spcPct val="45000"/>
                  </a:spcBef>
                  <a:buChar char="•"/>
                  <a:defRPr sz="20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spcBef>
                    <a:spcPct val="45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spcBef>
                    <a:spcPct val="45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sz="2400" b="0">
                    <a:latin typeface="Gill Sans MT" pitchFamily="34" charset="0"/>
                  </a:rPr>
                  <a:t>95% of outcomes</a:t>
                </a:r>
              </a:p>
            </p:txBody>
          </p:sp>
        </p:grpSp>
      </p:grpSp>
      <p:grpSp>
        <p:nvGrpSpPr>
          <p:cNvPr id="8" name="Group 7"/>
          <p:cNvGrpSpPr/>
          <p:nvPr/>
        </p:nvGrpSpPr>
        <p:grpSpPr>
          <a:xfrm>
            <a:off x="1966912" y="5689375"/>
            <a:ext cx="1143000" cy="349250"/>
            <a:chOff x="1600200" y="5832475"/>
            <a:chExt cx="1143000" cy="349250"/>
          </a:xfrm>
        </p:grpSpPr>
        <p:cxnSp>
          <p:nvCxnSpPr>
            <p:cNvPr id="6" name="Straight Connector 5"/>
            <p:cNvCxnSpPr/>
            <p:nvPr/>
          </p:nvCxnSpPr>
          <p:spPr>
            <a:xfrm flipH="1">
              <a:off x="2374900" y="5953125"/>
              <a:ext cx="368300" cy="2286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flipH="1">
              <a:off x="2209800" y="5845175"/>
              <a:ext cx="533400" cy="32702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flipH="1">
              <a:off x="2078038" y="5832475"/>
              <a:ext cx="533400" cy="32702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flipH="1">
              <a:off x="2564606" y="6057900"/>
              <a:ext cx="178594" cy="1143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flipH="1">
              <a:off x="1905000" y="5943600"/>
              <a:ext cx="374650" cy="23812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flipH="1">
              <a:off x="1752600" y="5938837"/>
              <a:ext cx="374650" cy="23812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flipH="1">
              <a:off x="1600200" y="5953125"/>
              <a:ext cx="288926" cy="2190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6081712" y="5702075"/>
            <a:ext cx="914400" cy="338137"/>
            <a:chOff x="5715000" y="5845175"/>
            <a:chExt cx="914400" cy="338137"/>
          </a:xfrm>
        </p:grpSpPr>
        <p:cxnSp>
          <p:nvCxnSpPr>
            <p:cNvPr id="62" name="Straight Connector 61"/>
            <p:cNvCxnSpPr/>
            <p:nvPr/>
          </p:nvCxnSpPr>
          <p:spPr>
            <a:xfrm flipH="1">
              <a:off x="6369050" y="5995987"/>
              <a:ext cx="260350" cy="1809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flipH="1">
              <a:off x="5715000" y="5876130"/>
              <a:ext cx="228600" cy="16351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flipH="1">
              <a:off x="6172200" y="5969000"/>
              <a:ext cx="327025" cy="2143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flipH="1">
              <a:off x="5715000" y="5845175"/>
              <a:ext cx="107951" cy="8096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flipH="1">
              <a:off x="6029325" y="5969000"/>
              <a:ext cx="265113" cy="20002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flipH="1">
              <a:off x="5867400" y="5938837"/>
              <a:ext cx="295275" cy="22542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flipH="1">
              <a:off x="5724525" y="5926137"/>
              <a:ext cx="304800" cy="23336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97C17-00E4-4C2A-BCAF-F5B311E737FD}" type="slidenum">
              <a:rPr lang="en-US" smtClean="0"/>
              <a:t>69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1487486" y="1656589"/>
            <a:ext cx="5768534" cy="2830825"/>
            <a:chOff x="914400" y="1285875"/>
            <a:chExt cx="5768534" cy="2830825"/>
          </a:xfrm>
        </p:grpSpPr>
        <p:sp>
          <p:nvSpPr>
            <p:cNvPr id="35864" name="Rectangle 17"/>
            <p:cNvSpPr>
              <a:spLocks noChangeArrowheads="1"/>
            </p:cNvSpPr>
            <p:nvPr/>
          </p:nvSpPr>
          <p:spPr bwMode="auto">
            <a:xfrm>
              <a:off x="1830858" y="1295400"/>
              <a:ext cx="1548502" cy="459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spcBef>
                  <a:spcPct val="45000"/>
                </a:spcBef>
                <a:buSzPct val="155000"/>
                <a:buChar char="•"/>
                <a:defRPr sz="28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ct val="45000"/>
                </a:spcBef>
                <a:buChar char="–"/>
                <a:defRPr sz="24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45000"/>
                </a:spcBef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45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45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u="sng" dirty="0" smtClean="0">
                  <a:latin typeface="+mn-lt"/>
                </a:rPr>
                <a:t>Classifier </a:t>
              </a:r>
              <a:r>
                <a:rPr lang="en-US" altLang="en-US" sz="2400" b="0" u="sng" dirty="0">
                  <a:latin typeface="+mn-lt"/>
                </a:rPr>
                <a:t>A</a:t>
              </a:r>
            </a:p>
          </p:txBody>
        </p:sp>
        <p:sp>
          <p:nvSpPr>
            <p:cNvPr id="35866" name="Rectangle 19"/>
            <p:cNvSpPr>
              <a:spLocks noChangeArrowheads="1"/>
            </p:cNvSpPr>
            <p:nvPr/>
          </p:nvSpPr>
          <p:spPr bwMode="auto">
            <a:xfrm>
              <a:off x="3330144" y="1296988"/>
              <a:ext cx="1537281" cy="459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spcBef>
                  <a:spcPct val="45000"/>
                </a:spcBef>
                <a:buSzPct val="155000"/>
                <a:buChar char="•"/>
                <a:defRPr sz="28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ct val="45000"/>
                </a:spcBef>
                <a:buChar char="–"/>
                <a:defRPr sz="24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45000"/>
                </a:spcBef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45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45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u="sng" dirty="0" smtClean="0">
                  <a:latin typeface="+mn-lt"/>
                </a:rPr>
                <a:t>Classifier </a:t>
              </a:r>
              <a:r>
                <a:rPr lang="en-US" altLang="en-US" sz="2400" b="0" u="sng" dirty="0">
                  <a:latin typeface="+mn-lt"/>
                </a:rPr>
                <a:t>B</a:t>
              </a:r>
            </a:p>
          </p:txBody>
        </p:sp>
        <p:sp>
          <p:nvSpPr>
            <p:cNvPr id="35868" name="Line 22"/>
            <p:cNvSpPr>
              <a:spLocks noChangeShapeType="1"/>
            </p:cNvSpPr>
            <p:nvPr/>
          </p:nvSpPr>
          <p:spPr bwMode="auto">
            <a:xfrm>
              <a:off x="2078038" y="3671888"/>
              <a:ext cx="25019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69" name="Rectangle 23"/>
            <p:cNvSpPr>
              <a:spLocks noChangeArrowheads="1"/>
            </p:cNvSpPr>
            <p:nvPr/>
          </p:nvSpPr>
          <p:spPr bwMode="auto">
            <a:xfrm>
              <a:off x="1085850" y="1295400"/>
              <a:ext cx="714375" cy="458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spcBef>
                  <a:spcPct val="45000"/>
                </a:spcBef>
                <a:buSzPct val="155000"/>
                <a:buChar char="•"/>
                <a:defRPr sz="28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ct val="45000"/>
                </a:spcBef>
                <a:buChar char="–"/>
                <a:defRPr sz="24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45000"/>
                </a:spcBef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45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45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u="sng" dirty="0" smtClean="0">
                  <a:latin typeface="+mn-lt"/>
                </a:rPr>
                <a:t>Fold</a:t>
              </a:r>
              <a:endParaRPr lang="en-US" altLang="en-US" sz="2400" b="0" u="sng" dirty="0">
                <a:latin typeface="+mn-lt"/>
              </a:endParaRPr>
            </a:p>
          </p:txBody>
        </p:sp>
        <p:sp>
          <p:nvSpPr>
            <p:cNvPr id="35870" name="Rectangle 24"/>
            <p:cNvSpPr>
              <a:spLocks noChangeArrowheads="1"/>
            </p:cNvSpPr>
            <p:nvPr/>
          </p:nvSpPr>
          <p:spPr bwMode="auto">
            <a:xfrm>
              <a:off x="1295400" y="1752600"/>
              <a:ext cx="338138" cy="1936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spcBef>
                  <a:spcPct val="45000"/>
                </a:spcBef>
                <a:buSzPct val="155000"/>
                <a:buChar char="•"/>
                <a:defRPr sz="28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ct val="45000"/>
                </a:spcBef>
                <a:buChar char="–"/>
                <a:defRPr sz="24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45000"/>
                </a:spcBef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45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45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dirty="0">
                  <a:latin typeface="+mn-lt"/>
                </a:rPr>
                <a:t>1</a:t>
              </a:r>
            </a:p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dirty="0">
                  <a:latin typeface="+mn-lt"/>
                </a:rPr>
                <a:t>2</a:t>
              </a:r>
            </a:p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dirty="0">
                  <a:latin typeface="+mn-lt"/>
                </a:rPr>
                <a:t>3</a:t>
              </a:r>
            </a:p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dirty="0">
                  <a:latin typeface="+mn-lt"/>
                </a:rPr>
                <a:t>4</a:t>
              </a:r>
            </a:p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dirty="0" smtClean="0">
                  <a:latin typeface="+mn-lt"/>
                </a:rPr>
                <a:t>5</a:t>
              </a:r>
              <a:endParaRPr lang="en-US" altLang="en-US" sz="2400" b="0" dirty="0">
                <a:latin typeface="+mn-lt"/>
              </a:endParaRPr>
            </a:p>
          </p:txBody>
        </p:sp>
        <p:sp>
          <p:nvSpPr>
            <p:cNvPr id="35871" name="Rectangle 25"/>
            <p:cNvSpPr>
              <a:spLocks noChangeArrowheads="1"/>
            </p:cNvSpPr>
            <p:nvPr/>
          </p:nvSpPr>
          <p:spPr bwMode="auto">
            <a:xfrm>
              <a:off x="914400" y="3657600"/>
              <a:ext cx="1189038" cy="458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spcBef>
                  <a:spcPct val="45000"/>
                </a:spcBef>
                <a:buSzPct val="155000"/>
                <a:buChar char="•"/>
                <a:defRPr sz="28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ct val="45000"/>
                </a:spcBef>
                <a:buChar char="–"/>
                <a:defRPr sz="24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45000"/>
                </a:spcBef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45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45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>
                  <a:latin typeface="+mn-lt"/>
                </a:rPr>
                <a:t>Average</a:t>
              </a:r>
            </a:p>
          </p:txBody>
        </p:sp>
        <p:sp>
          <p:nvSpPr>
            <p:cNvPr id="35872" name="Rectangle 26"/>
            <p:cNvSpPr>
              <a:spLocks noChangeArrowheads="1"/>
            </p:cNvSpPr>
            <p:nvPr/>
          </p:nvSpPr>
          <p:spPr bwMode="auto">
            <a:xfrm>
              <a:off x="2209800" y="3657600"/>
              <a:ext cx="725488" cy="458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spcBef>
                  <a:spcPct val="45000"/>
                </a:spcBef>
                <a:buSzPct val="155000"/>
                <a:buChar char="•"/>
                <a:defRPr sz="28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ct val="45000"/>
                </a:spcBef>
                <a:buChar char="–"/>
                <a:defRPr sz="24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45000"/>
                </a:spcBef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45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45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dirty="0">
                  <a:latin typeface="+mn-lt"/>
                </a:rPr>
                <a:t>0.20</a:t>
              </a:r>
            </a:p>
          </p:txBody>
        </p:sp>
        <p:sp>
          <p:nvSpPr>
            <p:cNvPr id="35873" name="Rectangle 27"/>
            <p:cNvSpPr>
              <a:spLocks noChangeArrowheads="1"/>
            </p:cNvSpPr>
            <p:nvPr/>
          </p:nvSpPr>
          <p:spPr bwMode="auto">
            <a:xfrm>
              <a:off x="3733800" y="3657600"/>
              <a:ext cx="726162" cy="459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spcBef>
                  <a:spcPct val="45000"/>
                </a:spcBef>
                <a:buSzPct val="155000"/>
                <a:buChar char="•"/>
                <a:defRPr sz="28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ct val="45000"/>
                </a:spcBef>
                <a:buChar char="–"/>
                <a:defRPr sz="24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45000"/>
                </a:spcBef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45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45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dirty="0" smtClean="0">
                  <a:latin typeface="+mn-lt"/>
                </a:rPr>
                <a:t>0.23</a:t>
              </a:r>
              <a:endParaRPr lang="en-US" altLang="en-US" sz="2400" b="0" dirty="0">
                <a:latin typeface="+mn-lt"/>
              </a:endParaRPr>
            </a:p>
          </p:txBody>
        </p:sp>
        <p:sp>
          <p:nvSpPr>
            <p:cNvPr id="35877" name="Rectangle 36"/>
            <p:cNvSpPr>
              <a:spLocks noChangeArrowheads="1"/>
            </p:cNvSpPr>
            <p:nvPr/>
          </p:nvSpPr>
          <p:spPr bwMode="auto">
            <a:xfrm>
              <a:off x="4962526" y="1285875"/>
              <a:ext cx="1720408" cy="459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spcBef>
                  <a:spcPct val="45000"/>
                </a:spcBef>
                <a:buSzPct val="155000"/>
                <a:buChar char="•"/>
                <a:defRPr sz="28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ct val="45000"/>
                </a:spcBef>
                <a:buChar char="–"/>
                <a:defRPr sz="24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45000"/>
                </a:spcBef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45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45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u="sng" dirty="0" smtClean="0">
                  <a:latin typeface="+mn-lt"/>
                </a:rPr>
                <a:t>paired </a:t>
              </a:r>
              <a:r>
                <a:rPr lang="en-US" altLang="en-US" sz="2400" b="0" i="1" u="sng" dirty="0">
                  <a:latin typeface="+mn-lt"/>
                </a:rPr>
                <a:t>t</a:t>
              </a:r>
              <a:r>
                <a:rPr lang="en-US" altLang="en-US" sz="2400" b="0" u="sng" dirty="0" smtClean="0">
                  <a:latin typeface="+mn-lt"/>
                </a:rPr>
                <a:t>-test</a:t>
              </a:r>
              <a:endParaRPr lang="en-US" altLang="en-US" sz="2400" b="0" u="sng" dirty="0">
                <a:latin typeface="+mn-lt"/>
              </a:endParaRPr>
            </a:p>
          </p:txBody>
        </p:sp>
        <p:sp>
          <p:nvSpPr>
            <p:cNvPr id="35879" name="Rectangle 38"/>
            <p:cNvSpPr>
              <a:spLocks noChangeArrowheads="1"/>
            </p:cNvSpPr>
            <p:nvPr/>
          </p:nvSpPr>
          <p:spPr bwMode="auto">
            <a:xfrm>
              <a:off x="5114926" y="3657600"/>
              <a:ext cx="1349729" cy="459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spcBef>
                  <a:spcPct val="45000"/>
                </a:spcBef>
                <a:buSzPct val="155000"/>
                <a:buChar char="•"/>
                <a:defRPr sz="28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ct val="45000"/>
                </a:spcBef>
                <a:buChar char="–"/>
                <a:defRPr sz="24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45000"/>
                </a:spcBef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45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45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i="1" dirty="0" smtClean="0">
                  <a:latin typeface="+mn-lt"/>
                </a:rPr>
                <a:t>p</a:t>
              </a:r>
              <a:r>
                <a:rPr lang="en-US" altLang="en-US" sz="2400" b="0" dirty="0" smtClean="0">
                  <a:latin typeface="+mn-lt"/>
                </a:rPr>
                <a:t>=0.4987</a:t>
              </a:r>
              <a:endParaRPr lang="en-US" altLang="en-US" sz="2400" b="0" dirty="0">
                <a:latin typeface="+mn-lt"/>
              </a:endParaRPr>
            </a:p>
          </p:txBody>
        </p:sp>
        <p:sp>
          <p:nvSpPr>
            <p:cNvPr id="35880" name="Line 40"/>
            <p:cNvSpPr>
              <a:spLocks noChangeShapeType="1"/>
            </p:cNvSpPr>
            <p:nvPr/>
          </p:nvSpPr>
          <p:spPr bwMode="auto">
            <a:xfrm>
              <a:off x="5191126" y="3657600"/>
              <a:ext cx="11430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82" name="Line 42"/>
            <p:cNvSpPr>
              <a:spLocks noChangeShapeType="1"/>
            </p:cNvSpPr>
            <p:nvPr/>
          </p:nvSpPr>
          <p:spPr bwMode="auto">
            <a:xfrm flipH="1">
              <a:off x="4849812" y="1433513"/>
              <a:ext cx="0" cy="256350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Rectangle 31"/>
            <p:cNvSpPr>
              <a:spLocks noChangeArrowheads="1"/>
            </p:cNvSpPr>
            <p:nvPr/>
          </p:nvSpPr>
          <p:spPr bwMode="auto">
            <a:xfrm>
              <a:off x="5303838" y="1716088"/>
              <a:ext cx="880050" cy="19364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spcBef>
                  <a:spcPct val="45000"/>
                </a:spcBef>
                <a:buSzPct val="155000"/>
                <a:buChar char="•"/>
                <a:defRPr sz="28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ct val="45000"/>
                </a:spcBef>
                <a:buChar char="–"/>
                <a:defRPr sz="24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45000"/>
                </a:spcBef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45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45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dirty="0" smtClean="0">
                  <a:latin typeface="+mn-lt"/>
                </a:rPr>
                <a:t>+0.02</a:t>
              </a:r>
              <a:endParaRPr lang="en-US" altLang="en-US" sz="2400" b="0" dirty="0">
                <a:latin typeface="+mn-lt"/>
              </a:endParaRPr>
            </a:p>
            <a:p>
              <a:pPr algn="r"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dirty="0" smtClean="0">
                  <a:latin typeface="+mn-lt"/>
                </a:rPr>
                <a:t>+0.02</a:t>
              </a:r>
              <a:endParaRPr lang="en-US" altLang="en-US" sz="2400" b="0" dirty="0">
                <a:latin typeface="+mn-lt"/>
              </a:endParaRPr>
            </a:p>
            <a:p>
              <a:pPr algn="r"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dirty="0" smtClean="0">
                  <a:latin typeface="+mn-lt"/>
                </a:rPr>
                <a:t>+0.01</a:t>
              </a:r>
              <a:endParaRPr lang="en-US" altLang="en-US" sz="2400" b="0" dirty="0">
                <a:latin typeface="+mn-lt"/>
              </a:endParaRPr>
            </a:p>
            <a:p>
              <a:pPr algn="r"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dirty="0" smtClean="0">
                  <a:latin typeface="+mn-lt"/>
                </a:rPr>
                <a:t>-0.01</a:t>
              </a:r>
              <a:endParaRPr lang="en-US" altLang="en-US" sz="2400" b="0" dirty="0">
                <a:latin typeface="+mn-lt"/>
              </a:endParaRPr>
            </a:p>
            <a:p>
              <a:pPr algn="r"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dirty="0" smtClean="0">
                  <a:latin typeface="+mn-lt"/>
                </a:rPr>
                <a:t>-0.19</a:t>
              </a:r>
              <a:endParaRPr lang="en-US" altLang="en-US" sz="2400" b="0" dirty="0">
                <a:latin typeface="+mn-lt"/>
              </a:endParaRPr>
            </a:p>
          </p:txBody>
        </p:sp>
        <p:sp>
          <p:nvSpPr>
            <p:cNvPr id="61" name="Rectangle 7"/>
            <p:cNvSpPr>
              <a:spLocks noChangeArrowheads="1"/>
            </p:cNvSpPr>
            <p:nvPr/>
          </p:nvSpPr>
          <p:spPr bwMode="auto">
            <a:xfrm>
              <a:off x="2178508" y="1740889"/>
              <a:ext cx="726162" cy="19364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spcBef>
                  <a:spcPct val="45000"/>
                </a:spcBef>
                <a:buSzPct val="155000"/>
                <a:buChar char="•"/>
                <a:defRPr sz="28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ct val="45000"/>
                </a:spcBef>
                <a:buChar char="–"/>
                <a:defRPr sz="24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45000"/>
                </a:spcBef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45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45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dirty="0">
                  <a:latin typeface="+mn-lt"/>
                </a:rPr>
                <a:t>0.20</a:t>
              </a:r>
            </a:p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dirty="0">
                  <a:latin typeface="+mn-lt"/>
                </a:rPr>
                <a:t>0.21</a:t>
              </a:r>
            </a:p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dirty="0">
                  <a:latin typeface="+mn-lt"/>
                </a:rPr>
                <a:t>0.22</a:t>
              </a:r>
            </a:p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dirty="0">
                  <a:latin typeface="+mn-lt"/>
                </a:rPr>
                <a:t>0.19</a:t>
              </a:r>
            </a:p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dirty="0" smtClean="0">
                  <a:latin typeface="+mn-lt"/>
                </a:rPr>
                <a:t>0.18</a:t>
              </a:r>
              <a:endParaRPr lang="en-US" altLang="en-US" sz="2400" b="0" dirty="0">
                <a:latin typeface="+mn-lt"/>
              </a:endParaRPr>
            </a:p>
          </p:txBody>
        </p:sp>
        <p:sp>
          <p:nvSpPr>
            <p:cNvPr id="69" name="Rectangle 9"/>
            <p:cNvSpPr>
              <a:spLocks noChangeArrowheads="1"/>
            </p:cNvSpPr>
            <p:nvPr/>
          </p:nvSpPr>
          <p:spPr bwMode="auto">
            <a:xfrm>
              <a:off x="3735051" y="1750703"/>
              <a:ext cx="726162" cy="19364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spcBef>
                  <a:spcPct val="45000"/>
                </a:spcBef>
                <a:buSzPct val="155000"/>
                <a:buChar char="•"/>
                <a:defRPr sz="28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ct val="45000"/>
                </a:spcBef>
                <a:buChar char="–"/>
                <a:defRPr sz="24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45000"/>
                </a:spcBef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45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45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dirty="0" smtClean="0">
                  <a:latin typeface="+mn-lt"/>
                </a:rPr>
                <a:t>0.18</a:t>
              </a:r>
              <a:endParaRPr lang="en-US" altLang="en-US" sz="2400" b="0" dirty="0">
                <a:latin typeface="+mn-lt"/>
              </a:endParaRPr>
            </a:p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dirty="0" smtClean="0">
                  <a:latin typeface="+mn-lt"/>
                </a:rPr>
                <a:t>0.19</a:t>
              </a:r>
              <a:endParaRPr lang="en-US" altLang="en-US" sz="2400" b="0" dirty="0">
                <a:latin typeface="+mn-lt"/>
              </a:endParaRPr>
            </a:p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dirty="0" smtClean="0">
                  <a:latin typeface="+mn-lt"/>
                </a:rPr>
                <a:t>0.21</a:t>
              </a:r>
              <a:endParaRPr lang="en-US" altLang="en-US" sz="2400" b="0" dirty="0">
                <a:latin typeface="+mn-lt"/>
              </a:endParaRPr>
            </a:p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dirty="0" smtClean="0">
                  <a:latin typeface="+mn-lt"/>
                </a:rPr>
                <a:t>0.20</a:t>
              </a:r>
              <a:endParaRPr lang="en-US" altLang="en-US" sz="2400" b="0" dirty="0">
                <a:latin typeface="+mn-lt"/>
              </a:endParaRPr>
            </a:p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dirty="0" smtClean="0">
                  <a:latin typeface="+mn-lt"/>
                </a:rPr>
                <a:t>0.37</a:t>
              </a:r>
              <a:endParaRPr lang="en-US" altLang="en-US" sz="2400" b="0" dirty="0">
                <a:latin typeface="+mn-lt"/>
              </a:endParaRPr>
            </a:p>
          </p:txBody>
        </p:sp>
      </p:grpSp>
      <p:sp>
        <p:nvSpPr>
          <p:cNvPr id="170028" name="Oval 44"/>
          <p:cNvSpPr>
            <a:spLocks noChangeArrowheads="1"/>
          </p:cNvSpPr>
          <p:nvPr/>
        </p:nvSpPr>
        <p:spPr bwMode="auto">
          <a:xfrm>
            <a:off x="5253038" y="5811086"/>
            <a:ext cx="152400" cy="152400"/>
          </a:xfrm>
          <a:prstGeom prst="ellipse">
            <a:avLst/>
          </a:prstGeom>
          <a:solidFill>
            <a:srgbClr val="FF33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45000"/>
              </a:spcBef>
              <a:buSzPct val="155000"/>
              <a:buChar char="•"/>
              <a:defRPr sz="28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45000"/>
              </a:spcBef>
              <a:buChar char="–"/>
              <a:defRPr sz="2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45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45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45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en-US" altLang="en-US" sz="2400" b="0">
              <a:latin typeface="Gill Sans M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641270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0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4.81481E-6 L 0.15608 0.00301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1700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795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0028" grpId="0" animBg="1"/>
      <p:bldP spid="170028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notions about categorization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Data points/Instances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 smtClean="0"/>
                  <a:t>: a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 smtClean="0"/>
                  <a:t>-dimensional feature vector</a:t>
                </a:r>
              </a:p>
              <a:p>
                <a:r>
                  <a:rPr lang="en-US" dirty="0" smtClean="0"/>
                  <a:t>Labels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 smtClean="0"/>
                  <a:t>: a </a:t>
                </a:r>
                <a:r>
                  <a:rPr lang="en-US" u="sng" dirty="0" smtClean="0"/>
                  <a:t>categorical</a:t>
                </a:r>
                <a:r>
                  <a:rPr lang="en-US" dirty="0" smtClean="0"/>
                  <a:t> value from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{0,…,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−1}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Classification hyper-plane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/>
          <p:cNvGrpSpPr/>
          <p:nvPr/>
        </p:nvGrpSpPr>
        <p:grpSpPr>
          <a:xfrm>
            <a:off x="5681133" y="4001030"/>
            <a:ext cx="2878667" cy="2455333"/>
            <a:chOff x="5681133" y="4001030"/>
            <a:chExt cx="2878667" cy="2455333"/>
          </a:xfrm>
        </p:grpSpPr>
        <p:grpSp>
          <p:nvGrpSpPr>
            <p:cNvPr id="15" name="Group 14"/>
            <p:cNvGrpSpPr/>
            <p:nvPr/>
          </p:nvGrpSpPr>
          <p:grpSpPr>
            <a:xfrm>
              <a:off x="5681133" y="4001030"/>
              <a:ext cx="2878667" cy="2455333"/>
              <a:chOff x="3098800" y="3090334"/>
              <a:chExt cx="2878667" cy="2455333"/>
            </a:xfrm>
          </p:grpSpPr>
          <p:cxnSp>
            <p:nvCxnSpPr>
              <p:cNvPr id="5" name="Straight Arrow Connector 4"/>
              <p:cNvCxnSpPr/>
              <p:nvPr/>
            </p:nvCxnSpPr>
            <p:spPr>
              <a:xfrm>
                <a:off x="3098800" y="5545667"/>
                <a:ext cx="2878667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Arrow Connector 6"/>
              <p:cNvCxnSpPr/>
              <p:nvPr/>
            </p:nvCxnSpPr>
            <p:spPr>
              <a:xfrm flipV="1">
                <a:off x="3098800" y="3090334"/>
                <a:ext cx="0" cy="2455333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Oval 15"/>
            <p:cNvSpPr/>
            <p:nvPr/>
          </p:nvSpPr>
          <p:spPr>
            <a:xfrm>
              <a:off x="6011333" y="4219972"/>
              <a:ext cx="137160" cy="1371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6011333" y="4773877"/>
              <a:ext cx="137160" cy="1371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6476999" y="4439259"/>
              <a:ext cx="137160" cy="1371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6705599" y="5908544"/>
              <a:ext cx="137160" cy="13716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7569199" y="5310651"/>
              <a:ext cx="137160" cy="13716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7500619" y="6045704"/>
              <a:ext cx="137160" cy="13716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7923952" y="5637108"/>
              <a:ext cx="137160" cy="13716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4" name="Straight Connector 23"/>
          <p:cNvCxnSpPr/>
          <p:nvPr/>
        </p:nvCxnSpPr>
        <p:spPr>
          <a:xfrm flipV="1">
            <a:off x="5376333" y="4288552"/>
            <a:ext cx="2836333" cy="1757152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/>
          <p:cNvGrpSpPr/>
          <p:nvPr/>
        </p:nvGrpSpPr>
        <p:grpSpPr>
          <a:xfrm>
            <a:off x="4758267" y="1615421"/>
            <a:ext cx="3710092" cy="653646"/>
            <a:chOff x="4758267" y="1615421"/>
            <a:chExt cx="3710092" cy="653646"/>
          </a:xfrm>
        </p:grpSpPr>
        <p:sp>
          <p:nvSpPr>
            <p:cNvPr id="4" name="TextBox 3"/>
            <p:cNvSpPr txBox="1"/>
            <p:nvPr/>
          </p:nvSpPr>
          <p:spPr>
            <a:xfrm>
              <a:off x="5217159" y="1615421"/>
              <a:ext cx="3251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smtClean="0"/>
                <a:t>vector </a:t>
              </a:r>
              <a:r>
                <a:rPr lang="en-US" sz="2000" i="1" dirty="0" smtClean="0"/>
                <a:t>space representation</a:t>
              </a:r>
              <a:endParaRPr lang="en-US" sz="2000" i="1" dirty="0"/>
            </a:p>
          </p:txBody>
        </p:sp>
        <p:cxnSp>
          <p:nvCxnSpPr>
            <p:cNvPr id="8" name="Straight Arrow Connector 7"/>
            <p:cNvCxnSpPr>
              <a:stCxn id="4" idx="1"/>
            </p:cNvCxnSpPr>
            <p:nvPr/>
          </p:nvCxnSpPr>
          <p:spPr>
            <a:xfrm flipH="1">
              <a:off x="4758267" y="1815476"/>
              <a:ext cx="458892" cy="453591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7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634064" y="5077547"/>
            <a:ext cx="33274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>
                <a:solidFill>
                  <a:srgbClr val="FF0000"/>
                </a:solidFill>
              </a:rPr>
              <a:t>Key question: how to find such a mapping?</a:t>
            </a:r>
            <a:endParaRPr lang="en-US" sz="2400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5183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should know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Bayes decision theory</a:t>
            </a:r>
          </a:p>
          <a:p>
            <a:pPr lvl="1"/>
            <a:r>
              <a:rPr lang="en-US" dirty="0" smtClean="0"/>
              <a:t>Bayes risk minimization</a:t>
            </a:r>
          </a:p>
          <a:p>
            <a:r>
              <a:rPr lang="en-US" dirty="0"/>
              <a:t>General steps for text categorization</a:t>
            </a:r>
          </a:p>
          <a:p>
            <a:pPr lvl="1"/>
            <a:r>
              <a:rPr lang="en-US" dirty="0" smtClean="0"/>
              <a:t>Text feature construction</a:t>
            </a:r>
          </a:p>
          <a:p>
            <a:pPr lvl="1"/>
            <a:r>
              <a:rPr lang="en-US" dirty="0" smtClean="0"/>
              <a:t>Feature </a:t>
            </a:r>
            <a:r>
              <a:rPr lang="en-US" dirty="0"/>
              <a:t>selection </a:t>
            </a:r>
            <a:r>
              <a:rPr lang="en-US" dirty="0" smtClean="0"/>
              <a:t>methods</a:t>
            </a:r>
          </a:p>
          <a:p>
            <a:pPr lvl="1"/>
            <a:r>
              <a:rPr lang="en-US" dirty="0" smtClean="0"/>
              <a:t>Model specification and estimation</a:t>
            </a:r>
            <a:endParaRPr lang="en-US" dirty="0"/>
          </a:p>
          <a:p>
            <a:pPr lvl="1"/>
            <a:r>
              <a:rPr lang="en-US" dirty="0"/>
              <a:t>Evaluation metrics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749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 to Information Retrieval</a:t>
            </a:r>
          </a:p>
          <a:p>
            <a:pPr lvl="1"/>
            <a:r>
              <a:rPr lang="en-US" dirty="0"/>
              <a:t>Chapter 13: Text classification and Naive Bayes</a:t>
            </a:r>
          </a:p>
          <a:p>
            <a:pPr lvl="2"/>
            <a:r>
              <a:rPr lang="en-US" dirty="0"/>
              <a:t>13.1 – Text classification problem</a:t>
            </a:r>
          </a:p>
          <a:p>
            <a:pPr lvl="2"/>
            <a:r>
              <a:rPr lang="en-US" dirty="0"/>
              <a:t>13.5 – Feature selection</a:t>
            </a:r>
          </a:p>
          <a:p>
            <a:pPr lvl="2"/>
            <a:r>
              <a:rPr lang="en-US" dirty="0"/>
              <a:t>13.6 – Evaluation of text classification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623C-6CAA-4561-B8E6-59DF76258124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8027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 decision </a:t>
            </a:r>
            <a:r>
              <a:rPr lang="en-US" dirty="0" smtClean="0"/>
              <a:t>theory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If we know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, the Bayes decision rule is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𝑎𝑟𝑔𝑚𝑎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𝑎𝑟𝑔𝑚𝑎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pPr lvl="1"/>
                <a:r>
                  <a:rPr lang="en-US" dirty="0" smtClean="0"/>
                  <a:t>Example in binary classification</a:t>
                </a:r>
              </a:p>
              <a:p>
                <a:pPr lvl="2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</a:t>
                </a:r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d>
                  </m:oMath>
                </a14:m>
                <a:endParaRPr lang="en-US" dirty="0"/>
              </a:p>
              <a:p>
                <a:pPr lvl="2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 smtClean="0"/>
                  <a:t>, otherwise</a:t>
                </a:r>
              </a:p>
              <a:p>
                <a:r>
                  <a:rPr lang="en-US" dirty="0" smtClean="0"/>
                  <a:t>This leads </a:t>
                </a:r>
                <a:r>
                  <a:rPr lang="en-US" dirty="0"/>
                  <a:t>to </a:t>
                </a:r>
                <a:r>
                  <a:rPr lang="en-US" u="sng" dirty="0"/>
                  <a:t>optimal</a:t>
                </a:r>
                <a:r>
                  <a:rPr lang="en-US" dirty="0"/>
                  <a:t> classification </a:t>
                </a:r>
                <a:r>
                  <a:rPr lang="en-US" dirty="0" smtClean="0"/>
                  <a:t>result</a:t>
                </a:r>
              </a:p>
              <a:p>
                <a:pPr lvl="1"/>
                <a:r>
                  <a:rPr lang="en-US" dirty="0" smtClean="0"/>
                  <a:t>Optimal in the sense of ‘risk’ minimization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617" b="-21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/>
          <p:cNvGrpSpPr/>
          <p:nvPr/>
        </p:nvGrpSpPr>
        <p:grpSpPr>
          <a:xfrm>
            <a:off x="7509933" y="3344333"/>
            <a:ext cx="1600200" cy="832599"/>
            <a:chOff x="7391399" y="3454399"/>
            <a:chExt cx="1600200" cy="83259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/>
                <p:cNvSpPr txBox="1"/>
                <p:nvPr/>
              </p:nvSpPr>
              <p:spPr>
                <a:xfrm>
                  <a:off x="7509933" y="3640667"/>
                  <a:ext cx="1481666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FF0000"/>
                      </a:solidFill>
                    </a:rPr>
                    <a:t>Constant with respect to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" name="Text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09933" y="3640667"/>
                  <a:ext cx="1481666" cy="646331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3292" t="-4717" r="-6996" b="-141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" name="Straight Arrow Connector 5"/>
            <p:cNvCxnSpPr>
              <a:stCxn id="4" idx="0"/>
            </p:cNvCxnSpPr>
            <p:nvPr/>
          </p:nvCxnSpPr>
          <p:spPr>
            <a:xfrm flipH="1" flipV="1">
              <a:off x="7391399" y="3454399"/>
              <a:ext cx="859367" cy="18626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890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 </a:t>
            </a:r>
            <a:r>
              <a:rPr lang="en-US" dirty="0" smtClean="0"/>
              <a:t>risk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Risk – assign instance to a wrong class</a:t>
                </a:r>
              </a:p>
              <a:p>
                <a:pPr lvl="1"/>
                <a:r>
                  <a:rPr lang="en-US" dirty="0" smtClean="0"/>
                  <a:t>Type I error: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=0, 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=1)</m:t>
                    </m:r>
                  </m:oMath>
                </a14:m>
                <a:endParaRPr lang="en-US" dirty="0" smtClean="0"/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=0)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/>
                  <a:t>Type </a:t>
                </a:r>
                <a:r>
                  <a:rPr lang="en-US" dirty="0" smtClean="0"/>
                  <a:t>II error: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lvl="2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=1)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Risk by Bayes decision rule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)=</m:t>
                    </m:r>
                    <m:r>
                      <m:rPr>
                        <m:sty m:val="p"/>
                      </m:rPr>
                      <a:rPr lang="en-US" i="1" dirty="0" smtClean="0">
                        <a:latin typeface="Cambria Math" panose="02040503050406030204" pitchFamily="18" charset="0"/>
                      </a:rPr>
                      <m:t>min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⁡{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=0)}</m:t>
                    </m:r>
                  </m:oMath>
                </a14:m>
                <a:endParaRPr lang="en-US" dirty="0" smtClean="0"/>
              </a:p>
              <a:p>
                <a:pPr lvl="2"/>
                <a:r>
                  <a:rPr lang="en-US" dirty="0" smtClean="0"/>
                  <a:t>It can determine a ‘reject region’</a:t>
                </a:r>
                <a:endParaRPr lang="en-US" dirty="0"/>
              </a:p>
              <a:p>
                <a:pPr lvl="2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9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5604934" y="2252954"/>
            <a:ext cx="2235200" cy="369332"/>
            <a:chOff x="5181600" y="2658533"/>
            <a:chExt cx="2235200" cy="369332"/>
          </a:xfrm>
        </p:grpSpPr>
        <p:sp>
          <p:nvSpPr>
            <p:cNvPr id="7" name="TextBox 6"/>
            <p:cNvSpPr txBox="1"/>
            <p:nvPr/>
          </p:nvSpPr>
          <p:spPr>
            <a:xfrm>
              <a:off x="5689600" y="2658533"/>
              <a:ext cx="172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 smtClean="0">
                  <a:solidFill>
                    <a:srgbClr val="FF0000"/>
                  </a:solidFill>
                </a:rPr>
                <a:t>False positive</a:t>
              </a:r>
              <a:endParaRPr lang="en-US" b="1" i="1" dirty="0">
                <a:solidFill>
                  <a:srgbClr val="FF0000"/>
                </a:solidFill>
              </a:endParaRPr>
            </a:p>
          </p:txBody>
        </p:sp>
        <p:cxnSp>
          <p:nvCxnSpPr>
            <p:cNvPr id="10" name="Straight Arrow Connector 9"/>
            <p:cNvCxnSpPr>
              <a:stCxn id="7" idx="1"/>
            </p:cNvCxnSpPr>
            <p:nvPr/>
          </p:nvCxnSpPr>
          <p:spPr>
            <a:xfrm flipH="1">
              <a:off x="5181600" y="2843199"/>
              <a:ext cx="508000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5613401" y="3244334"/>
            <a:ext cx="2235200" cy="369332"/>
            <a:chOff x="5181600" y="3716866"/>
            <a:chExt cx="2235200" cy="369332"/>
          </a:xfrm>
        </p:grpSpPr>
        <p:sp>
          <p:nvSpPr>
            <p:cNvPr id="8" name="TextBox 7"/>
            <p:cNvSpPr txBox="1"/>
            <p:nvPr/>
          </p:nvSpPr>
          <p:spPr>
            <a:xfrm>
              <a:off x="5689600" y="3716866"/>
              <a:ext cx="172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 smtClean="0">
                  <a:solidFill>
                    <a:srgbClr val="FF0000"/>
                  </a:solidFill>
                </a:rPr>
                <a:t>False negative</a:t>
              </a:r>
              <a:endParaRPr lang="en-US" b="1" i="1" dirty="0">
                <a:solidFill>
                  <a:srgbClr val="FF0000"/>
                </a:solidFill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>
              <a:off x="5181600" y="3901532"/>
              <a:ext cx="508000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88658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slides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mple slides template" id="{D5F212AE-FC68-4F40-A6E9-E622D0435166}" vid="{E85A6BF9-846D-4A1E-B2BC-AAD31AE4BC4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simple slides template</Template>
  <TotalTime>1025</TotalTime>
  <Words>2885</Words>
  <Application>Microsoft Office PowerPoint</Application>
  <PresentationFormat>On-screen Show (4:3)</PresentationFormat>
  <Paragraphs>892</Paragraphs>
  <Slides>71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71</vt:i4>
      </vt:variant>
    </vt:vector>
  </HeadingPairs>
  <TitlesOfParts>
    <vt:vector size="80" baseType="lpstr">
      <vt:lpstr>Gill Sans MT</vt:lpstr>
      <vt:lpstr>ＭＳ Ｐゴシック</vt:lpstr>
      <vt:lpstr>宋体</vt:lpstr>
      <vt:lpstr>Arial</vt:lpstr>
      <vt:lpstr>Calibri</vt:lpstr>
      <vt:lpstr>Cambria Math</vt:lpstr>
      <vt:lpstr>Symbol</vt:lpstr>
      <vt:lpstr>Times New Roman</vt:lpstr>
      <vt:lpstr>simple slides template</vt:lpstr>
      <vt:lpstr>Text Categorization</vt:lpstr>
      <vt:lpstr>Today’s lecture</vt:lpstr>
      <vt:lpstr>Text mining in general</vt:lpstr>
      <vt:lpstr>Applications of text categorization</vt:lpstr>
      <vt:lpstr>Applications of text categorization</vt:lpstr>
      <vt:lpstr>Applications of text categorization</vt:lpstr>
      <vt:lpstr>Basic notions about categorization</vt:lpstr>
      <vt:lpstr>Bayes decision theory</vt:lpstr>
      <vt:lpstr>Bayes risk</vt:lpstr>
      <vt:lpstr>Bayes risk</vt:lpstr>
      <vt:lpstr>Bayes risk</vt:lpstr>
      <vt:lpstr>Bayes risk</vt:lpstr>
      <vt:lpstr>Bayes risk</vt:lpstr>
      <vt:lpstr>Loss function</vt:lpstr>
      <vt:lpstr>Supervised text categorization</vt:lpstr>
      <vt:lpstr>Type of classification methods</vt:lpstr>
      <vt:lpstr>Type of classification methods</vt:lpstr>
      <vt:lpstr>Generative V.S. discriminative models</vt:lpstr>
      <vt:lpstr>Generative V.S. discriminative models</vt:lpstr>
      <vt:lpstr>General steps for text categorization</vt:lpstr>
      <vt:lpstr>Recap: Bayes risk</vt:lpstr>
      <vt:lpstr>Recap: Bayes risk</vt:lpstr>
      <vt:lpstr>General steps for text categorization</vt:lpstr>
      <vt:lpstr>Feature construction for text categorization</vt:lpstr>
      <vt:lpstr>Recall MP1</vt:lpstr>
      <vt:lpstr>Feature selection for text categorization</vt:lpstr>
      <vt:lpstr>Feature selection methods</vt:lpstr>
      <vt:lpstr>Feature selection methods</vt:lpstr>
      <vt:lpstr>Feature selection methods</vt:lpstr>
      <vt:lpstr>Feature selection methods</vt:lpstr>
      <vt:lpstr>Feature scoring metrics</vt:lpstr>
      <vt:lpstr>Feature scoring metrics</vt:lpstr>
      <vt:lpstr>Feature scoring metrics</vt:lpstr>
      <vt:lpstr>Feature scoring metrics</vt:lpstr>
      <vt:lpstr>Feature scoring metrics</vt:lpstr>
      <vt:lpstr>Feature scoring metrics</vt:lpstr>
      <vt:lpstr>Feature scoring metrics</vt:lpstr>
      <vt:lpstr>Feature scoring metrics</vt:lpstr>
      <vt:lpstr>Recall MP1</vt:lpstr>
      <vt:lpstr>A graphical analysis of feature selection</vt:lpstr>
      <vt:lpstr>A graphical analysis of feature selection</vt:lpstr>
      <vt:lpstr>Effectiveness of feature selection methods</vt:lpstr>
      <vt:lpstr>Effectiveness of feature selection methods</vt:lpstr>
      <vt:lpstr>Empirical analysis of feature selection methods</vt:lpstr>
      <vt:lpstr>General steps for text categorization</vt:lpstr>
      <vt:lpstr>Model specification</vt:lpstr>
      <vt:lpstr>General steps for text categorization</vt:lpstr>
      <vt:lpstr>Model estimation and selection</vt:lpstr>
      <vt:lpstr>Empirical loss minimization</vt:lpstr>
      <vt:lpstr>Generalization loss minimization</vt:lpstr>
      <vt:lpstr>Generalization loss minimization</vt:lpstr>
      <vt:lpstr>Generalization loss minimization</vt:lpstr>
      <vt:lpstr>Generalization loss minimization</vt:lpstr>
      <vt:lpstr>General steps for text categorization</vt:lpstr>
      <vt:lpstr>Classification evaluation</vt:lpstr>
      <vt:lpstr>Evaluation of binary classification</vt:lpstr>
      <vt:lpstr>Evaluation of binary classification</vt:lpstr>
      <vt:lpstr>Recap: generalization loss minimization</vt:lpstr>
      <vt:lpstr>Recap: generalization loss minimization</vt:lpstr>
      <vt:lpstr>Recap: evaluation of binary classification</vt:lpstr>
      <vt:lpstr>Precision and recall trade off</vt:lpstr>
      <vt:lpstr>Summarizing precision and recall</vt:lpstr>
      <vt:lpstr>Summarizing precision and recall</vt:lpstr>
      <vt:lpstr>Summarizing precision and recall</vt:lpstr>
      <vt:lpstr>Multi-class categorization</vt:lpstr>
      <vt:lpstr>Statistical significance tests</vt:lpstr>
      <vt:lpstr>Background knowledge</vt:lpstr>
      <vt:lpstr>Paired t-test</vt:lpstr>
      <vt:lpstr>Statistical significance test</vt:lpstr>
      <vt:lpstr>What you should know</vt:lpstr>
      <vt:lpstr>Today’s reading</vt:lpstr>
    </vt:vector>
  </TitlesOfParts>
  <Company>CS@UIUC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 Categorization</dc:title>
  <dc:creator>hongning wang</dc:creator>
  <cp:lastModifiedBy>hongning wang</cp:lastModifiedBy>
  <cp:revision>90</cp:revision>
  <dcterms:created xsi:type="dcterms:W3CDTF">2015-01-23T03:15:03Z</dcterms:created>
  <dcterms:modified xsi:type="dcterms:W3CDTF">2015-04-02T00:25:56Z</dcterms:modified>
</cp:coreProperties>
</file>