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2C35-2EF5-46FA-B31D-735D5F06BB3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3CB-612B-4C9C-A07F-17F48D2D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173CB-612B-4C9C-A07F-17F48D2DA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115C-33BC-45ED-8DBD-F9FA6141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n-similarity.sourceforge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Lexical Semantics and Word Senses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very </a:t>
            </a:r>
            <a:r>
              <a:rPr lang="en-US" dirty="0"/>
              <a:t>large lexical database of English:</a:t>
            </a:r>
          </a:p>
          <a:p>
            <a:pPr lvl="1"/>
            <a:r>
              <a:rPr lang="en-US" dirty="0" smtClean="0"/>
              <a:t>117K </a:t>
            </a:r>
            <a:r>
              <a:rPr lang="en-US" dirty="0"/>
              <a:t>nouns, 11K verbs, 22K adjectives, 4.5K </a:t>
            </a:r>
            <a:r>
              <a:rPr lang="en-US" dirty="0" smtClean="0"/>
              <a:t>adverbs</a:t>
            </a:r>
          </a:p>
          <a:p>
            <a:r>
              <a:rPr lang="en-US" dirty="0"/>
              <a:t>Word senses grouped into synonym sets (“</a:t>
            </a:r>
            <a:r>
              <a:rPr lang="en-US" dirty="0" err="1"/>
              <a:t>synsets</a:t>
            </a:r>
            <a:r>
              <a:rPr lang="en-US" dirty="0" smtClean="0"/>
              <a:t>”) linked </a:t>
            </a:r>
            <a:r>
              <a:rPr lang="en-US" dirty="0"/>
              <a:t>into a conceptual-semantic hierarchy</a:t>
            </a:r>
          </a:p>
          <a:p>
            <a:pPr lvl="1"/>
            <a:r>
              <a:rPr lang="en-US" dirty="0" smtClean="0"/>
              <a:t>82K </a:t>
            </a:r>
            <a:r>
              <a:rPr lang="en-US" dirty="0"/>
              <a:t>noun </a:t>
            </a:r>
            <a:r>
              <a:rPr lang="en-US" dirty="0" err="1"/>
              <a:t>synsets</a:t>
            </a:r>
            <a:r>
              <a:rPr lang="en-US" dirty="0"/>
              <a:t>, 13K verb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18K adjectives </a:t>
            </a:r>
            <a:r>
              <a:rPr lang="en-US" dirty="0" err="1"/>
              <a:t>synsets</a:t>
            </a:r>
            <a:r>
              <a:rPr lang="en-US" dirty="0"/>
              <a:t>, </a:t>
            </a:r>
            <a:r>
              <a:rPr lang="en-US" dirty="0" smtClean="0"/>
              <a:t>3.6K adverb </a:t>
            </a:r>
            <a:r>
              <a:rPr lang="en-US" dirty="0" err="1"/>
              <a:t>synsets</a:t>
            </a:r>
            <a:endParaRPr lang="en-US" dirty="0"/>
          </a:p>
          <a:p>
            <a:pPr lvl="1"/>
            <a:r>
              <a:rPr lang="en-US" dirty="0"/>
              <a:t>Avg. # of senses: </a:t>
            </a:r>
            <a:r>
              <a:rPr lang="en-US" dirty="0" smtClean="0"/>
              <a:t>1.23/noun, 2.16/verb, 1.41/</a:t>
            </a:r>
            <a:r>
              <a:rPr lang="en-US" dirty="0" err="1" smtClean="0"/>
              <a:t>adj</a:t>
            </a:r>
            <a:r>
              <a:rPr lang="en-US" dirty="0"/>
              <a:t>, </a:t>
            </a:r>
            <a:r>
              <a:rPr lang="en-US" dirty="0" smtClean="0"/>
              <a:t>1.24/adverb</a:t>
            </a:r>
          </a:p>
          <a:p>
            <a:r>
              <a:rPr lang="en-US" dirty="0"/>
              <a:t>Conceptual-semantic </a:t>
            </a:r>
            <a:r>
              <a:rPr lang="en-US" dirty="0" smtClean="0"/>
              <a:t>relations</a:t>
            </a:r>
          </a:p>
          <a:p>
            <a:pPr lvl="1"/>
            <a:r>
              <a:rPr lang="en-US" dirty="0" err="1" smtClean="0"/>
              <a:t>hypernym</a:t>
            </a:r>
            <a:r>
              <a:rPr lang="en-US" dirty="0" smtClean="0"/>
              <a:t>/hyponym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66" y="676872"/>
            <a:ext cx="313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George Miller, Cognitive Science Laboratory of Princeton University, 1985</a:t>
            </a:r>
          </a:p>
        </p:txBody>
      </p:sp>
    </p:spTree>
    <p:extLst>
      <p:ext uri="{BB962C8B-B14F-4D97-AF65-F5344CB8AC3E}">
        <p14:creationId xmlns:p14="http://schemas.microsoft.com/office/powerpoint/2010/main" val="41672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WordNet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http://wordnet.princeton.edu/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05" y="2235098"/>
            <a:ext cx="5280251" cy="42381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Hypernym</a:t>
            </a:r>
            <a:r>
              <a:rPr lang="en-US" b="1" dirty="0"/>
              <a:t>/hyponym</a:t>
            </a:r>
            <a:r>
              <a:rPr lang="en-US" dirty="0"/>
              <a:t> (between concepts)</a:t>
            </a:r>
          </a:p>
          <a:p>
            <a:pPr lvl="1"/>
            <a:r>
              <a:rPr lang="en-US" dirty="0"/>
              <a:t>The more general ‘meal’ is a </a:t>
            </a:r>
            <a:r>
              <a:rPr lang="en-US" dirty="0" err="1"/>
              <a:t>hypernym</a:t>
            </a:r>
            <a:r>
              <a:rPr lang="en-US" dirty="0"/>
              <a:t> of the more specific ‘breakfast’</a:t>
            </a:r>
          </a:p>
          <a:p>
            <a:r>
              <a:rPr lang="en-US" b="1" dirty="0"/>
              <a:t>Instance </a:t>
            </a:r>
            <a:r>
              <a:rPr lang="en-US" b="1" dirty="0" err="1"/>
              <a:t>hypernym</a:t>
            </a:r>
            <a:r>
              <a:rPr lang="en-US" b="1" dirty="0"/>
              <a:t>/hyponym </a:t>
            </a:r>
            <a:r>
              <a:rPr lang="en-US" dirty="0"/>
              <a:t>(between concepts and instances)</a:t>
            </a:r>
          </a:p>
          <a:p>
            <a:pPr lvl="1"/>
            <a:r>
              <a:rPr lang="en-US" dirty="0"/>
              <a:t>Austen is an instance hyponym of author</a:t>
            </a:r>
          </a:p>
          <a:p>
            <a:r>
              <a:rPr lang="en-US" b="1" dirty="0"/>
              <a:t>Member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(groups and members)</a:t>
            </a:r>
          </a:p>
          <a:p>
            <a:pPr lvl="1"/>
            <a:r>
              <a:rPr lang="en-US" dirty="0"/>
              <a:t>professor is a member </a:t>
            </a:r>
            <a:r>
              <a:rPr lang="en-US" dirty="0" err="1"/>
              <a:t>meronym</a:t>
            </a:r>
            <a:r>
              <a:rPr lang="en-US" dirty="0"/>
              <a:t> of (a university’s) faculty</a:t>
            </a:r>
          </a:p>
          <a:p>
            <a:r>
              <a:rPr lang="en-US" b="1" dirty="0"/>
              <a:t>Part </a:t>
            </a:r>
            <a:r>
              <a:rPr lang="en-US" b="1" dirty="0" err="1"/>
              <a:t>holonym</a:t>
            </a:r>
            <a:r>
              <a:rPr lang="en-US" b="1" dirty="0"/>
              <a:t>/</a:t>
            </a:r>
            <a:r>
              <a:rPr lang="en-US" b="1" dirty="0" err="1"/>
              <a:t>meronym</a:t>
            </a:r>
            <a:r>
              <a:rPr lang="en-US" b="1" dirty="0"/>
              <a:t> </a:t>
            </a:r>
            <a:r>
              <a:rPr lang="en-US" dirty="0"/>
              <a:t>(wholes and parts)</a:t>
            </a:r>
          </a:p>
          <a:p>
            <a:pPr lvl="1"/>
            <a:r>
              <a:rPr lang="en-US" dirty="0"/>
              <a:t>wheel is a part </a:t>
            </a:r>
            <a:r>
              <a:rPr lang="en-US" dirty="0" err="1"/>
              <a:t>meronym</a:t>
            </a:r>
            <a:r>
              <a:rPr lang="en-US" dirty="0"/>
              <a:t> of (is a part of) car.</a:t>
            </a:r>
          </a:p>
          <a:p>
            <a:r>
              <a:rPr lang="en-US" b="1" dirty="0"/>
              <a:t>Substance </a:t>
            </a:r>
            <a:r>
              <a:rPr lang="en-US" b="1" dirty="0" err="1"/>
              <a:t>meronym</a:t>
            </a:r>
            <a:r>
              <a:rPr lang="en-US" b="1" dirty="0"/>
              <a:t>/</a:t>
            </a:r>
            <a:r>
              <a:rPr lang="en-US" b="1" dirty="0" err="1"/>
              <a:t>holonym</a:t>
            </a:r>
            <a:r>
              <a:rPr lang="en-US" b="1" dirty="0"/>
              <a:t> </a:t>
            </a:r>
            <a:r>
              <a:rPr lang="en-US" dirty="0"/>
              <a:t>(substances and components)</a:t>
            </a:r>
          </a:p>
          <a:p>
            <a:pPr lvl="1"/>
            <a:r>
              <a:rPr lang="en-US" dirty="0"/>
              <a:t>flour is a substance </a:t>
            </a:r>
            <a:r>
              <a:rPr lang="en-US" dirty="0" err="1"/>
              <a:t>meronym</a:t>
            </a:r>
            <a:r>
              <a:rPr lang="en-US" dirty="0"/>
              <a:t> of (is made of) bread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921934" y="2924201"/>
            <a:ext cx="4705101" cy="369332"/>
            <a:chOff x="1921934" y="2924201"/>
            <a:chExt cx="4705101" cy="369332"/>
          </a:xfrm>
        </p:grpSpPr>
        <p:sp>
          <p:nvSpPr>
            <p:cNvPr id="7" name="Rectangle 6"/>
            <p:cNvSpPr/>
            <p:nvPr/>
          </p:nvSpPr>
          <p:spPr>
            <a:xfrm>
              <a:off x="2618565" y="2924201"/>
              <a:ext cx="4008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Jane Austen, 1775–1817</a:t>
              </a:r>
              <a:r>
                <a:rPr lang="en-US" i="1" dirty="0">
                  <a:solidFill>
                    <a:srgbClr val="FF0000"/>
                  </a:solidFill>
                </a:rPr>
                <a:t>, English novelist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21934" y="3108867"/>
              <a:ext cx="668866" cy="1846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WordNet </a:t>
            </a:r>
            <a:r>
              <a:rPr lang="en-US" dirty="0" err="1" smtClean="0"/>
              <a:t>hypernyms</a:t>
            </a:r>
            <a:r>
              <a:rPr lang="en-US" dirty="0" smtClean="0"/>
              <a:t> &amp; hyponyms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19392"/>
            <a:ext cx="7134226" cy="48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</a:t>
            </a:r>
            <a:r>
              <a:rPr lang="en-US" dirty="0" err="1" smtClean="0"/>
              <a:t>synset</a:t>
            </a:r>
            <a:r>
              <a:rPr lang="en-US" dirty="0" smtClean="0"/>
              <a:t> relations</a:t>
            </a:r>
            <a:r>
              <a:rPr lang="en-US" dirty="0"/>
              <a:t>: </a:t>
            </a:r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Hypernym</a:t>
            </a:r>
            <a:r>
              <a:rPr lang="en-US" dirty="0"/>
              <a:t>/</a:t>
            </a:r>
            <a:r>
              <a:rPr lang="en-US" dirty="0" err="1"/>
              <a:t>troponym</a:t>
            </a:r>
            <a:r>
              <a:rPr lang="en-US" dirty="0"/>
              <a:t> (between events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travel/fly, walk/stroll</a:t>
            </a:r>
          </a:p>
          <a:p>
            <a:pPr lvl="1"/>
            <a:r>
              <a:rPr lang="en-US" dirty="0"/>
              <a:t>Flying is a </a:t>
            </a:r>
            <a:r>
              <a:rPr lang="en-US" dirty="0" err="1"/>
              <a:t>troponym</a:t>
            </a:r>
            <a:r>
              <a:rPr lang="en-US" dirty="0"/>
              <a:t> of </a:t>
            </a:r>
            <a:r>
              <a:rPr lang="en-US" dirty="0" smtClean="0"/>
              <a:t>traveling: it </a:t>
            </a:r>
            <a:r>
              <a:rPr lang="en-US" dirty="0"/>
              <a:t>denotes a specific manner of traveling</a:t>
            </a: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/>
              <a:t>snore/sleep</a:t>
            </a:r>
          </a:p>
          <a:p>
            <a:pPr lvl="2"/>
            <a:r>
              <a:rPr lang="en-US" dirty="0"/>
              <a:t>Snoring entails (presupposes) sleeping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01533" y="1094472"/>
            <a:ext cx="4140200" cy="646331"/>
            <a:chOff x="3801533" y="1094472"/>
            <a:chExt cx="4140200" cy="646331"/>
          </a:xfrm>
        </p:grpSpPr>
        <p:sp>
          <p:nvSpPr>
            <p:cNvPr id="7" name="Rectangle 6"/>
            <p:cNvSpPr/>
            <p:nvPr/>
          </p:nvSpPr>
          <p:spPr>
            <a:xfrm>
              <a:off x="4572000" y="1094472"/>
              <a:ext cx="33697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/>
                <a:t>the presence of a ‘manner’ relation between two lexemes</a:t>
              </a:r>
            </a:p>
          </p:txBody>
        </p:sp>
        <p:cxnSp>
          <p:nvCxnSpPr>
            <p:cNvPr id="9" name="Straight Arrow Connector 8"/>
            <p:cNvCxnSpPr>
              <a:stCxn id="2" idx="2"/>
            </p:cNvCxnSpPr>
            <p:nvPr/>
          </p:nvCxnSpPr>
          <p:spPr>
            <a:xfrm flipH="1">
              <a:off x="3801533" y="1417638"/>
              <a:ext cx="770467" cy="2926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based similarity measure between words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between two concepts (Leacock &amp; </a:t>
            </a:r>
            <a:r>
              <a:rPr lang="en-US" dirty="0" err="1"/>
              <a:t>Chodorow</a:t>
            </a:r>
            <a:r>
              <a:rPr lang="en-US" dirty="0"/>
              <a:t> 1998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1/|shortest path|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length to the root node from the least common </a:t>
            </a:r>
            <a:r>
              <a:rPr lang="en-US" dirty="0" err="1"/>
              <a:t>subsumer</a:t>
            </a:r>
            <a:r>
              <a:rPr lang="en-US" dirty="0"/>
              <a:t> (LCS) of the two </a:t>
            </a:r>
            <a:r>
              <a:rPr lang="en-US" dirty="0" smtClean="0"/>
              <a:t>concepts </a:t>
            </a:r>
            <a:r>
              <a:rPr lang="en-US" dirty="0"/>
              <a:t>(Wu </a:t>
            </a:r>
            <a:r>
              <a:rPr lang="en-US" dirty="0" smtClean="0"/>
              <a:t>&amp; Palmer </a:t>
            </a:r>
            <a:r>
              <a:rPr lang="en-US" dirty="0"/>
              <a:t>1994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sim</a:t>
            </a:r>
            <a:r>
              <a:rPr lang="en-US" dirty="0" smtClean="0"/>
              <a:t> = 2*depth(LCS)/(depth(w</a:t>
            </a:r>
            <a:r>
              <a:rPr lang="en-US" baseline="-25000" dirty="0" smtClean="0"/>
              <a:t>1</a:t>
            </a:r>
            <a:r>
              <a:rPr lang="en-US" dirty="0" smtClean="0"/>
              <a:t>)+depth(w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>
                <a:hlinkClick r:id="rId2"/>
              </a:rPr>
              <a:t>http://wn-similarity.sourceforge.net/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04734" y="4365829"/>
            <a:ext cx="3843866" cy="646331"/>
            <a:chOff x="4021667" y="3976362"/>
            <a:chExt cx="3843866" cy="646331"/>
          </a:xfrm>
        </p:grpSpPr>
        <p:sp>
          <p:nvSpPr>
            <p:cNvPr id="8" name="Rectangle 7"/>
            <p:cNvSpPr/>
            <p:nvPr/>
          </p:nvSpPr>
          <p:spPr>
            <a:xfrm>
              <a:off x="4572000" y="3976362"/>
              <a:ext cx="32935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the most specific concept which is an ancestor of both A and B.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4021667" y="3976362"/>
              <a:ext cx="550333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4" y="1600202"/>
            <a:ext cx="8852371" cy="447493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721429" y="3837668"/>
            <a:ext cx="5551714" cy="174172"/>
            <a:chOff x="2721429" y="3837668"/>
            <a:chExt cx="5551714" cy="1741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54086" y="3837668"/>
              <a:ext cx="551905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721429" y="4005943"/>
              <a:ext cx="3897085" cy="58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2721429" y="3986894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4086" y="5798061"/>
            <a:ext cx="1090952" cy="2017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WordNet::Similarity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1508"/>
            <a:ext cx="8297679" cy="4397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7743" y="3886200"/>
            <a:ext cx="3624943" cy="2394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7743" y="5453742"/>
            <a:ext cx="4169228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bottle of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is on the table. </a:t>
            </a:r>
            <a:endParaRPr lang="en-US" dirty="0" smtClean="0"/>
          </a:p>
          <a:p>
            <a:pPr lvl="1"/>
            <a:r>
              <a:rPr lang="en-US" dirty="0" smtClean="0"/>
              <a:t>Everybody </a:t>
            </a:r>
            <a:r>
              <a:rPr lang="en-US" dirty="0"/>
              <a:t>likes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 </a:t>
            </a:r>
            <a:r>
              <a:rPr lang="en-US" dirty="0"/>
              <a:t>makes you drunk.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make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out of corn</a:t>
            </a:r>
            <a:r>
              <a:rPr lang="en-US" dirty="0" smtClean="0"/>
              <a:t>.</a:t>
            </a:r>
          </a:p>
          <a:p>
            <a:r>
              <a:rPr lang="en-US" dirty="0"/>
              <a:t>The contexts in which a word appears </a:t>
            </a:r>
            <a:r>
              <a:rPr lang="en-US" dirty="0" smtClean="0"/>
              <a:t>tell </a:t>
            </a:r>
            <a:r>
              <a:rPr lang="en-US" dirty="0"/>
              <a:t>us a lot about what it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</a:t>
            </a:r>
            <a:r>
              <a:rPr lang="en-US" dirty="0" smtClean="0"/>
              <a:t>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Meaning of words</a:t>
            </a:r>
          </a:p>
          <a:p>
            <a:pPr lvl="1"/>
            <a:r>
              <a:rPr lang="en-US" dirty="0" smtClean="0"/>
              <a:t>Relation between different meanings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WordNet</a:t>
            </a:r>
          </a:p>
          <a:p>
            <a:pPr marL="804863" lvl="1" indent="-347663"/>
            <a:r>
              <a:rPr lang="en-US" dirty="0" smtClean="0"/>
              <a:t>An ontology structure of word senses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Distributional semantics</a:t>
            </a:r>
          </a:p>
          <a:p>
            <a:pPr marL="804863" lvl="1" indent="-347663"/>
            <a:r>
              <a:rPr lang="en-US" dirty="0" smtClean="0"/>
              <a:t>Similarity between words</a:t>
            </a:r>
          </a:p>
          <a:p>
            <a:pPr marL="804863" lvl="1" indent="-347663"/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the contexts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Nearby 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appears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occurs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words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yields </a:t>
                </a:r>
                <a:r>
                  <a:rPr lang="en-US" dirty="0"/>
                  <a:t>fairly broad thematic </a:t>
                </a:r>
                <a:r>
                  <a:rPr lang="en-US" dirty="0" smtClean="0"/>
                  <a:t>relations</a:t>
                </a:r>
              </a:p>
              <a:p>
                <a:pPr lvl="1"/>
                <a:r>
                  <a:rPr lang="en-US" dirty="0"/>
                  <a:t>Decide on a fixed vocabulary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context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Prefer words occur frequently enough in </a:t>
                </a:r>
                <a:r>
                  <a:rPr lang="en-US" dirty="0" smtClean="0"/>
                  <a:t>the corpus but not too frequent (i.e., avoid </a:t>
                </a:r>
                <a:r>
                  <a:rPr lang="en-US" dirty="0" err="1" smtClean="0"/>
                  <a:t>stopwords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Co-occurrence count </a:t>
                </a:r>
                <a:r>
                  <a:rPr lang="en-US" dirty="0"/>
                  <a:t>of </a:t>
                </a:r>
                <a:r>
                  <a:rPr lang="en-US" dirty="0" smtClean="0"/>
                  <a:t>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smtClean="0"/>
                  <a:t>context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as the corresponding element in the vector</a:t>
                </a:r>
              </a:p>
              <a:p>
                <a:pPr lvl="2"/>
                <a:r>
                  <a:rPr lang="en-US" dirty="0" smtClean="0"/>
                  <a:t>Pointwise Mutual Information (PMI) 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rammatical relations</a:t>
                </a:r>
              </a:p>
              <a:p>
                <a:pPr lvl="1"/>
                <a:r>
                  <a:rPr lang="en-US" dirty="0"/>
                  <a:t>How often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used as the subject </a:t>
                </a:r>
                <a:r>
                  <a:rPr lang="en-US" dirty="0" smtClean="0"/>
                  <a:t>of </a:t>
                </a:r>
                <a:r>
                  <a:rPr lang="en-US" dirty="0"/>
                  <a:t>the verb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 smtClean="0"/>
                  <a:t>Fine-grained </a:t>
                </a:r>
                <a:r>
                  <a:rPr lang="en-US" dirty="0"/>
                  <a:t>thematic relations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756150"/>
              </a:xfrm>
              <a:blipFill rotWithShape="0">
                <a:blip r:embed="rId2"/>
                <a:stretch>
                  <a:fillRect l="-1259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334001" y="1397003"/>
            <a:ext cx="2175933" cy="1092198"/>
            <a:chOff x="5334001" y="1397003"/>
            <a:chExt cx="2175933" cy="1092198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1" y="1397003"/>
              <a:ext cx="2175933" cy="626531"/>
              <a:chOff x="6096000" y="1600202"/>
              <a:chExt cx="2175933" cy="6265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5634566" y="2023534"/>
              <a:ext cx="1257300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2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Relatedness between two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upload.wikimedia.org/wikipedia/commons/thumb/d/d4/Entropy-mutual-information-relative-entropy-relation-diagram.svg/744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47183"/>
            <a:ext cx="3872441" cy="27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Pointwise 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PMI between w and c using a fixed window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75833" y="3429000"/>
            <a:ext cx="2582334" cy="1080514"/>
            <a:chOff x="1375833" y="3429000"/>
            <a:chExt cx="2582334" cy="1080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i="1" dirty="0" smtClean="0"/>
                    <a:t> co-occur inside a window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33" y="3863183"/>
                  <a:ext cx="2582334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8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2667000" y="3429000"/>
              <a:ext cx="1032933" cy="4341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735912" y="3488267"/>
            <a:ext cx="2082801" cy="744248"/>
            <a:chOff x="3786714" y="3488267"/>
            <a:chExt cx="2082801" cy="744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14" y="3863183"/>
                  <a:ext cx="20828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32" t="-10000" r="-58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1">
              <a:off x="4828115" y="3488267"/>
              <a:ext cx="488952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774263" y="3488267"/>
            <a:ext cx="2082801" cy="744248"/>
            <a:chOff x="5867399" y="3488267"/>
            <a:chExt cx="2082801" cy="7442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How often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/>
                    <a:t> occurs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3863183"/>
                  <a:ext cx="20828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3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8" idx="0"/>
            </p:cNvCxnSpPr>
            <p:nvPr/>
          </p:nvCxnSpPr>
          <p:spPr>
            <a:xfrm flipH="1" flipV="1">
              <a:off x="6149973" y="3488267"/>
              <a:ext cx="758827" cy="3749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65233" y="1021294"/>
            <a:ext cx="2595034" cy="1126066"/>
            <a:chOff x="5465233" y="1021294"/>
            <a:chExt cx="2595034" cy="1126066"/>
          </a:xfrm>
        </p:grpSpPr>
        <p:grpSp>
          <p:nvGrpSpPr>
            <p:cNvPr id="22" name="Group 21"/>
            <p:cNvGrpSpPr/>
            <p:nvPr/>
          </p:nvGrpSpPr>
          <p:grpSpPr>
            <a:xfrm>
              <a:off x="5465233" y="1021294"/>
              <a:ext cx="2175933" cy="626531"/>
              <a:chOff x="6096000" y="1600202"/>
              <a:chExt cx="2175933" cy="6265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096000" y="1600202"/>
                <a:ext cx="217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within a sentence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985000" y="1981200"/>
                <a:ext cx="84667" cy="24553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744633" y="1681693"/>
              <a:ext cx="2315634" cy="46566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582333" y="4186348"/>
            <a:ext cx="1007534" cy="323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 disambiguation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word mean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plant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needs to be watered each day.</a:t>
            </a:r>
          </a:p>
          <a:p>
            <a:pPr lvl="2"/>
            <a:r>
              <a:rPr lang="en-US" dirty="0" smtClean="0"/>
              <a:t>living </a:t>
            </a:r>
            <a:r>
              <a:rPr lang="en-US" dirty="0"/>
              <a:t>plant</a:t>
            </a:r>
          </a:p>
          <a:p>
            <a:pPr lvl="1"/>
            <a:r>
              <a:rPr lang="en-US" dirty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plant </a:t>
            </a:r>
            <a:r>
              <a:rPr lang="en-US" dirty="0" smtClean="0"/>
              <a:t>manufactures </a:t>
            </a:r>
            <a:r>
              <a:rPr lang="en-US" dirty="0"/>
              <a:t>1000 widgets each day.</a:t>
            </a:r>
          </a:p>
          <a:p>
            <a:pPr lvl="2"/>
            <a:r>
              <a:rPr lang="en-US" dirty="0" smtClean="0"/>
              <a:t>factory</a:t>
            </a:r>
          </a:p>
          <a:p>
            <a:r>
              <a:rPr lang="en-US" dirty="0"/>
              <a:t>Word </a:t>
            </a:r>
            <a:r>
              <a:rPr lang="en-US" dirty="0" smtClean="0"/>
              <a:t>sense disambiguation </a:t>
            </a:r>
            <a:r>
              <a:rPr lang="en-US" dirty="0"/>
              <a:t>(WSD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Identify the sense of content words (noun, verb, </a:t>
            </a:r>
            <a:r>
              <a:rPr lang="en-US" dirty="0" smtClean="0"/>
              <a:t>adjective) in </a:t>
            </a:r>
            <a:r>
              <a:rPr lang="en-US" dirty="0"/>
              <a:t>context (assuming a </a:t>
            </a:r>
            <a:r>
              <a:rPr lang="en-US" u="sng" dirty="0"/>
              <a:t>fixed</a:t>
            </a:r>
            <a:r>
              <a:rPr lang="en-US" dirty="0"/>
              <a:t> inventory of word senses)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8544" y="2156714"/>
            <a:ext cx="1382486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watered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12962" y="3110507"/>
            <a:ext cx="2198913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manufactures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dictionary/thesaurus contains </a:t>
            </a:r>
            <a:r>
              <a:rPr lang="en-US" dirty="0"/>
              <a:t>glosses and </a:t>
            </a:r>
            <a:r>
              <a:rPr lang="en-US" dirty="0" smtClean="0"/>
              <a:t>examples of a word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3065" y="2855968"/>
            <a:ext cx="6868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financial institution that accepts deposits and channels</a:t>
            </a:r>
          </a:p>
          <a:p>
            <a:r>
              <a:rPr lang="en-US" sz="2000" dirty="0" smtClean="0"/>
              <a:t>the money into 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cashed the check at the bank”,</a:t>
            </a:r>
          </a:p>
          <a:p>
            <a:r>
              <a:rPr lang="en-US" sz="2000" i="1" dirty="0" smtClean="0"/>
              <a:t>“that bank holds the mortgage on my home”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sloping land (especially the slope beside a body of water)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pulled the canoe up on the bank”,</a:t>
            </a:r>
          </a:p>
          <a:p>
            <a:r>
              <a:rPr lang="en-US" sz="2000" i="1" dirty="0" smtClean="0"/>
              <a:t>“he sat on the bank of the river and watched the current”</a:t>
            </a:r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Lesk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the context with the </a:t>
            </a:r>
            <a:r>
              <a:rPr lang="en-US" dirty="0" smtClean="0"/>
              <a:t>dictionary definition </a:t>
            </a:r>
            <a:r>
              <a:rPr lang="en-US" dirty="0"/>
              <a:t>of the </a:t>
            </a:r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/>
              <a:t>Construct the </a:t>
            </a:r>
            <a:r>
              <a:rPr lang="en-US" b="1" dirty="0"/>
              <a:t>signature</a:t>
            </a:r>
            <a:r>
              <a:rPr lang="en-US" dirty="0"/>
              <a:t> of a word in context by the signatures of its senses in the dictionary</a:t>
            </a:r>
          </a:p>
          <a:p>
            <a:pPr lvl="2"/>
            <a:r>
              <a:rPr lang="en-US" b="1" dirty="0"/>
              <a:t>Signature</a:t>
            </a:r>
            <a:r>
              <a:rPr lang="en-US" dirty="0"/>
              <a:t> = set of </a:t>
            </a:r>
            <a:r>
              <a:rPr lang="en-US" dirty="0" smtClean="0"/>
              <a:t>context words (</a:t>
            </a:r>
            <a:r>
              <a:rPr lang="en-US" dirty="0"/>
              <a:t>in examples/gloss or in context)</a:t>
            </a:r>
            <a:endParaRPr lang="en-US" dirty="0" smtClean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the dictionary sense whose gloss and examples </a:t>
            </a:r>
            <a:r>
              <a:rPr lang="en-US" smtClean="0"/>
              <a:t>are the most </a:t>
            </a:r>
            <a:r>
              <a:rPr lang="en-US" b="1" dirty="0"/>
              <a:t>similar</a:t>
            </a:r>
            <a:r>
              <a:rPr lang="en-US" dirty="0"/>
              <a:t> to the context in which the word </a:t>
            </a:r>
            <a:r>
              <a:rPr lang="en-US" dirty="0" smtClean="0"/>
              <a:t>occurs</a:t>
            </a:r>
            <a:endParaRPr lang="en-US" dirty="0"/>
          </a:p>
          <a:p>
            <a:pPr lvl="2"/>
            <a:r>
              <a:rPr lang="en-US" dirty="0"/>
              <a:t>Similarity = size of intersection of context signature and </a:t>
            </a:r>
            <a:r>
              <a:rPr lang="en-US" dirty="0" smtClean="0"/>
              <a:t>sense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58733" y="2116667"/>
            <a:ext cx="2700867" cy="400110"/>
            <a:chOff x="4258733" y="2116667"/>
            <a:chExt cx="2700867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885267" y="2116667"/>
              <a:ext cx="2074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context words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4258733" y="2316722"/>
              <a:ext cx="626534" cy="2000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07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of </a:t>
            </a:r>
            <a:r>
              <a:rPr lang="en-US" dirty="0" smtClean="0"/>
              <a:t>target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72677"/>
            <a:ext cx="8229600" cy="3953488"/>
          </a:xfrm>
        </p:spPr>
        <p:txBody>
          <a:bodyPr>
            <a:normAutofit/>
          </a:bodyPr>
          <a:lstStyle/>
          <a:p>
            <a:r>
              <a:rPr lang="en-US" dirty="0"/>
              <a:t>Simplified </a:t>
            </a:r>
            <a:r>
              <a:rPr lang="en-US" dirty="0" err="1" smtClean="0"/>
              <a:t>Lesk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Words </a:t>
            </a:r>
            <a:r>
              <a:rPr lang="en-US" dirty="0"/>
              <a:t>in </a:t>
            </a:r>
            <a:r>
              <a:rPr lang="en-US" dirty="0" smtClean="0"/>
              <a:t>context</a:t>
            </a:r>
          </a:p>
          <a:p>
            <a:pPr lvl="1"/>
            <a:r>
              <a:rPr lang="en-US" i="1" dirty="0" smtClean="0"/>
              <a:t>Signature(</a:t>
            </a:r>
            <a:r>
              <a:rPr lang="en-US" i="1" dirty="0" smtClean="0">
                <a:solidFill>
                  <a:srgbClr val="00B050"/>
                </a:solidFill>
              </a:rPr>
              <a:t>bank</a:t>
            </a:r>
            <a:r>
              <a:rPr lang="en-US" i="1" dirty="0" smtClean="0"/>
              <a:t>) = </a:t>
            </a:r>
            <a:r>
              <a:rPr lang="en-US" i="1" dirty="0"/>
              <a:t>{</a:t>
            </a:r>
            <a:r>
              <a:rPr lang="en-US" i="1" dirty="0">
                <a:solidFill>
                  <a:srgbClr val="00B050"/>
                </a:solidFill>
              </a:rPr>
              <a:t>refuse, give, loan</a:t>
            </a:r>
            <a:r>
              <a:rPr lang="en-US" i="1" dirty="0" smtClean="0"/>
              <a:t>}</a:t>
            </a:r>
          </a:p>
          <a:p>
            <a:r>
              <a:rPr lang="en-US" dirty="0"/>
              <a:t>Original </a:t>
            </a:r>
            <a:r>
              <a:rPr lang="en-US" dirty="0" err="1" smtClean="0"/>
              <a:t>Lesk</a:t>
            </a:r>
            <a:endParaRPr lang="en-US" dirty="0"/>
          </a:p>
          <a:p>
            <a:pPr lvl="1"/>
            <a:r>
              <a:rPr lang="en-US" dirty="0" smtClean="0"/>
              <a:t>Augmented </a:t>
            </a:r>
            <a:r>
              <a:rPr lang="en-US" dirty="0"/>
              <a:t>signature of the target </a:t>
            </a:r>
            <a:r>
              <a:rPr lang="en-US" dirty="0" smtClean="0"/>
              <a:t>word</a:t>
            </a:r>
          </a:p>
          <a:p>
            <a:pPr lvl="1"/>
            <a:r>
              <a:rPr lang="en-US" i="1" dirty="0"/>
              <a:t>Signature(</a:t>
            </a:r>
            <a:r>
              <a:rPr lang="en-US" i="1" dirty="0">
                <a:solidFill>
                  <a:srgbClr val="00B050"/>
                </a:solidFill>
              </a:rPr>
              <a:t>bank</a:t>
            </a:r>
            <a:r>
              <a:rPr lang="en-US" i="1" dirty="0"/>
              <a:t>) = {</a:t>
            </a:r>
            <a:r>
              <a:rPr lang="en-US" b="1" i="1" dirty="0" smtClean="0">
                <a:solidFill>
                  <a:srgbClr val="00B050"/>
                </a:solidFill>
              </a:rPr>
              <a:t>refuse</a:t>
            </a:r>
            <a:r>
              <a:rPr lang="en-US" i="1" dirty="0">
                <a:solidFill>
                  <a:srgbClr val="00B050"/>
                </a:solidFill>
              </a:rPr>
              <a:t>, reject, request,... , </a:t>
            </a:r>
            <a:r>
              <a:rPr lang="en-US" b="1" i="1" dirty="0">
                <a:solidFill>
                  <a:srgbClr val="00B050"/>
                </a:solidFill>
              </a:rPr>
              <a:t>give</a:t>
            </a:r>
            <a:r>
              <a:rPr lang="en-US" i="1" dirty="0">
                <a:solidFill>
                  <a:srgbClr val="00B050"/>
                </a:solidFill>
              </a:rPr>
              <a:t>, gift, donate,... </a:t>
            </a:r>
            <a:r>
              <a:rPr lang="en-US" b="1" i="1" dirty="0">
                <a:solidFill>
                  <a:srgbClr val="00B050"/>
                </a:solidFill>
              </a:rPr>
              <a:t>loan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smtClean="0">
                <a:solidFill>
                  <a:srgbClr val="00B050"/>
                </a:solidFill>
              </a:rPr>
              <a:t>money, borrow</a:t>
            </a:r>
            <a:r>
              <a:rPr lang="en-US" i="1" dirty="0">
                <a:solidFill>
                  <a:srgbClr val="00B050"/>
                </a:solidFill>
              </a:rPr>
              <a:t>,...</a:t>
            </a:r>
            <a:r>
              <a:rPr lang="en-US" i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939" y="1417638"/>
            <a:ext cx="564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“The </a:t>
            </a:r>
            <a:r>
              <a:rPr lang="en-US" sz="2800" i="1" dirty="0" smtClean="0">
                <a:solidFill>
                  <a:srgbClr val="00B050"/>
                </a:solidFill>
              </a:rPr>
              <a:t>bank</a:t>
            </a:r>
            <a:r>
              <a:rPr lang="en-US" sz="2800" i="1" dirty="0" smtClean="0"/>
              <a:t> refused to give me a loan.”</a:t>
            </a:r>
            <a:endParaRPr lang="en-US" sz="2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discussed in </a:t>
            </a:r>
            <a:r>
              <a:rPr lang="en-US" dirty="0"/>
              <a:t>the lecture of “Text Categorization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Basically treat each sense as an independent class label</a:t>
            </a:r>
          </a:p>
          <a:p>
            <a:pPr lvl="1"/>
            <a:r>
              <a:rPr lang="en-US" dirty="0" smtClean="0"/>
              <a:t>Construct classifiers to assign each instance with context into the classes/senses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semantics</a:t>
            </a:r>
          </a:p>
          <a:p>
            <a:pPr lvl="1"/>
            <a:r>
              <a:rPr lang="en-US" dirty="0" smtClean="0"/>
              <a:t>Relationship between words</a:t>
            </a:r>
          </a:p>
          <a:p>
            <a:pPr lvl="1"/>
            <a:r>
              <a:rPr lang="en-US" dirty="0" smtClean="0"/>
              <a:t>WordNet</a:t>
            </a:r>
          </a:p>
          <a:p>
            <a:r>
              <a:rPr lang="en-US" dirty="0" smtClean="0"/>
              <a:t>Distributional semantics</a:t>
            </a:r>
          </a:p>
          <a:p>
            <a:pPr lvl="1"/>
            <a:r>
              <a:rPr lang="en-US" dirty="0" smtClean="0"/>
              <a:t>Similarity between words</a:t>
            </a:r>
          </a:p>
          <a:p>
            <a:pPr lvl="1"/>
            <a:r>
              <a:rPr lang="en-US" dirty="0" smtClean="0"/>
              <a:t>Word sense </a:t>
            </a:r>
            <a:r>
              <a:rPr lang="en-US" dirty="0"/>
              <a:t>disambiguation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meaning </a:t>
            </a:r>
            <a:r>
              <a:rPr lang="en-US" dirty="0"/>
              <a:t>of </a:t>
            </a:r>
            <a:r>
              <a:rPr lang="en-US" dirty="0" smtClean="0"/>
              <a:t>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words have many different senses</a:t>
            </a:r>
          </a:p>
          <a:p>
            <a:pPr lvl="1"/>
            <a:r>
              <a:rPr lang="en-US" dirty="0" smtClean="0"/>
              <a:t>dog = animal or sausage?</a:t>
            </a:r>
          </a:p>
          <a:p>
            <a:pPr lvl="1"/>
            <a:r>
              <a:rPr lang="en-US" dirty="0" smtClean="0"/>
              <a:t>lie = to be in a horizontal position or a false statement </a:t>
            </a:r>
            <a:r>
              <a:rPr lang="en-US" dirty="0"/>
              <a:t>made with deliberate </a:t>
            </a:r>
            <a:r>
              <a:rPr lang="en-US" dirty="0" smtClean="0"/>
              <a:t>intent</a:t>
            </a:r>
          </a:p>
          <a:p>
            <a:r>
              <a:rPr lang="en-US" dirty="0" smtClean="0"/>
              <a:t>What are </a:t>
            </a:r>
            <a:r>
              <a:rPr lang="en-US" dirty="0"/>
              <a:t>the </a:t>
            </a:r>
            <a:r>
              <a:rPr lang="en-US" dirty="0" smtClean="0"/>
              <a:t>relations of different words in terms of meaning?</a:t>
            </a:r>
          </a:p>
          <a:p>
            <a:pPr lvl="1"/>
            <a:r>
              <a:rPr lang="en-US" dirty="0"/>
              <a:t>Specific relations between </a:t>
            </a:r>
            <a:r>
              <a:rPr lang="en-US" dirty="0" smtClean="0"/>
              <a:t>senses</a:t>
            </a:r>
            <a:endParaRPr lang="en-US" dirty="0"/>
          </a:p>
          <a:p>
            <a:pPr lvl="2"/>
            <a:r>
              <a:rPr lang="en-US" dirty="0" smtClean="0"/>
              <a:t>Animal </a:t>
            </a:r>
            <a:r>
              <a:rPr lang="en-US" dirty="0"/>
              <a:t>is more general than </a:t>
            </a:r>
            <a:r>
              <a:rPr lang="en-US" dirty="0" smtClean="0"/>
              <a:t>dog</a:t>
            </a:r>
          </a:p>
          <a:p>
            <a:pPr lvl="1"/>
            <a:r>
              <a:rPr lang="en-US" dirty="0"/>
              <a:t>Semantic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 smtClean="0"/>
              <a:t>Money </a:t>
            </a:r>
            <a:r>
              <a:rPr lang="en-US" dirty="0"/>
              <a:t>is related to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479803" y="5002039"/>
            <a:ext cx="5295896" cy="1200329"/>
            <a:chOff x="3589870" y="4925836"/>
            <a:chExt cx="5295896" cy="1200329"/>
          </a:xfrm>
        </p:grpSpPr>
        <p:sp>
          <p:nvSpPr>
            <p:cNvPr id="7" name="Rectangle 6"/>
            <p:cNvSpPr/>
            <p:nvPr/>
          </p:nvSpPr>
          <p:spPr>
            <a:xfrm>
              <a:off x="4741333" y="4925836"/>
              <a:ext cx="41444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i="1" dirty="0" smtClean="0"/>
                <a:t>a </a:t>
              </a:r>
              <a:r>
                <a:rPr lang="en-US" i="1" dirty="0"/>
                <a:t>set of words </a:t>
              </a:r>
              <a:r>
                <a:rPr lang="en-US" i="1" dirty="0" smtClean="0"/>
                <a:t>grouped, </a:t>
              </a:r>
              <a:r>
                <a:rPr lang="en-US" i="1" dirty="0"/>
                <a:t>referring to a specific </a:t>
              </a:r>
              <a:r>
                <a:rPr lang="en-US" i="1" dirty="0" smtClean="0"/>
                <a:t>subject </a:t>
              </a:r>
              <a:r>
                <a:rPr lang="en-US" i="1" dirty="0"/>
                <a:t>… not necessarily synonymous, but are all used to talk about the same general </a:t>
              </a:r>
              <a:r>
                <a:rPr lang="en-US" i="1" dirty="0" smtClean="0"/>
                <a:t>phenomenon </a:t>
              </a:r>
              <a:r>
                <a:rPr lang="en-US" dirty="0" smtClean="0"/>
                <a:t>” - wiki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589870" y="5198533"/>
              <a:ext cx="1066797" cy="846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3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19: Lexical Semantics</a:t>
            </a:r>
          </a:p>
          <a:p>
            <a:pPr lvl="1"/>
            <a:r>
              <a:rPr lang="en-US" dirty="0"/>
              <a:t>Chapter 20: Computational Lexical Semantics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‘bank’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</a:t>
            </a:r>
            <a:r>
              <a:rPr lang="en-US" u="sng" dirty="0" smtClean="0"/>
              <a:t>US bank</a:t>
            </a:r>
            <a:r>
              <a:rPr lang="en-US" dirty="0" smtClean="0"/>
              <a:t> has </a:t>
            </a:r>
            <a:r>
              <a:rPr lang="en-US" dirty="0"/>
              <a:t>raised interest </a:t>
            </a:r>
            <a:r>
              <a:rPr lang="en-US" dirty="0" smtClean="0"/>
              <a:t>rates.”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branch of a financial </a:t>
            </a:r>
            <a:r>
              <a:rPr lang="en-US" dirty="0" smtClean="0"/>
              <a:t>institution</a:t>
            </a:r>
          </a:p>
          <a:p>
            <a:pPr lvl="2"/>
            <a:r>
              <a:rPr lang="en-US" dirty="0" smtClean="0"/>
              <a:t>E.g., “The </a:t>
            </a:r>
            <a:r>
              <a:rPr lang="en-US" u="sng" dirty="0"/>
              <a:t>bank on </a:t>
            </a:r>
            <a:r>
              <a:rPr lang="en-US" u="sng" dirty="0" smtClean="0"/>
              <a:t>Main Street</a:t>
            </a:r>
            <a:r>
              <a:rPr lang="en-US" dirty="0" smtClean="0"/>
              <a:t> </a:t>
            </a:r>
            <a:r>
              <a:rPr lang="en-US" dirty="0"/>
              <a:t>closes at </a:t>
            </a:r>
            <a:r>
              <a:rPr lang="en-US" dirty="0" smtClean="0"/>
              <a:t>5pm.”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sloping side of any hollow in the ground, </a:t>
            </a:r>
            <a:r>
              <a:rPr lang="en-US" dirty="0" smtClean="0"/>
              <a:t>especially</a:t>
            </a:r>
            <a:r>
              <a:rPr lang="en-US" dirty="0"/>
              <a:t> when bordering </a:t>
            </a:r>
            <a:r>
              <a:rPr lang="en-US" dirty="0" smtClean="0"/>
              <a:t>a river</a:t>
            </a:r>
          </a:p>
          <a:p>
            <a:pPr lvl="2"/>
            <a:r>
              <a:rPr lang="en-US" dirty="0" smtClean="0"/>
              <a:t>E.g., “In </a:t>
            </a:r>
            <a:r>
              <a:rPr lang="en-US" dirty="0"/>
              <a:t>1927, the </a:t>
            </a:r>
            <a:r>
              <a:rPr lang="en-US" u="sng" dirty="0"/>
              <a:t>bank of the Mississippi</a:t>
            </a:r>
            <a:r>
              <a:rPr lang="en-US" dirty="0"/>
              <a:t> </a:t>
            </a:r>
            <a:r>
              <a:rPr lang="en-US" dirty="0" smtClean="0"/>
              <a:t>flooded.”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‘repository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E.g., “I </a:t>
            </a:r>
            <a:r>
              <a:rPr lang="en-US" dirty="0"/>
              <a:t>donate blood to a </a:t>
            </a:r>
            <a:r>
              <a:rPr lang="en-US" u="sng" dirty="0"/>
              <a:t>blood </a:t>
            </a:r>
            <a:r>
              <a:rPr lang="en-US" u="sng" dirty="0" smtClean="0"/>
              <a:t>bank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</a:t>
            </a:r>
            <a:r>
              <a:rPr lang="en-US" dirty="0" smtClean="0"/>
              <a:t>entries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2134709"/>
            <a:ext cx="4296372" cy="3522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4709"/>
            <a:ext cx="4457700" cy="37052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3228" y="1315269"/>
            <a:ext cx="5951000" cy="1253760"/>
            <a:chOff x="123228" y="1315269"/>
            <a:chExt cx="5951000" cy="1253760"/>
          </a:xfrm>
        </p:grpSpPr>
        <p:grpSp>
          <p:nvGrpSpPr>
            <p:cNvPr id="13" name="Group 12"/>
            <p:cNvGrpSpPr/>
            <p:nvPr/>
          </p:nvGrpSpPr>
          <p:grpSpPr>
            <a:xfrm>
              <a:off x="772886" y="1315269"/>
              <a:ext cx="5301342" cy="921809"/>
              <a:chOff x="827315" y="1348885"/>
              <a:chExt cx="5301342" cy="9218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178628" y="1348885"/>
                <a:ext cx="2950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lemma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827315" y="1709057"/>
                <a:ext cx="2264228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203096" y="1709057"/>
                <a:ext cx="684590" cy="5616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23228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2237078"/>
              <a:ext cx="812943" cy="33195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5886" y="3037114"/>
            <a:ext cx="4692313" cy="3208863"/>
            <a:chOff x="155886" y="3037114"/>
            <a:chExt cx="4692313" cy="3208863"/>
          </a:xfrm>
        </p:grpSpPr>
        <p:sp>
          <p:nvSpPr>
            <p:cNvPr id="16" name="Oval 15"/>
            <p:cNvSpPr/>
            <p:nvPr/>
          </p:nvSpPr>
          <p:spPr>
            <a:xfrm>
              <a:off x="155886" y="3037114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99213" y="3329376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9213" y="4578577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5886" y="4222749"/>
              <a:ext cx="248986" cy="2489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4055" y="3286100"/>
              <a:ext cx="4040372" cy="2959877"/>
              <a:chOff x="504055" y="3286100"/>
              <a:chExt cx="4040372" cy="295987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32215" y="5784312"/>
                <a:ext cx="170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2"/>
                    </a:solidFill>
                  </a:rPr>
                  <a:t>senses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529699" y="4471735"/>
                <a:ext cx="1741715" cy="1368199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569029" y="4827563"/>
                <a:ext cx="1975398" cy="1012371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476966" y="3578362"/>
                <a:ext cx="2014309" cy="2261572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04055" y="3286100"/>
                <a:ext cx="1873728" cy="255383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Word forms</a:t>
            </a:r>
            <a:r>
              <a:rPr lang="en-US" dirty="0"/>
              <a:t>: runs, ran, running; good, better, best</a:t>
            </a:r>
          </a:p>
          <a:p>
            <a:pPr lvl="1"/>
            <a:r>
              <a:rPr lang="en-US" dirty="0"/>
              <a:t>Any, possibly inflected, form of a </a:t>
            </a:r>
            <a:r>
              <a:rPr lang="en-US" dirty="0" smtClean="0"/>
              <a:t>word</a:t>
            </a:r>
          </a:p>
          <a:p>
            <a:r>
              <a:rPr lang="en-US" b="1" dirty="0" smtClean="0"/>
              <a:t>Lemma</a:t>
            </a:r>
            <a:r>
              <a:rPr lang="en-US" dirty="0" smtClean="0"/>
              <a:t> </a:t>
            </a:r>
            <a:r>
              <a:rPr lang="en-US" dirty="0"/>
              <a:t>(citation/dictionary form): </a:t>
            </a:r>
            <a:r>
              <a:rPr lang="en-US" dirty="0" smtClean="0"/>
              <a:t>run; good</a:t>
            </a:r>
            <a:endParaRPr lang="en-US" dirty="0"/>
          </a:p>
          <a:p>
            <a:pPr lvl="1"/>
            <a:r>
              <a:rPr lang="en-US" dirty="0"/>
              <a:t>A basic word form (e.g. infinitive or singular nominative </a:t>
            </a:r>
            <a:r>
              <a:rPr lang="en-US" dirty="0" smtClean="0"/>
              <a:t>noun) that </a:t>
            </a:r>
            <a:r>
              <a:rPr lang="en-US" dirty="0"/>
              <a:t>is used to represent all forms of the same </a:t>
            </a:r>
            <a:r>
              <a:rPr lang="en-US" dirty="0" smtClean="0"/>
              <a:t>word</a:t>
            </a:r>
            <a:endParaRPr lang="en-US" dirty="0"/>
          </a:p>
          <a:p>
            <a:r>
              <a:rPr lang="en-US" b="1" dirty="0" smtClean="0"/>
              <a:t>Lexeme</a:t>
            </a:r>
            <a:r>
              <a:rPr lang="en-US" dirty="0"/>
              <a:t>: RUN(V), GOOD(A), BANK</a:t>
            </a:r>
            <a:r>
              <a:rPr lang="en-US" baseline="30000" dirty="0"/>
              <a:t>1</a:t>
            </a:r>
            <a:r>
              <a:rPr lang="en-US" dirty="0"/>
              <a:t>(N), BANK</a:t>
            </a:r>
            <a:r>
              <a:rPr lang="en-US" baseline="30000" dirty="0"/>
              <a:t>2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An abstract representation of a word (and all its forms</a:t>
            </a:r>
            <a:r>
              <a:rPr lang="en-US" dirty="0" smtClean="0"/>
              <a:t>), with </a:t>
            </a:r>
            <a:r>
              <a:rPr lang="en-US" dirty="0"/>
              <a:t>a part-of-speech and a set of related word </a:t>
            </a:r>
            <a:r>
              <a:rPr lang="en-US" dirty="0" smtClean="0"/>
              <a:t>senses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just written (or referred to) as the lemma, perhaps in a different </a:t>
            </a:r>
            <a:r>
              <a:rPr lang="en-US" dirty="0" smtClean="0"/>
              <a:t>FONT</a:t>
            </a:r>
            <a:endParaRPr lang="en-US" dirty="0"/>
          </a:p>
          <a:p>
            <a:r>
              <a:rPr lang="en-US" b="1" dirty="0" smtClean="0"/>
              <a:t>Lexicon</a:t>
            </a:r>
            <a:endParaRPr lang="en-US" b="1" dirty="0"/>
          </a:p>
          <a:p>
            <a:pPr lvl="1"/>
            <a:r>
              <a:rPr lang="en-US" dirty="0"/>
              <a:t>A (finite) list of lexemes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  <a:p>
            <a:pPr lvl="1"/>
            <a:r>
              <a:rPr lang="en-US" dirty="0"/>
              <a:t>A lexeme is </a:t>
            </a:r>
            <a:r>
              <a:rPr lang="en-US" dirty="0" err="1"/>
              <a:t>polysemous</a:t>
            </a:r>
            <a:r>
              <a:rPr lang="en-US" dirty="0"/>
              <a:t> if it has different related senses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244419"/>
            <a:ext cx="7422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  or        a building </a:t>
            </a:r>
            <a:endParaRPr lang="en-US" sz="2800" dirty="0"/>
          </a:p>
        </p:txBody>
      </p:sp>
      <p:pic>
        <p:nvPicPr>
          <p:cNvPr id="1030" name="Picture 6" descr="http://www.trbimg.com/img-52015758/turbine/sns-rt-cbre9751hxz00-jpg-20130806/600/600x3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553867"/>
            <a:ext cx="2463346" cy="14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5" y="3715951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sense </a:t>
            </a:r>
            <a:r>
              <a:rPr lang="en-US" dirty="0"/>
              <a:t>of </a:t>
            </a:r>
            <a:r>
              <a:rPr lang="en-US" dirty="0" smtClean="0"/>
              <a:t>word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Homonyms</a:t>
            </a:r>
            <a:endParaRPr lang="en-US" dirty="0"/>
          </a:p>
          <a:p>
            <a:pPr lvl="1"/>
            <a:r>
              <a:rPr lang="en-US" dirty="0"/>
              <a:t>Two lexemes are homonyms if their senses are unrelated, </a:t>
            </a:r>
            <a:r>
              <a:rPr lang="en-US" dirty="0" smtClean="0"/>
              <a:t>but they </a:t>
            </a:r>
            <a:r>
              <a:rPr lang="en-US" dirty="0"/>
              <a:t>happen to have the same spelling and pronunciation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486" y="5602945"/>
            <a:ext cx="7380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bank = financial institution         or        river bank</a:t>
            </a:r>
            <a:endParaRPr lang="en-US" sz="2800" dirty="0"/>
          </a:p>
        </p:txBody>
      </p:sp>
      <p:pic>
        <p:nvPicPr>
          <p:cNvPr id="2050" name="Picture 2" descr="http://images.fineartamerica.com/images-medium/sunlit-riverbank-grace-nika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39" y="3912940"/>
            <a:ext cx="2253342" cy="16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33" y="4176917"/>
            <a:ext cx="2457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</a:t>
            </a:r>
            <a:r>
              <a:rPr lang="en-US" dirty="0" smtClean="0"/>
              <a:t>between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/>
              <a:t>Synonyms: couch/sofa</a:t>
            </a:r>
          </a:p>
          <a:p>
            <a:pPr lvl="2"/>
            <a:r>
              <a:rPr lang="en-US" dirty="0"/>
              <a:t>Two lemmas with the same sense</a:t>
            </a:r>
          </a:p>
          <a:p>
            <a:pPr lvl="1"/>
            <a:r>
              <a:rPr lang="en-US" dirty="0"/>
              <a:t>Antonyms: cold/hot, rise/fall, in/out</a:t>
            </a:r>
          </a:p>
          <a:p>
            <a:pPr lvl="2"/>
            <a:r>
              <a:rPr lang="en-US" dirty="0"/>
              <a:t>Two lemmas with the opposite </a:t>
            </a:r>
            <a:r>
              <a:rPr lang="en-US" dirty="0" smtClean="0"/>
              <a:t>sense</a:t>
            </a:r>
          </a:p>
          <a:p>
            <a:r>
              <a:rPr lang="en-US" dirty="0"/>
              <a:t>Hierarchical relations:</a:t>
            </a:r>
          </a:p>
          <a:p>
            <a:pPr lvl="1"/>
            <a:r>
              <a:rPr lang="en-US" dirty="0" err="1"/>
              <a:t>Hypernyms</a:t>
            </a:r>
            <a:r>
              <a:rPr lang="en-US" dirty="0"/>
              <a:t> and hyponyms: pet/dog</a:t>
            </a:r>
          </a:p>
          <a:p>
            <a:pPr lvl="2"/>
            <a:r>
              <a:rPr lang="en-US" dirty="0"/>
              <a:t>The hyponym (dog) is more specific than the </a:t>
            </a:r>
            <a:r>
              <a:rPr lang="en-US" dirty="0" err="1"/>
              <a:t>hypernym</a:t>
            </a:r>
            <a:r>
              <a:rPr lang="en-US" dirty="0"/>
              <a:t> (pet)</a:t>
            </a:r>
          </a:p>
          <a:p>
            <a:pPr lvl="1"/>
            <a:r>
              <a:rPr lang="en-US" dirty="0" err="1"/>
              <a:t>Holonyms</a:t>
            </a:r>
            <a:r>
              <a:rPr lang="en-US" dirty="0"/>
              <a:t> and </a:t>
            </a:r>
            <a:r>
              <a:rPr lang="en-US" dirty="0" err="1"/>
              <a:t>meronyms</a:t>
            </a:r>
            <a:r>
              <a:rPr lang="en-US" dirty="0"/>
              <a:t>: car/wheel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meronym</a:t>
            </a:r>
            <a:r>
              <a:rPr lang="en-US" dirty="0"/>
              <a:t> (wheel) is a part of the </a:t>
            </a:r>
            <a:r>
              <a:rPr lang="en-US" dirty="0" err="1"/>
              <a:t>holonym</a:t>
            </a:r>
            <a:r>
              <a:rPr lang="en-US" dirty="0"/>
              <a:t> (car)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369</TotalTime>
  <Words>1564</Words>
  <Application>Microsoft Office PowerPoint</Application>
  <PresentationFormat>On-screen Show (4:3)</PresentationFormat>
  <Paragraphs>302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simple slides template</vt:lpstr>
      <vt:lpstr>Lexical Semantics and Word Senses</vt:lpstr>
      <vt:lpstr>Today’s lecture</vt:lpstr>
      <vt:lpstr>What is the meaning of a word?</vt:lpstr>
      <vt:lpstr>Word senses</vt:lpstr>
      <vt:lpstr>Lexicon entries</vt:lpstr>
      <vt:lpstr>Some terminologies</vt:lpstr>
      <vt:lpstr>Make sense of word senses</vt:lpstr>
      <vt:lpstr>Make sense of word senses</vt:lpstr>
      <vt:lpstr>Relations between senses</vt:lpstr>
      <vt:lpstr>WordNet</vt:lpstr>
      <vt:lpstr>A WordNet example</vt:lpstr>
      <vt:lpstr>Hierarchical synset relations: nouns</vt:lpstr>
      <vt:lpstr>WordNet hypernyms &amp; hyponyms</vt:lpstr>
      <vt:lpstr>Hierarchical synset relations: verbs</vt:lpstr>
      <vt:lpstr>WordNet similarity</vt:lpstr>
      <vt:lpstr>WordNet::Similarity</vt:lpstr>
      <vt:lpstr>WordNet::Similarity</vt:lpstr>
      <vt:lpstr>Distributional hypothesis</vt:lpstr>
      <vt:lpstr>Distributional semantics</vt:lpstr>
      <vt:lpstr>How to define the contexts</vt:lpstr>
      <vt:lpstr>Mutual information</vt:lpstr>
      <vt:lpstr>Pointwise mutual information</vt:lpstr>
      <vt:lpstr>Word sense disambiguation</vt:lpstr>
      <vt:lpstr>Dictionary-based methods</vt:lpstr>
      <vt:lpstr>Lesk algorithm</vt:lpstr>
      <vt:lpstr>Sense signatures</vt:lpstr>
      <vt:lpstr>Signature of target word</vt:lpstr>
      <vt:lpstr>Learning-based Methods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Semantics and Word Senses</dc:title>
  <dc:creator>hongning wang</dc:creator>
  <cp:lastModifiedBy>hongning wang</cp:lastModifiedBy>
  <cp:revision>35</cp:revision>
  <dcterms:created xsi:type="dcterms:W3CDTF">2014-12-31T21:41:54Z</dcterms:created>
  <dcterms:modified xsi:type="dcterms:W3CDTF">2016-03-01T04:40:21Z</dcterms:modified>
</cp:coreProperties>
</file>