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3" r:id="rId9"/>
    <p:sldId id="267" r:id="rId10"/>
    <p:sldId id="268" r:id="rId11"/>
    <p:sldId id="269" r:id="rId12"/>
    <p:sldId id="271" r:id="rId13"/>
    <p:sldId id="273" r:id="rId14"/>
    <p:sldId id="270" r:id="rId15"/>
    <p:sldId id="276" r:id="rId16"/>
    <p:sldId id="266" r:id="rId17"/>
    <p:sldId id="275" r:id="rId18"/>
    <p:sldId id="274" r:id="rId19"/>
    <p:sldId id="278" r:id="rId20"/>
    <p:sldId id="277" r:id="rId21"/>
    <p:sldId id="281" r:id="rId22"/>
    <p:sldId id="282" r:id="rId23"/>
    <p:sldId id="283" r:id="rId24"/>
    <p:sldId id="279" r:id="rId25"/>
    <p:sldId id="285" r:id="rId26"/>
    <p:sldId id="286" r:id="rId27"/>
    <p:sldId id="288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Wu" initials="PW" lastIdx="1" clrIdx="0">
    <p:extLst>
      <p:ext uri="{19B8F6BF-5375-455C-9EA6-DF929625EA0E}">
        <p15:presenceInfo xmlns:p15="http://schemas.microsoft.com/office/powerpoint/2012/main" userId="8bd9dd275f2c0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0549" autoAdjust="0"/>
  </p:normalViewPr>
  <p:slideViewPr>
    <p:cSldViewPr snapToGrid="0">
      <p:cViewPr varScale="1">
        <p:scale>
          <a:sx n="64" d="100"/>
          <a:sy n="64" d="100"/>
        </p:scale>
        <p:origin x="6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24D9-7EF4-455D-B4C5-E3B871AE0A40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3617-195A-4285-BF95-3D0C3F19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</a:t>
            </a:r>
            <a:r>
              <a:rPr lang="en-US" baseline="0" dirty="0" smtClean="0"/>
              <a:t>o give you guys a little personal connection…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08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convenience</a:t>
            </a:r>
            <a:r>
              <a:rPr lang="en-US" baseline="0" dirty="0" smtClean="0"/>
              <a:t> we set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</a:t>
            </a:r>
            <a:r>
              <a:rPr lang="en-US" baseline="0" dirty="0" smtClean="0"/>
              <a:t> finished formulating the model we’ll move onto parameter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0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strategy is kind of complicated but look at it a little more closely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76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18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gibbs</a:t>
            </a:r>
            <a:r>
              <a:rPr lang="en-US" dirty="0" smtClean="0"/>
              <a:t> sampling is the practice of iteratively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6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Constantia" panose="02030602050306030303" pitchFamily="18" charset="0"/>
              </a:rPr>
              <a:t>We want to sample</a:t>
            </a:r>
            <a:r>
              <a:rPr lang="en-US" sz="1600" baseline="0" dirty="0" smtClean="0">
                <a:latin typeface="Constantia" panose="02030602050306030303" pitchFamily="18" charset="0"/>
              </a:rPr>
              <a:t> the author and topic assignment</a:t>
            </a:r>
            <a:endParaRPr lang="en-US" sz="1600" dirty="0" smtClean="0">
              <a:latin typeface="Constantia" panose="02030602050306030303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Constantia" panose="02030602050306030303" pitchFamily="18" charset="0"/>
              </a:rPr>
              <a:t>The </a:t>
            </a:r>
            <a:r>
              <a:rPr lang="en-US" sz="1600" dirty="0" smtClean="0">
                <a:latin typeface="Constantia" panose="02030602050306030303" pitchFamily="18" charset="0"/>
              </a:rPr>
              <a:t>distribution of the authorship and topic assignment for one word conditioned on all other words and the assignments for all other words</a:t>
            </a:r>
            <a:endParaRPr lang="en-US" sz="1600" i="1" dirty="0" smtClean="0">
              <a:latin typeface="Constantia" panose="020306020503060303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23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Constantia" panose="02030602050306030303" pitchFamily="18" charset="0"/>
              </a:rPr>
              <a:t>the distribution of the authorship and topic assignment for one word conditioned on all other words and the assignments for all other words</a:t>
            </a:r>
            <a:endParaRPr lang="en-US" sz="1600" i="1" dirty="0" smtClean="0">
              <a:latin typeface="Constantia" panose="020306020503060303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6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Constantia" panose="02030602050306030303" pitchFamily="18" charset="0"/>
              </a:rPr>
              <a:t>the distribution of the authorship and topic assignment for one word conditioned on all other words and the assignments for all other </a:t>
            </a:r>
            <a:r>
              <a:rPr lang="en-US" sz="1600" dirty="0" smtClean="0">
                <a:latin typeface="Constantia" panose="02030602050306030303" pitchFamily="18" charset="0"/>
              </a:rPr>
              <a:t>words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dirty="0" smtClean="0">
                <a:latin typeface="Constantia" panose="02030602050306030303" pitchFamily="18" charset="0"/>
              </a:rPr>
              <a:t>The</a:t>
            </a:r>
            <a:r>
              <a:rPr lang="en-US" sz="1600" i="1" baseline="0" dirty="0" smtClean="0">
                <a:latin typeface="Constantia" panose="02030602050306030303" pitchFamily="18" charset="0"/>
              </a:rPr>
              <a:t> two fractions are the probabilities documented in the two matrices!</a:t>
            </a:r>
            <a:endParaRPr lang="en-US" sz="1600" i="1" dirty="0" smtClean="0">
              <a:latin typeface="Constantia" panose="020306020503060303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39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Sure</a:t>
            </a:r>
            <a:r>
              <a:rPr lang="en-US" baseline="0" dirty="0" smtClean="0"/>
              <a:t> enough, we use the formula for the conditional distribution for the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7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Perplexity:</a:t>
            </a:r>
            <a:r>
              <a:rPr lang="en-US" baseline="0" dirty="0" smtClean="0"/>
              <a:t> the probability that the test document is generated by the generative model we built</a:t>
            </a:r>
            <a:endParaRPr lang="en-US" dirty="0" smtClean="0"/>
          </a:p>
          <a:p>
            <a:r>
              <a:rPr lang="en-US" dirty="0" smtClean="0"/>
              <a:t>2. To predict the authors,</a:t>
            </a:r>
            <a:r>
              <a:rPr lang="en-US" baseline="0" dirty="0" smtClean="0"/>
              <a:t> simply rank the perplexity score given different authors, the ones with lower perplexities are more likely to be the real authors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paper introduced a new version of generative</a:t>
            </a:r>
            <a:r>
              <a:rPr lang="en-US" baseline="0" dirty="0" smtClean="0"/>
              <a:t> model for topic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86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learned relationship between authors</a:t>
            </a:r>
            <a:r>
              <a:rPr lang="en-US" baseline="0" dirty="0" smtClean="0"/>
              <a:t> and topics solved the problem raised in the motivation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2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Built</a:t>
            </a:r>
            <a:r>
              <a:rPr lang="en-US" baseline="0" dirty="0" smtClean="0"/>
              <a:t> upon the original topic model…</a:t>
            </a:r>
          </a:p>
          <a:p>
            <a:r>
              <a:rPr lang="en-US" baseline="0" dirty="0" smtClean="0"/>
              <a:t>The extension part is that they added…</a:t>
            </a:r>
          </a:p>
          <a:p>
            <a:r>
              <a:rPr lang="en-US" baseline="0" dirty="0" smtClean="0"/>
              <a:t>If you are familiar with the original LDA…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  <a:r>
              <a:rPr lang="en-US" baseline="0" dirty="0" smtClean="0"/>
              <a:t> how the generative process works; and a convenient visualization of such process; then comparison to show the difference and innovation of this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</a:t>
            </a:r>
            <a:r>
              <a:rPr lang="en-US" baseline="0" dirty="0" smtClean="0"/>
              <a:t> i</a:t>
            </a:r>
            <a:r>
              <a:rPr lang="en-US" dirty="0" smtClean="0"/>
              <a:t>t’s an important task</a:t>
            </a:r>
            <a:r>
              <a:rPr lang="en-US" baseline="0" dirty="0" smtClean="0"/>
              <a:t> because we have large collections</a:t>
            </a:r>
            <a:r>
              <a:rPr lang="en-US" dirty="0" smtClean="0"/>
              <a:t>; we want to learn the interests</a:t>
            </a:r>
            <a:r>
              <a:rPr lang="en-US" baseline="0" dirty="0" smtClean="0"/>
              <a:t> but not obvious </a:t>
            </a:r>
          </a:p>
          <a:p>
            <a:r>
              <a:rPr lang="en-US" baseline="0" dirty="0" smtClean="0"/>
              <a:t>Of course there are people ; </a:t>
            </a:r>
          </a:p>
          <a:p>
            <a:r>
              <a:rPr lang="en-US" baseline="0" dirty="0" smtClean="0"/>
              <a:t>The notion of authors interests is captured.</a:t>
            </a:r>
          </a:p>
          <a:p>
            <a:r>
              <a:rPr lang="en-US" baseline="0" dirty="0" smtClean="0"/>
              <a:t>Note that the topics are latent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0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see what we observe and hypothesize a story of how what we see is generated; what we observe here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8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ask the question</a:t>
            </a:r>
            <a:r>
              <a:rPr lang="en-US" baseline="0" dirty="0" smtClean="0"/>
              <a:t> how could such a corpus be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r>
              <a:rPr lang="en-US" baseline="0" dirty="0" smtClean="0"/>
              <a:t> does these latent topics come into play? It comes between authors and words and generate two distributions. </a:t>
            </a:r>
          </a:p>
          <a:p>
            <a:r>
              <a:rPr lang="en-US" baseline="0" dirty="0" smtClean="0"/>
              <a:t>Now we can start the generative process, or drawing;</a:t>
            </a:r>
          </a:p>
          <a:p>
            <a:r>
              <a:rPr lang="en-US" baseline="0" dirty="0" smtClean="0"/>
              <a:t>Now a quick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27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what we discussed</a:t>
            </a:r>
            <a:r>
              <a:rPr lang="en-US" baseline="0" dirty="0" smtClean="0"/>
              <a:t> last slide can be visualized by this diagram called plate notation</a:t>
            </a:r>
          </a:p>
          <a:p>
            <a:r>
              <a:rPr lang="en-US" baseline="0" dirty="0" smtClean="0"/>
              <a:t>We can see that to generate the words matrix theta and fi are the parameters we need to estimate</a:t>
            </a:r>
          </a:p>
          <a:p>
            <a:r>
              <a:rPr lang="en-US" baseline="0" dirty="0" smtClean="0"/>
              <a:t>What are alpha and beta?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3617-195A-4285-BF95-3D0C3F19B4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3747-7A12-49D3-B8F0-425D5EA30C26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770-7028-4D7F-A52B-CC684022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3747-7A12-49D3-B8F0-425D5EA30C26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770-7028-4D7F-A52B-CC684022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5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3747-7A12-49D3-B8F0-425D5EA30C26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770-7028-4D7F-A52B-CC684022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3747-7A12-49D3-B8F0-425D5EA30C26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770-7028-4D7F-A52B-CC684022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3747-7A12-49D3-B8F0-425D5EA30C26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770-7028-4D7F-A52B-CC684022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0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3747-7A12-49D3-B8F0-425D5EA30C26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770-7028-4D7F-A52B-CC684022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3747-7A12-49D3-B8F0-425D5EA30C26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770-7028-4D7F-A52B-CC684022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1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3747-7A12-49D3-B8F0-425D5EA30C26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770-7028-4D7F-A52B-CC684022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3747-7A12-49D3-B8F0-425D5EA30C26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770-7028-4D7F-A52B-CC684022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3747-7A12-49D3-B8F0-425D5EA30C26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770-7028-4D7F-A52B-CC684022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3747-7A12-49D3-B8F0-425D5EA30C26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770-7028-4D7F-A52B-CC684022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7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3747-7A12-49D3-B8F0-425D5EA30C26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6770-7028-4D7F-A52B-CC684022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992" y="1279462"/>
            <a:ext cx="10177272" cy="259759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Title:		The Author-Topic Model for Authors and Documents</a:t>
            </a:r>
          </a:p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Authors: 	Rosen-</a:t>
            </a:r>
            <a:r>
              <a:rPr lang="en-US" sz="2800" dirty="0" err="1" smtClean="0">
                <a:latin typeface="Constantia" panose="02030602050306030303" pitchFamily="18" charset="0"/>
              </a:rPr>
              <a:t>Zvi</a:t>
            </a:r>
            <a:r>
              <a:rPr lang="en-US" sz="2800" dirty="0" smtClean="0">
                <a:latin typeface="Constantia" panose="02030602050306030303" pitchFamily="18" charset="0"/>
              </a:rPr>
              <a:t>, Griffiths, </a:t>
            </a:r>
            <a:r>
              <a:rPr lang="en-US" sz="2800" dirty="0" err="1" smtClean="0">
                <a:latin typeface="Constantia" panose="02030602050306030303" pitchFamily="18" charset="0"/>
              </a:rPr>
              <a:t>Steyvers</a:t>
            </a:r>
            <a:r>
              <a:rPr lang="en-US" sz="2800" dirty="0" smtClean="0">
                <a:latin typeface="Constantia" panose="02030602050306030303" pitchFamily="18" charset="0"/>
              </a:rPr>
              <a:t>, Smyth </a:t>
            </a:r>
          </a:p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Venue:	the 20th Conference on Uncertainty in Artificial 		Intelligence</a:t>
            </a:r>
          </a:p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Year: 		2004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8992" y="4626864"/>
            <a:ext cx="3913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Presenter: 	Peter Wu</a:t>
            </a:r>
          </a:p>
          <a:p>
            <a:r>
              <a:rPr lang="en-US" dirty="0">
                <a:latin typeface="Constantia" panose="02030602050306030303" pitchFamily="18" charset="0"/>
              </a:rPr>
              <a:t>Date: 		Apr 7,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657352" y="2306320"/>
            <a:ext cx="10094976" cy="2960624"/>
          </a:xfrm>
          <a:prstGeom prst="roundRect">
            <a:avLst/>
          </a:prstGeom>
          <a:solidFill>
            <a:schemeClr val="accent4">
              <a:alpha val="3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Model Formulation</a:t>
            </a: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It’s storytelling time for a generative model</a:t>
            </a:r>
            <a:r>
              <a:rPr lang="en-US" dirty="0" smtClean="0">
                <a:latin typeface="Constantia" panose="02030602050306030303" pitchFamily="18" charset="0"/>
              </a:rPr>
              <a:t>! 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Suppose we have a corpus of </a:t>
            </a:r>
            <a:r>
              <a:rPr lang="en-US" i="1" u="sng" dirty="0" smtClean="0">
                <a:latin typeface="Constantia" panose="02030602050306030303" pitchFamily="18" charset="0"/>
              </a:rPr>
              <a:t>D</a:t>
            </a:r>
            <a:r>
              <a:rPr lang="en-US" u="sng" dirty="0" smtClean="0">
                <a:latin typeface="Constantia" panose="02030602050306030303" pitchFamily="18" charset="0"/>
              </a:rPr>
              <a:t> documents</a:t>
            </a:r>
            <a:r>
              <a:rPr lang="en-US" dirty="0" smtClean="0">
                <a:latin typeface="Constantia" panose="02030602050306030303" pitchFamily="18" charset="0"/>
              </a:rPr>
              <a:t> that: </a:t>
            </a:r>
          </a:p>
          <a:p>
            <a:pPr lvl="1"/>
            <a:r>
              <a:rPr lang="en-US" dirty="0">
                <a:latin typeface="Constantia" panose="02030602050306030303" pitchFamily="18" charset="0"/>
              </a:rPr>
              <a:t>spans </a:t>
            </a:r>
            <a:r>
              <a:rPr lang="en-US" u="sng" dirty="0">
                <a:latin typeface="Constantia" panose="02030602050306030303" pitchFamily="18" charset="0"/>
              </a:rPr>
              <a:t>a vocabulary of </a:t>
            </a:r>
            <a:r>
              <a:rPr lang="en-US" i="1" u="sng" dirty="0">
                <a:latin typeface="Constantia" panose="02030602050306030303" pitchFamily="18" charset="0"/>
              </a:rPr>
              <a:t>V </a:t>
            </a:r>
            <a:r>
              <a:rPr lang="en-US" u="sng" dirty="0">
                <a:latin typeface="Constantia" panose="02030602050306030303" pitchFamily="18" charset="0"/>
              </a:rPr>
              <a:t>words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</a:p>
          <a:p>
            <a:pPr lvl="1"/>
            <a:r>
              <a:rPr lang="en-US" dirty="0">
                <a:latin typeface="Constantia" panose="02030602050306030303" pitchFamily="18" charset="0"/>
              </a:rPr>
              <a:t>i</a:t>
            </a:r>
            <a:r>
              <a:rPr lang="en-US" dirty="0" smtClean="0">
                <a:latin typeface="Constantia" panose="02030602050306030303" pitchFamily="18" charset="0"/>
              </a:rPr>
              <a:t>s collectively composed by </a:t>
            </a:r>
            <a:r>
              <a:rPr lang="en-US" i="1" u="sng" dirty="0" smtClean="0">
                <a:latin typeface="Constantia" panose="02030602050306030303" pitchFamily="18" charset="0"/>
              </a:rPr>
              <a:t>A </a:t>
            </a:r>
            <a:r>
              <a:rPr lang="en-US" u="sng" dirty="0" smtClean="0">
                <a:latin typeface="Constantia" panose="02030602050306030303" pitchFamily="18" charset="0"/>
              </a:rPr>
              <a:t>authors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In this corpus, each document </a:t>
            </a:r>
            <a:r>
              <a:rPr lang="en-US" i="1" dirty="0" smtClean="0">
                <a:latin typeface="Constantia" panose="02030602050306030303" pitchFamily="18" charset="0"/>
              </a:rPr>
              <a:t>d:</a:t>
            </a:r>
          </a:p>
          <a:p>
            <a:pPr lvl="1"/>
            <a:r>
              <a:rPr lang="en-US" dirty="0" smtClean="0">
                <a:latin typeface="Constantia" panose="02030602050306030303" pitchFamily="18" charset="0"/>
              </a:rPr>
              <a:t>contains</a:t>
            </a:r>
            <a:r>
              <a:rPr lang="en-US" i="1" dirty="0" smtClean="0">
                <a:latin typeface="Constantia" panose="02030602050306030303" pitchFamily="18" charset="0"/>
              </a:rPr>
              <a:t> </a:t>
            </a:r>
            <a:r>
              <a:rPr lang="en-US" u="sng" dirty="0" smtClean="0">
                <a:latin typeface="Constantia" panose="02030602050306030303" pitchFamily="18" charset="0"/>
              </a:rPr>
              <a:t>words </a:t>
            </a:r>
            <a:r>
              <a:rPr lang="en-US" b="1" i="1" u="sng" dirty="0" err="1" smtClean="0">
                <a:latin typeface="Constantia" panose="02030602050306030303" pitchFamily="18" charset="0"/>
              </a:rPr>
              <a:t>w</a:t>
            </a:r>
            <a:r>
              <a:rPr lang="en-US" i="1" u="sng" baseline="-25000" dirty="0" err="1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 (a subset of the </a:t>
            </a:r>
            <a:r>
              <a:rPr lang="en-US" i="1" dirty="0" smtClean="0">
                <a:latin typeface="Constantia" panose="02030602050306030303" pitchFamily="18" charset="0"/>
              </a:rPr>
              <a:t>V</a:t>
            </a:r>
            <a:r>
              <a:rPr lang="en-US" dirty="0" smtClean="0">
                <a:latin typeface="Constantia" panose="02030602050306030303" pitchFamily="18" charset="0"/>
              </a:rPr>
              <a:t> words with cardinality </a:t>
            </a:r>
            <a:r>
              <a:rPr lang="en-US" i="1" dirty="0" err="1" smtClean="0">
                <a:latin typeface="Constantia" panose="02030602050306030303" pitchFamily="18" charset="0"/>
              </a:rPr>
              <a:t>N</a:t>
            </a:r>
            <a:r>
              <a:rPr lang="en-US" i="1" baseline="-25000" dirty="0" err="1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; order doesn’t matter)</a:t>
            </a:r>
          </a:p>
          <a:p>
            <a:pPr lvl="1"/>
            <a:r>
              <a:rPr lang="en-US" dirty="0" smtClean="0">
                <a:latin typeface="Constantia" panose="02030602050306030303" pitchFamily="18" charset="0"/>
              </a:rPr>
              <a:t>is composed by </a:t>
            </a:r>
            <a:r>
              <a:rPr lang="en-US" u="sng" dirty="0" smtClean="0">
                <a:latin typeface="Constantia" panose="02030602050306030303" pitchFamily="18" charset="0"/>
              </a:rPr>
              <a:t>authors </a:t>
            </a:r>
            <a:r>
              <a:rPr lang="en-US" b="1" i="1" u="sng" dirty="0" smtClean="0">
                <a:latin typeface="Constantia" panose="02030602050306030303" pitchFamily="18" charset="0"/>
              </a:rPr>
              <a:t>a</a:t>
            </a:r>
            <a:r>
              <a:rPr lang="en-US" i="1" u="sng" baseline="-25000" dirty="0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 (a subset of the </a:t>
            </a:r>
            <a:r>
              <a:rPr lang="en-US" i="1" dirty="0" smtClean="0">
                <a:latin typeface="Constantia" panose="02030602050306030303" pitchFamily="18" charset="0"/>
              </a:rPr>
              <a:t>A</a:t>
            </a:r>
            <a:r>
              <a:rPr lang="en-US" dirty="0" smtClean="0">
                <a:latin typeface="Constantia" panose="02030602050306030303" pitchFamily="18" charset="0"/>
              </a:rPr>
              <a:t> authors) 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How could such a corpus be created?</a:t>
            </a:r>
          </a:p>
        </p:txBody>
      </p:sp>
      <p:sp>
        <p:nvSpPr>
          <p:cNvPr id="26" name="Bent Arrow 25"/>
          <p:cNvSpPr/>
          <p:nvPr/>
        </p:nvSpPr>
        <p:spPr>
          <a:xfrm rot="21136988">
            <a:off x="8522208" y="1321163"/>
            <a:ext cx="1115568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20965" y="1073135"/>
            <a:ext cx="165968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we observe!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Model Formulation (Cont’d)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5040"/>
                <a:ext cx="10515600" cy="494093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onstantia" panose="02030602050306030303" pitchFamily="18" charset="0"/>
                  </a:rPr>
                  <a:t>How could what we observe be created?</a:t>
                </a: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We </a:t>
                </a:r>
                <a:r>
                  <a:rPr lang="en-US" sz="2000" dirty="0">
                    <a:latin typeface="Constantia" panose="02030602050306030303" pitchFamily="18" charset="0"/>
                  </a:rPr>
                  <a:t>introduce a latent layer of topic clusters, whose number </a:t>
                </a:r>
                <a:r>
                  <a:rPr lang="en-US" sz="2000" i="1" dirty="0">
                    <a:latin typeface="Constantia" panose="02030602050306030303" pitchFamily="18" charset="0"/>
                  </a:rPr>
                  <a:t>T</a:t>
                </a:r>
                <a:r>
                  <a:rPr lang="en-US" sz="2000" dirty="0">
                    <a:latin typeface="Constantia" panose="02030602050306030303" pitchFamily="18" charset="0"/>
                  </a:rPr>
                  <a:t> is specified by human, just like any unsupervised clustering algorithm (e.g., k-means).</a:t>
                </a:r>
              </a:p>
              <a:p>
                <a:r>
                  <a:rPr lang="en-US" sz="2000" dirty="0">
                    <a:latin typeface="Constantia" panose="02030602050306030303" pitchFamily="18" charset="0"/>
                  </a:rPr>
                  <a:t>Suppose each of the </a:t>
                </a:r>
                <a:r>
                  <a:rPr lang="en-US" sz="2000" i="1" dirty="0">
                    <a:latin typeface="Constantia" panose="02030602050306030303" pitchFamily="18" charset="0"/>
                  </a:rPr>
                  <a:t>A</a:t>
                </a:r>
                <a:r>
                  <a:rPr lang="en-US" sz="2000" dirty="0">
                    <a:latin typeface="Constantia" panose="02030602050306030303" pitchFamily="18" charset="0"/>
                  </a:rPr>
                  <a:t> authors writes about the </a:t>
                </a:r>
                <a:r>
                  <a:rPr lang="en-US" sz="2000" i="1" dirty="0">
                    <a:latin typeface="Constantia" panose="02030602050306030303" pitchFamily="18" charset="0"/>
                  </a:rPr>
                  <a:t>T</a:t>
                </a:r>
                <a:r>
                  <a:rPr lang="en-US" sz="2000" dirty="0">
                    <a:latin typeface="Constantia" panose="02030602050306030303" pitchFamily="18" charset="0"/>
                  </a:rPr>
                  <a:t> topics with different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probabilities: </a:t>
                </a:r>
                <a:r>
                  <a:rPr lang="en-US" sz="2000" u="sng" dirty="0" smtClean="0">
                    <a:latin typeface="Constantia" panose="02030602050306030303" pitchFamily="18" charset="0"/>
                  </a:rPr>
                  <a:t>author </a:t>
                </a:r>
                <a:r>
                  <a:rPr lang="en-US" sz="2000" i="1" u="sng" dirty="0" smtClean="0">
                    <a:latin typeface="Constantia" panose="02030602050306030303" pitchFamily="18" charset="0"/>
                  </a:rPr>
                  <a:t>k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</a:rPr>
                  <a:t>)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writes about </a:t>
                </a:r>
                <a:r>
                  <a:rPr lang="en-US" sz="2000" u="sng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topic </a:t>
                </a:r>
                <a:r>
                  <a:rPr lang="en-US" sz="2000" i="1" u="sng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j 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)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</a:rPr>
                  <a:t>.</a:t>
                </a:r>
              </a:p>
              <a:p>
                <a:pPr lvl="1"/>
                <a:r>
                  <a:rPr lang="en-US" sz="16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P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onstantia" panose="02030602050306030303" pitchFamily="18" charset="0"/>
                  </a:rPr>
                  <a:t> form an A×T matrix, representing author-topic distributions.</a:t>
                </a: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Suppose each of the 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T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topics is represented by a </a:t>
                </a:r>
                <a:r>
                  <a:rPr lang="en-US" sz="2000" dirty="0">
                    <a:latin typeface="Constantia" panose="02030602050306030303" pitchFamily="18" charset="0"/>
                  </a:rPr>
                  <a:t>distribution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of </a:t>
                </a:r>
                <a:r>
                  <a:rPr lang="en-US" sz="2000" dirty="0">
                    <a:latin typeface="Constantia" panose="02030602050306030303" pitchFamily="18" charset="0"/>
                  </a:rPr>
                  <a:t>different weights over the 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V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 words in the vocabulary: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given a </a:t>
                </a:r>
                <a:r>
                  <a:rPr lang="en-US" sz="2000" u="sng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topic </a:t>
                </a:r>
                <a:r>
                  <a:rPr lang="en-US" sz="2000" i="1" u="sng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j </a:t>
                </a:r>
                <a:r>
                  <a:rPr lang="en-US" sz="20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), word </a:t>
                </a:r>
                <a:r>
                  <a:rPr lang="en-US" sz="2000" i="1" dirty="0" err="1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w</a:t>
                </a:r>
                <a:r>
                  <a:rPr lang="en-US" sz="2000" i="1" baseline="-25000" dirty="0" err="1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m</a:t>
                </a:r>
                <a:r>
                  <a:rPr lang="en-US" sz="2000" i="1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0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) 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has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to be used.</a:t>
                </a: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𝑗𝑚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form a T</a:t>
                </a:r>
                <a:r>
                  <a:rPr lang="en-US" sz="1600" dirty="0">
                    <a:latin typeface="Constantia" panose="02030602050306030303" pitchFamily="18" charset="0"/>
                  </a:rPr>
                  <a:t>×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V matrix, representing topic-word distributions.</a:t>
                </a:r>
              </a:p>
              <a:p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To generate each word in each document: </a:t>
                </a:r>
              </a:p>
              <a:p>
                <a:pPr lvl="1"/>
                <a:r>
                  <a:rPr lang="en-US" sz="16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U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niformly choose an author </a:t>
                </a:r>
                <a:r>
                  <a:rPr lang="en-US" sz="1600" i="1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among the document’s authors </a:t>
                </a:r>
                <a:r>
                  <a:rPr lang="en-US" sz="1600" b="1" i="1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a</a:t>
                </a:r>
                <a:r>
                  <a:rPr lang="en-US" sz="1600" i="1" baseline="-25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d</a:t>
                </a:r>
                <a:endParaRPr lang="en-US" sz="1600" dirty="0">
                  <a:latin typeface="Constantia" panose="02030602050306030303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Sample a topic </a:t>
                </a:r>
                <a:r>
                  <a:rPr lang="en-US" sz="1600" i="1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z</a:t>
                </a:r>
                <a:r>
                  <a:rPr lang="en-US" sz="1600" i="1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from author </a:t>
                </a:r>
                <a:r>
                  <a:rPr lang="en-US" sz="1600" i="1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’s topic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onstantia" panose="02030602050306030303" pitchFamily="18" charset="0"/>
                  </a:rPr>
                  <a:t> (author </a:t>
                </a:r>
                <a:r>
                  <a:rPr lang="en-US" sz="1600" i="1" dirty="0">
                    <a:latin typeface="Constantia" panose="02030602050306030303" pitchFamily="18" charset="0"/>
                  </a:rPr>
                  <a:t>x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’s row </a:t>
                </a:r>
                <a:r>
                  <a:rPr lang="en-US" sz="1600" dirty="0">
                    <a:latin typeface="Constantia" panose="02030602050306030303" pitchFamily="18" charset="0"/>
                  </a:rPr>
                  <a:t>in 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the </a:t>
                </a:r>
                <a:r>
                  <a:rPr lang="en-US" sz="1600" dirty="0">
                    <a:latin typeface="Constantia" panose="02030602050306030303" pitchFamily="18" charset="0"/>
                  </a:rPr>
                  <a:t>A×T 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matrix)</a:t>
                </a: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</a:rPr>
                  <a:t>Sample a word from topic </a:t>
                </a:r>
                <a:r>
                  <a:rPr lang="en-US" sz="1600" i="1" dirty="0">
                    <a:latin typeface="Constantia" panose="02030602050306030303" pitchFamily="18" charset="0"/>
                  </a:rPr>
                  <a:t>z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’s word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onstantia" panose="02030602050306030303" pitchFamily="18" charset="0"/>
                  </a:rPr>
                  <a:t> (topic </a:t>
                </a:r>
                <a:r>
                  <a:rPr lang="en-US" sz="1600" i="1" dirty="0" smtClean="0">
                    <a:latin typeface="Constantia" panose="02030602050306030303" pitchFamily="18" charset="0"/>
                  </a:rPr>
                  <a:t>j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’s row in the 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T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×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V matrix)</a:t>
                </a:r>
                <a:endParaRPr lang="en-US" sz="1600" i="1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5040"/>
                <a:ext cx="10515600" cy="4940935"/>
              </a:xfrm>
              <a:blipFill rotWithShape="0">
                <a:blip r:embed="rId3"/>
                <a:stretch>
                  <a:fillRect l="-522" t="-135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Model Formulation (Cont’d)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5040"/>
                <a:ext cx="10515600" cy="494093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onstantia" panose="02030602050306030303" pitchFamily="18" charset="0"/>
                  </a:rPr>
                  <a:t>How could what we observe be created?</a:t>
                </a: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We </a:t>
                </a:r>
                <a:r>
                  <a:rPr lang="en-US" sz="2000" dirty="0">
                    <a:latin typeface="Constantia" panose="02030602050306030303" pitchFamily="18" charset="0"/>
                  </a:rPr>
                  <a:t>introduce a latent layer of topic clusters, whose number </a:t>
                </a:r>
                <a:r>
                  <a:rPr lang="en-US" sz="2000" i="1" dirty="0">
                    <a:latin typeface="Constantia" panose="02030602050306030303" pitchFamily="18" charset="0"/>
                  </a:rPr>
                  <a:t>T</a:t>
                </a:r>
                <a:r>
                  <a:rPr lang="en-US" sz="2000" dirty="0">
                    <a:latin typeface="Constantia" panose="02030602050306030303" pitchFamily="18" charset="0"/>
                  </a:rPr>
                  <a:t> is specified by human, just like any unsupervised clustering algorithm (e.g., k-means).</a:t>
                </a:r>
              </a:p>
              <a:p>
                <a:r>
                  <a:rPr lang="en-US" sz="2000" dirty="0">
                    <a:latin typeface="Constantia" panose="02030602050306030303" pitchFamily="18" charset="0"/>
                  </a:rPr>
                  <a:t>Suppose each of the </a:t>
                </a:r>
                <a:r>
                  <a:rPr lang="en-US" sz="2000" i="1" dirty="0">
                    <a:latin typeface="Constantia" panose="02030602050306030303" pitchFamily="18" charset="0"/>
                  </a:rPr>
                  <a:t>A</a:t>
                </a:r>
                <a:r>
                  <a:rPr lang="en-US" sz="2000" dirty="0">
                    <a:latin typeface="Constantia" panose="02030602050306030303" pitchFamily="18" charset="0"/>
                  </a:rPr>
                  <a:t> authors writes about the </a:t>
                </a:r>
                <a:r>
                  <a:rPr lang="en-US" sz="2000" i="1" dirty="0">
                    <a:latin typeface="Constantia" panose="02030602050306030303" pitchFamily="18" charset="0"/>
                  </a:rPr>
                  <a:t>T</a:t>
                </a:r>
                <a:r>
                  <a:rPr lang="en-US" sz="2000" dirty="0">
                    <a:latin typeface="Constantia" panose="02030602050306030303" pitchFamily="18" charset="0"/>
                  </a:rPr>
                  <a:t> topics with different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probabilities: </a:t>
                </a:r>
                <a:r>
                  <a:rPr lang="en-US" sz="2000" u="sng" dirty="0" smtClean="0">
                    <a:latin typeface="Constantia" panose="02030602050306030303" pitchFamily="18" charset="0"/>
                  </a:rPr>
                  <a:t>author </a:t>
                </a:r>
                <a:r>
                  <a:rPr lang="en-US" sz="2000" i="1" u="sng" dirty="0" smtClean="0">
                    <a:latin typeface="Constantia" panose="02030602050306030303" pitchFamily="18" charset="0"/>
                  </a:rPr>
                  <a:t>k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</a:rPr>
                  <a:t>)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writes about </a:t>
                </a:r>
                <a:r>
                  <a:rPr lang="en-US" sz="2000" u="sng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topic </a:t>
                </a:r>
                <a:r>
                  <a:rPr lang="en-US" sz="2000" i="1" u="sng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j 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)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</a:rPr>
                  <a:t>.</a:t>
                </a:r>
              </a:p>
              <a:p>
                <a:pPr lvl="1"/>
                <a:r>
                  <a:rPr lang="en-US" sz="16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P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onstantia" panose="02030602050306030303" pitchFamily="18" charset="0"/>
                  </a:rPr>
                  <a:t> form an A×T matrix, representing author-topic distributions.</a:t>
                </a: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Suppose each of the 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T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topics is represented by a </a:t>
                </a:r>
                <a:r>
                  <a:rPr lang="en-US" sz="2000" dirty="0">
                    <a:latin typeface="Constantia" panose="02030602050306030303" pitchFamily="18" charset="0"/>
                  </a:rPr>
                  <a:t>distribution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of </a:t>
                </a:r>
                <a:r>
                  <a:rPr lang="en-US" sz="2000" dirty="0">
                    <a:latin typeface="Constantia" panose="02030602050306030303" pitchFamily="18" charset="0"/>
                  </a:rPr>
                  <a:t>different weights over the 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V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 words in the vocabulary: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given a </a:t>
                </a:r>
                <a:r>
                  <a:rPr lang="en-US" sz="2000" u="sng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topic </a:t>
                </a:r>
                <a:r>
                  <a:rPr lang="en-US" sz="2000" i="1" u="sng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j </a:t>
                </a:r>
                <a:r>
                  <a:rPr lang="en-US" sz="20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), word </a:t>
                </a:r>
                <a:r>
                  <a:rPr lang="en-US" sz="2000" i="1" dirty="0" err="1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w</a:t>
                </a:r>
                <a:r>
                  <a:rPr lang="en-US" sz="2000" i="1" baseline="-25000" dirty="0" err="1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m</a:t>
                </a:r>
                <a:r>
                  <a:rPr lang="en-US" sz="2000" i="1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0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) 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has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to be used.</a:t>
                </a: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𝑗𝑚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form a T</a:t>
                </a:r>
                <a:r>
                  <a:rPr lang="en-US" sz="1600" dirty="0">
                    <a:latin typeface="Constantia" panose="02030602050306030303" pitchFamily="18" charset="0"/>
                  </a:rPr>
                  <a:t>×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V matrix, representing topic-word distributions.</a:t>
                </a:r>
              </a:p>
              <a:p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To generate each word in each document: </a:t>
                </a:r>
              </a:p>
              <a:p>
                <a:pPr lvl="1"/>
                <a:r>
                  <a:rPr lang="en-US" sz="16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U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niformly choose an author </a:t>
                </a:r>
                <a:r>
                  <a:rPr lang="en-US" sz="1600" i="1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among the document’s authors </a:t>
                </a:r>
                <a:r>
                  <a:rPr lang="en-US" sz="1600" b="1" i="1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a</a:t>
                </a:r>
                <a:r>
                  <a:rPr lang="en-US" sz="1600" i="1" baseline="-25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d</a:t>
                </a:r>
                <a:endParaRPr lang="en-US" sz="1600" dirty="0">
                  <a:latin typeface="Constantia" panose="02030602050306030303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Sample a topic </a:t>
                </a:r>
                <a:r>
                  <a:rPr lang="en-US" sz="1600" i="1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z</a:t>
                </a:r>
                <a:r>
                  <a:rPr lang="en-US" sz="1600" i="1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from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nstantia" panose="02030602050306030303" pitchFamily="18" charset="0"/>
                    <a:sym typeface="Wingdings" panose="05000000000000000000" pitchFamily="2" charset="2"/>
                  </a:rPr>
                  <a:t>author </a:t>
                </a:r>
                <a:r>
                  <a:rPr lang="en-US" sz="1600" i="1" dirty="0">
                    <a:solidFill>
                      <a:srgbClr val="FF0000"/>
                    </a:solidFill>
                    <a:latin typeface="Constantia" panose="02030602050306030303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nstantia" panose="02030602050306030303" pitchFamily="18" charset="0"/>
                    <a:sym typeface="Wingdings" panose="05000000000000000000" pitchFamily="2" charset="2"/>
                  </a:rPr>
                  <a:t>’s topic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onstantia" panose="02030602050306030303" pitchFamily="18" charset="0"/>
                  </a:rPr>
                  <a:t> (author </a:t>
                </a:r>
                <a:r>
                  <a:rPr lang="en-US" sz="1600" i="1" dirty="0">
                    <a:latin typeface="Constantia" panose="02030602050306030303" pitchFamily="18" charset="0"/>
                  </a:rPr>
                  <a:t>x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’s row </a:t>
                </a:r>
                <a:r>
                  <a:rPr lang="en-US" sz="1600" dirty="0">
                    <a:latin typeface="Constantia" panose="02030602050306030303" pitchFamily="18" charset="0"/>
                  </a:rPr>
                  <a:t>in 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the </a:t>
                </a:r>
                <a:r>
                  <a:rPr lang="en-US" sz="1600" dirty="0">
                    <a:latin typeface="Constantia" panose="02030602050306030303" pitchFamily="18" charset="0"/>
                  </a:rPr>
                  <a:t>A×T 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matrix)</a:t>
                </a: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</a:rPr>
                  <a:t>Sample a word from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topic </a:t>
                </a:r>
                <a:r>
                  <a:rPr lang="en-US" sz="1600" i="1" dirty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z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’s word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onstantia" panose="02030602050306030303" pitchFamily="18" charset="0"/>
                  </a:rPr>
                  <a:t> (topic </a:t>
                </a:r>
                <a:r>
                  <a:rPr lang="en-US" sz="1600" i="1" dirty="0" smtClean="0">
                    <a:latin typeface="Constantia" panose="02030602050306030303" pitchFamily="18" charset="0"/>
                  </a:rPr>
                  <a:t>j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’s row in the 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T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×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V matrix)</a:t>
                </a:r>
                <a:endParaRPr lang="en-US" sz="1600" i="1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5040"/>
                <a:ext cx="10515600" cy="4940935"/>
              </a:xfrm>
              <a:blipFill rotWithShape="0">
                <a:blip r:embed="rId2"/>
                <a:stretch>
                  <a:fillRect l="-522" t="-135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Callout 2 3"/>
          <p:cNvSpPr/>
          <p:nvPr/>
        </p:nvSpPr>
        <p:spPr>
          <a:xfrm>
            <a:off x="9114183" y="4989444"/>
            <a:ext cx="2643808" cy="626165"/>
          </a:xfrm>
          <a:prstGeom prst="borderCallout2">
            <a:avLst>
              <a:gd name="adj1" fmla="val 15575"/>
              <a:gd name="adj2" fmla="val -438"/>
              <a:gd name="adj3" fmla="val 17162"/>
              <a:gd name="adj4" fmla="val -71521"/>
              <a:gd name="adj5" fmla="val 122024"/>
              <a:gd name="adj6" fmla="val -12094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distribution is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Model Formulation (Cont’d)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5040"/>
                <a:ext cx="10515600" cy="494093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onstantia" panose="02030602050306030303" pitchFamily="18" charset="0"/>
                  </a:rPr>
                  <a:t>How could what we observe be created?</a:t>
                </a: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We </a:t>
                </a:r>
                <a:r>
                  <a:rPr lang="en-US" sz="2000" dirty="0">
                    <a:latin typeface="Constantia" panose="02030602050306030303" pitchFamily="18" charset="0"/>
                  </a:rPr>
                  <a:t>introduce a latent layer of topic clusters, whose number </a:t>
                </a:r>
                <a:r>
                  <a:rPr lang="en-US" sz="2000" i="1" dirty="0">
                    <a:latin typeface="Constantia" panose="02030602050306030303" pitchFamily="18" charset="0"/>
                  </a:rPr>
                  <a:t>T</a:t>
                </a:r>
                <a:r>
                  <a:rPr lang="en-US" sz="2000" dirty="0">
                    <a:latin typeface="Constantia" panose="02030602050306030303" pitchFamily="18" charset="0"/>
                  </a:rPr>
                  <a:t> is specified by human, just like any unsupervised clustering algorithm (e.g., k-means).</a:t>
                </a:r>
              </a:p>
              <a:p>
                <a:r>
                  <a:rPr lang="en-US" sz="2000" dirty="0">
                    <a:latin typeface="Constantia" panose="02030602050306030303" pitchFamily="18" charset="0"/>
                  </a:rPr>
                  <a:t>Suppose each of the </a:t>
                </a:r>
                <a:r>
                  <a:rPr lang="en-US" sz="2000" i="1" dirty="0">
                    <a:latin typeface="Constantia" panose="02030602050306030303" pitchFamily="18" charset="0"/>
                  </a:rPr>
                  <a:t>A</a:t>
                </a:r>
                <a:r>
                  <a:rPr lang="en-US" sz="2000" dirty="0">
                    <a:latin typeface="Constantia" panose="02030602050306030303" pitchFamily="18" charset="0"/>
                  </a:rPr>
                  <a:t> authors writes about the </a:t>
                </a:r>
                <a:r>
                  <a:rPr lang="en-US" sz="2000" i="1" dirty="0">
                    <a:latin typeface="Constantia" panose="02030602050306030303" pitchFamily="18" charset="0"/>
                  </a:rPr>
                  <a:t>T</a:t>
                </a:r>
                <a:r>
                  <a:rPr lang="en-US" sz="2000" dirty="0">
                    <a:latin typeface="Constantia" panose="02030602050306030303" pitchFamily="18" charset="0"/>
                  </a:rPr>
                  <a:t> topics with different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probabilities: </a:t>
                </a:r>
                <a:r>
                  <a:rPr lang="en-US" sz="2000" u="sng" dirty="0" smtClean="0">
                    <a:latin typeface="Constantia" panose="02030602050306030303" pitchFamily="18" charset="0"/>
                  </a:rPr>
                  <a:t>author </a:t>
                </a:r>
                <a:r>
                  <a:rPr lang="en-US" sz="2000" i="1" u="sng" dirty="0" smtClean="0">
                    <a:latin typeface="Constantia" panose="02030602050306030303" pitchFamily="18" charset="0"/>
                  </a:rPr>
                  <a:t>k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</a:rPr>
                  <a:t>)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writes about </a:t>
                </a:r>
                <a:r>
                  <a:rPr lang="en-US" sz="2000" u="sng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topic </a:t>
                </a:r>
                <a:r>
                  <a:rPr lang="en-US" sz="2000" i="1" u="sng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j 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)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</a:rPr>
                  <a:t>.</a:t>
                </a:r>
              </a:p>
              <a:p>
                <a:pPr lvl="1"/>
                <a:r>
                  <a:rPr lang="en-US" sz="16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P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onstantia" panose="02030602050306030303" pitchFamily="18" charset="0"/>
                  </a:rPr>
                  <a:t> form an A×T matrix, representing author-topic distributions.</a:t>
                </a: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Suppose each of the 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T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topics is represented by a </a:t>
                </a:r>
                <a:r>
                  <a:rPr lang="en-US" sz="2000" dirty="0">
                    <a:latin typeface="Constantia" panose="02030602050306030303" pitchFamily="18" charset="0"/>
                  </a:rPr>
                  <a:t>distribution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of </a:t>
                </a:r>
                <a:r>
                  <a:rPr lang="en-US" sz="2000" dirty="0">
                    <a:latin typeface="Constantia" panose="02030602050306030303" pitchFamily="18" charset="0"/>
                  </a:rPr>
                  <a:t>different weights over the 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V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 words in the vocabulary: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given a </a:t>
                </a:r>
                <a:r>
                  <a:rPr lang="en-US" sz="2000" u="sng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topic </a:t>
                </a:r>
                <a:r>
                  <a:rPr lang="en-US" sz="2000" i="1" u="sng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j </a:t>
                </a:r>
                <a:r>
                  <a:rPr lang="en-US" sz="20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), word </a:t>
                </a:r>
                <a:r>
                  <a:rPr lang="en-US" sz="2000" i="1" dirty="0" err="1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w</a:t>
                </a:r>
                <a:r>
                  <a:rPr lang="en-US" sz="2000" i="1" baseline="-25000" dirty="0" err="1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m</a:t>
                </a:r>
                <a:r>
                  <a:rPr lang="en-US" sz="2000" i="1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0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) 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has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to be used.</a:t>
                </a: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𝑗𝑚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form a T</a:t>
                </a:r>
                <a:r>
                  <a:rPr lang="en-US" sz="1600" dirty="0">
                    <a:latin typeface="Constantia" panose="02030602050306030303" pitchFamily="18" charset="0"/>
                  </a:rPr>
                  <a:t>×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V matrix, representing topic-word distributions.</a:t>
                </a:r>
              </a:p>
              <a:p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To generate each word in each document: </a:t>
                </a:r>
              </a:p>
              <a:p>
                <a:pPr lvl="1"/>
                <a:r>
                  <a:rPr lang="en-US" sz="16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U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niformly choose an author </a:t>
                </a:r>
                <a:r>
                  <a:rPr lang="en-US" sz="1600" i="1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among the document’s authors </a:t>
                </a:r>
                <a:r>
                  <a:rPr lang="en-US" sz="1600" b="1" i="1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a</a:t>
                </a:r>
                <a:r>
                  <a:rPr lang="en-US" sz="1600" i="1" baseline="-25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d</a:t>
                </a:r>
                <a:endParaRPr lang="en-US" sz="1600" dirty="0">
                  <a:latin typeface="Constantia" panose="02030602050306030303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Sample a topic </a:t>
                </a:r>
                <a:r>
                  <a:rPr lang="en-US" sz="1600" i="1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z</a:t>
                </a:r>
                <a:r>
                  <a:rPr lang="en-US" sz="1600" i="1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from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nstantia" panose="02030602050306030303" pitchFamily="18" charset="0"/>
                    <a:sym typeface="Wingdings" panose="05000000000000000000" pitchFamily="2" charset="2"/>
                  </a:rPr>
                  <a:t>author </a:t>
                </a:r>
                <a:r>
                  <a:rPr lang="en-US" sz="1600" i="1" dirty="0">
                    <a:solidFill>
                      <a:srgbClr val="FF0000"/>
                    </a:solidFill>
                    <a:latin typeface="Constantia" panose="02030602050306030303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nstantia" panose="02030602050306030303" pitchFamily="18" charset="0"/>
                    <a:sym typeface="Wingdings" panose="05000000000000000000" pitchFamily="2" charset="2"/>
                  </a:rPr>
                  <a:t>’s topic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onstantia" panose="02030602050306030303" pitchFamily="18" charset="0"/>
                  </a:rPr>
                  <a:t> (author </a:t>
                </a:r>
                <a:r>
                  <a:rPr lang="en-US" sz="1600" i="1" dirty="0">
                    <a:latin typeface="Constantia" panose="02030602050306030303" pitchFamily="18" charset="0"/>
                  </a:rPr>
                  <a:t>x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’s row </a:t>
                </a:r>
                <a:r>
                  <a:rPr lang="en-US" sz="1600" dirty="0">
                    <a:latin typeface="Constantia" panose="02030602050306030303" pitchFamily="18" charset="0"/>
                  </a:rPr>
                  <a:t>in 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the </a:t>
                </a:r>
                <a:r>
                  <a:rPr lang="en-US" sz="1600" dirty="0">
                    <a:latin typeface="Constantia" panose="02030602050306030303" pitchFamily="18" charset="0"/>
                  </a:rPr>
                  <a:t>A×T 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matrix)</a:t>
                </a: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</a:rPr>
                  <a:t>Sample a word from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topic </a:t>
                </a:r>
                <a:r>
                  <a:rPr lang="en-US" sz="1600" i="1" dirty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z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’s word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onstantia" panose="02030602050306030303" pitchFamily="18" charset="0"/>
                  </a:rPr>
                  <a:t> (topic </a:t>
                </a:r>
                <a:r>
                  <a:rPr lang="en-US" sz="1600" i="1" dirty="0" smtClean="0">
                    <a:latin typeface="Constantia" panose="02030602050306030303" pitchFamily="18" charset="0"/>
                  </a:rPr>
                  <a:t>j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’s row in the 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T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×</a:t>
                </a:r>
                <a:r>
                  <a:rPr lang="en-US" sz="16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V matrix)</a:t>
                </a:r>
                <a:endParaRPr lang="en-US" sz="1600" i="1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5040"/>
                <a:ext cx="10515600" cy="4940935"/>
              </a:xfrm>
              <a:blipFill rotWithShape="0">
                <a:blip r:embed="rId2"/>
                <a:stretch>
                  <a:fillRect l="-522" t="-135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Callout 2 3"/>
          <p:cNvSpPr/>
          <p:nvPr/>
        </p:nvSpPr>
        <p:spPr>
          <a:xfrm>
            <a:off x="9114183" y="4989444"/>
            <a:ext cx="2643808" cy="626165"/>
          </a:xfrm>
          <a:prstGeom prst="borderCallout2">
            <a:avLst>
              <a:gd name="adj1" fmla="val 15575"/>
              <a:gd name="adj2" fmla="val -438"/>
              <a:gd name="adj3" fmla="val 17162"/>
              <a:gd name="adj4" fmla="val -71521"/>
              <a:gd name="adj5" fmla="val 122024"/>
              <a:gd name="adj6" fmla="val -12094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Multinomial!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74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Plate Notation</a:t>
            </a:r>
            <a:endParaRPr lang="en-US" dirty="0"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onstantia" panose="02030602050306030303" pitchFamily="18" charset="0"/>
                    <a:cs typeface="Consolas" panose="020B0609020204030204" pitchFamily="49" charset="0"/>
                  </a:rPr>
                  <a:t>Generative </a:t>
                </a:r>
                <a:r>
                  <a:rPr lang="en-US" sz="2000" dirty="0">
                    <a:latin typeface="Constantia" panose="02030602050306030303" pitchFamily="18" charset="0"/>
                    <a:cs typeface="Consolas" panose="020B0609020204030204" pitchFamily="49" charset="0"/>
                  </a:rPr>
                  <a:t>process conveniently visualized</a:t>
                </a: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𝜃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𝜑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are the parameters we need to estimate in order to learn about the authors’ interests and topic patterns of the observed corpus</a:t>
                </a:r>
              </a:p>
              <a:p>
                <a:r>
                  <a:rPr lang="en-US" sz="2000" dirty="0">
                    <a:latin typeface="Constantia" panose="02030602050306030303" pitchFamily="18" charset="0"/>
                    <a:cs typeface="Consolas" panose="020B0609020204030204" pitchFamily="49" charset="0"/>
                  </a:rPr>
                  <a:t>Vector</a:t>
                </a:r>
                <a:r>
                  <a:rPr lang="en-US" sz="2000" dirty="0"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Constantia" panose="02030602050306030303" pitchFamily="18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𝛽</m:t>
                    </m:r>
                  </m:oMath>
                </a14:m>
                <a:r>
                  <a:rPr lang="en-US" sz="2000" dirty="0">
                    <a:latin typeface="Constantia" panose="02030602050306030303" pitchFamily="18" charset="0"/>
                    <a:cs typeface="Consolas" panose="020B0609020204030204" pitchFamily="49" charset="0"/>
                  </a:rPr>
                  <a:t> are called called </a:t>
                </a:r>
                <a:r>
                  <a:rPr lang="en-US" sz="2000" i="1" dirty="0" err="1">
                    <a:latin typeface="Constantia" panose="02030602050306030303" pitchFamily="18" charset="0"/>
                    <a:cs typeface="Consolas" panose="020B0609020204030204" pitchFamily="49" charset="0"/>
                  </a:rPr>
                  <a:t>Dirichlet</a:t>
                </a:r>
                <a:r>
                  <a:rPr lang="en-US" sz="2000" i="1" dirty="0">
                    <a:latin typeface="Constantia" panose="02030602050306030303" pitchFamily="18" charset="0"/>
                    <a:cs typeface="Consolas" panose="020B0609020204030204" pitchFamily="49" charset="0"/>
                  </a:rPr>
                  <a:t> priors, </a:t>
                </a:r>
                <a:r>
                  <a:rPr lang="en-US" sz="2000" dirty="0">
                    <a:latin typeface="Constantia" panose="02030602050306030303" pitchFamily="18" charset="0"/>
                    <a:cs typeface="Consolas" panose="020B0609020204030204" pitchFamily="49" charset="0"/>
                  </a:rPr>
                  <a:t>which are </a:t>
                </a:r>
                <a:r>
                  <a:rPr lang="en-US" sz="2000" dirty="0" smtClean="0">
                    <a:latin typeface="Constantia" panose="02030602050306030303" pitchFamily="18" charset="0"/>
                    <a:cs typeface="Consolas" panose="020B0609020204030204" pitchFamily="49" charset="0"/>
                  </a:rPr>
                  <a:t>hyper-parameters </a:t>
                </a:r>
                <a:r>
                  <a:rPr lang="en-US" sz="2000" dirty="0">
                    <a:latin typeface="Constantia" panose="02030602050306030303" pitchFamily="18" charset="0"/>
                    <a:cs typeface="Consolas" panose="020B0609020204030204" pitchFamily="49" charset="0"/>
                  </a:rPr>
                  <a:t>governing the multinomial distribution documented in each row of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𝜃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𝜑</m:t>
                    </m:r>
                  </m:oMath>
                </a14:m>
                <a:r>
                  <a:rPr lang="en-US" sz="2000" dirty="0">
                    <a:latin typeface="Constantia" panose="02030602050306030303" pitchFamily="18" charset="0"/>
                    <a:cs typeface="Consolas" panose="020B0609020204030204" pitchFamily="49" charset="0"/>
                  </a:rPr>
                  <a:t>. They are </a:t>
                </a:r>
                <a:r>
                  <a:rPr lang="en-US" sz="2000" dirty="0" smtClean="0">
                    <a:latin typeface="Constantia" panose="02030602050306030303" pitchFamily="18" charset="0"/>
                    <a:cs typeface="Consolas" panose="020B0609020204030204" pitchFamily="49" charset="0"/>
                  </a:rPr>
                  <a:t>pre-specified </a:t>
                </a:r>
                <a:r>
                  <a:rPr lang="en-US" sz="2000" dirty="0">
                    <a:latin typeface="Constantia" panose="02030602050306030303" pitchFamily="18" charset="0"/>
                    <a:cs typeface="Consolas" panose="020B0609020204030204" pitchFamily="49" charset="0"/>
                  </a:rPr>
                  <a:t>to </a:t>
                </a:r>
                <a:r>
                  <a:rPr lang="en-US" sz="2000" dirty="0" smtClean="0">
                    <a:latin typeface="Constantia" panose="02030602050306030303" pitchFamily="18" charset="0"/>
                    <a:cs typeface="Consolas" panose="020B0609020204030204" pitchFamily="49" charset="0"/>
                  </a:rPr>
                  <a:t>be </a:t>
                </a:r>
                <a:r>
                  <a:rPr lang="en-US" sz="2000" i="1" dirty="0">
                    <a:latin typeface="Constantia" panose="02030602050306030303" pitchFamily="18" charset="0"/>
                    <a:cs typeface="Consolas" panose="020B0609020204030204" pitchFamily="49" charset="0"/>
                  </a:rPr>
                  <a:t>symmetric</a:t>
                </a:r>
                <a:r>
                  <a:rPr lang="en-US" sz="2000" dirty="0">
                    <a:latin typeface="Constantia" panose="02030602050306030303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tantia" panose="02030602050306030303" pitchFamily="18" charset="0"/>
                    <a:cs typeface="Consolas" panose="020B0609020204030204" pitchFamily="49" charset="0"/>
                  </a:rPr>
                  <a:t>parameters and </a:t>
                </a:r>
                <a:r>
                  <a:rPr lang="en-US" sz="2000" dirty="0">
                    <a:latin typeface="Constantia" panose="02030602050306030303" pitchFamily="18" charset="0"/>
                    <a:cs typeface="Consolas" panose="020B0609020204030204" pitchFamily="49" charset="0"/>
                  </a:rPr>
                  <a:t>we don’t need to estimate them.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059" t="-1401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59079" t="30706" r="19821" b="36217"/>
          <a:stretch/>
        </p:blipFill>
        <p:spPr>
          <a:xfrm>
            <a:off x="1499616" y="1783144"/>
            <a:ext cx="3858768" cy="34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A Crash Course on </a:t>
            </a:r>
            <a:r>
              <a:rPr lang="en-US" dirty="0" err="1" smtClean="0">
                <a:latin typeface="Constantia" panose="02030602050306030303" pitchFamily="18" charset="0"/>
              </a:rPr>
              <a:t>Dirichlet</a:t>
            </a:r>
            <a:r>
              <a:rPr lang="en-US" dirty="0" smtClean="0">
                <a:latin typeface="Constantia" panose="02030602050306030303" pitchFamily="18" charset="0"/>
              </a:rPr>
              <a:t> Distribution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7" y="1269207"/>
            <a:ext cx="5157787" cy="823912"/>
          </a:xfrm>
        </p:spPr>
        <p:txBody>
          <a:bodyPr/>
          <a:lstStyle/>
          <a:p>
            <a:r>
              <a:rPr lang="en-US" dirty="0" smtClean="0"/>
              <a:t>Beta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7" y="2181782"/>
                <a:ext cx="5157787" cy="43581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 smtClean="0">
                    <a:latin typeface="Constantia" panose="02030602050306030303" pitchFamily="18" charset="0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&gt;0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&gt;0</m:t>
                    </m:r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  <a:cs typeface="Consolas" panose="020B0609020204030204" pitchFamily="49" charset="0"/>
                  </a:rPr>
                  <a:t>, determining the shape of the PDF </a:t>
                </a:r>
                <a:endParaRPr lang="en-US" sz="2000" dirty="0" smtClean="0">
                  <a:latin typeface="Constantia" panose="02030602050306030303" pitchFamily="18" charset="0"/>
                </a:endParaRP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Support: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sz="2000" b="0" dirty="0" smtClean="0"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PDF:</a:t>
                </a:r>
              </a:p>
              <a:p>
                <a:endParaRPr lang="en-US" sz="2000" dirty="0">
                  <a:latin typeface="Constantia" panose="02030602050306030303" pitchFamily="18" charset="0"/>
                </a:endParaRPr>
              </a:p>
              <a:p>
                <a:endParaRPr lang="en-US" sz="2000" dirty="0" smtClean="0">
                  <a:latin typeface="Constantia" panose="02030602050306030303" pitchFamily="18" charset="0"/>
                </a:endParaRPr>
              </a:p>
              <a:p>
                <a:endParaRPr lang="en-US" sz="2000" dirty="0">
                  <a:latin typeface="Constantia" panose="02030602050306030303" pitchFamily="18" charset="0"/>
                </a:endParaRPr>
              </a:p>
              <a:p>
                <a:endParaRPr lang="en-US" sz="2000" dirty="0" smtClean="0">
                  <a:latin typeface="Constantia" panose="02030602050306030303" pitchFamily="18" charset="0"/>
                </a:endParaRPr>
              </a:p>
              <a:p>
                <a:endParaRPr lang="en-US" sz="2000" dirty="0">
                  <a:latin typeface="Constantia" panose="02030602050306030303" pitchFamily="18" charset="0"/>
                </a:endParaRP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Sampling result: a value between 0 and 1 that can be used as the 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p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 parameter in binomial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7" y="2181782"/>
                <a:ext cx="5157787" cy="4358165"/>
              </a:xfrm>
              <a:blipFill rotWithShape="0">
                <a:blip r:embed="rId3"/>
                <a:stretch>
                  <a:fillRect l="-1064" t="-2098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72200" y="1269207"/>
            <a:ext cx="5183188" cy="823912"/>
          </a:xfrm>
        </p:spPr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093119"/>
                <a:ext cx="5635487" cy="468536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onstantia" panose="02030602050306030303" pitchFamily="18" charset="0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,…,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&gt;0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≥2</m:t>
                    </m:r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</a:rPr>
                  <a:t>, determining the shape of the PDF</a:t>
                </a: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Support: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latin typeface="Constantia" panose="02030602050306030303" pitchFamily="18" charset="0"/>
                </a:endParaRP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PDF:</a:t>
                </a:r>
              </a:p>
              <a:p>
                <a:endParaRPr lang="en-US" sz="2000" dirty="0">
                  <a:latin typeface="Constantia" panose="02030602050306030303" pitchFamily="18" charset="0"/>
                </a:endParaRPr>
              </a:p>
              <a:p>
                <a:endParaRPr lang="en-US" sz="2000" dirty="0" smtClean="0">
                  <a:latin typeface="Constantia" panose="02030602050306030303" pitchFamily="18" charset="0"/>
                </a:endParaRPr>
              </a:p>
              <a:p>
                <a:endParaRPr lang="en-US" sz="2000" dirty="0">
                  <a:latin typeface="Constantia" panose="02030602050306030303" pitchFamily="18" charset="0"/>
                </a:endParaRPr>
              </a:p>
              <a:p>
                <a:endParaRPr lang="en-US" sz="2000" dirty="0" smtClean="0">
                  <a:latin typeface="Constantia" panose="02030602050306030303" pitchFamily="18" charset="0"/>
                </a:endParaRP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Sampling result: a vector of values between 0 and 1 that sum up to 1 that can be used as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</a:rPr>
                  <a:t> parameters in multinomial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𝑀𝑢𝑙𝑡𝑖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onstantia" panose="02030602050306030303" pitchFamily="18" charset="0"/>
                </a:endParaRPr>
              </a:p>
              <a:p>
                <a:endParaRPr lang="en-US" sz="20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093119"/>
                <a:ext cx="5635487" cy="4685368"/>
              </a:xfrm>
              <a:blipFill rotWithShape="0">
                <a:blip r:embed="rId4"/>
                <a:stretch>
                  <a:fillRect l="-865" t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66716" t="42516" r="6963" b="19350"/>
          <a:stretch/>
        </p:blipFill>
        <p:spPr>
          <a:xfrm>
            <a:off x="1943030" y="3094296"/>
            <a:ext cx="2758177" cy="22477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75432" t="27557" r="11758" b="53092"/>
          <a:stretch/>
        </p:blipFill>
        <p:spPr>
          <a:xfrm>
            <a:off x="7288240" y="3286084"/>
            <a:ext cx="2273203" cy="19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uiExpand="1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A Comparison between ATF and LDA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Author-Topic </a:t>
            </a:r>
            <a:r>
              <a:rPr lang="en-US" dirty="0" smtClean="0"/>
              <a:t>Model </a:t>
            </a:r>
          </a:p>
          <a:p>
            <a:r>
              <a:rPr lang="en-US" dirty="0" smtClean="0"/>
              <a:t>(Rosen-</a:t>
            </a:r>
            <a:r>
              <a:rPr lang="en-US" dirty="0" err="1" smtClean="0"/>
              <a:t>Zvi</a:t>
            </a:r>
            <a:r>
              <a:rPr lang="en-US" dirty="0" smtClean="0"/>
              <a:t> et al, 2004)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</a:t>
            </a:r>
            <a:r>
              <a:rPr lang="en-US" dirty="0" smtClean="0"/>
              <a:t>Allocation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Blei</a:t>
            </a:r>
            <a:r>
              <a:rPr lang="en-US" dirty="0" smtClean="0"/>
              <a:t> et al, 2003)</a:t>
            </a:r>
            <a:endParaRPr lang="en-US" dirty="0"/>
          </a:p>
        </p:txBody>
      </p:sp>
      <p:pic>
        <p:nvPicPr>
          <p:cNvPr id="23" name="Content Placeholder 8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8690" t="34110" r="61000" b="36067"/>
          <a:stretch/>
        </p:blipFill>
        <p:spPr>
          <a:xfrm>
            <a:off x="6897503" y="2813423"/>
            <a:ext cx="3714293" cy="3067892"/>
          </a:xfrm>
          <a:prstGeom prst="rect">
            <a:avLst/>
          </a:prstGeom>
        </p:spPr>
      </p:pic>
      <p:pic>
        <p:nvPicPr>
          <p:cNvPr id="8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9257" t="31910" r="20433" b="38267"/>
          <a:stretch/>
        </p:blipFill>
        <p:spPr>
          <a:xfrm>
            <a:off x="1561535" y="2813423"/>
            <a:ext cx="3714293" cy="30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Outline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Motivation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Model formulation</a:t>
            </a:r>
          </a:p>
          <a:p>
            <a:pPr lvl="1"/>
            <a:r>
              <a:rPr lang="en-US" dirty="0" smtClean="0">
                <a:latin typeface="Constantia" panose="02030602050306030303" pitchFamily="18" charset="0"/>
              </a:rPr>
              <a:t>Generative process; plate notation; comparison with LDA</a:t>
            </a:r>
            <a:endParaRPr lang="en-US" dirty="0">
              <a:latin typeface="Constantia" panose="02030602050306030303" pitchFamily="18" charset="0"/>
            </a:endParaRPr>
          </a:p>
          <a:p>
            <a:r>
              <a:rPr lang="en-US" b="1" dirty="0" smtClean="0">
                <a:latin typeface="Constantia" panose="02030602050306030303" pitchFamily="18" charset="0"/>
              </a:rPr>
              <a:t>Parameter estimation</a:t>
            </a:r>
          </a:p>
          <a:p>
            <a:pPr lvl="1"/>
            <a:r>
              <a:rPr lang="en-US" b="1" dirty="0" smtClean="0">
                <a:latin typeface="Constantia" panose="02030602050306030303" pitchFamily="18" charset="0"/>
              </a:rPr>
              <a:t>Gibbs sampling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Evaluation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Application</a:t>
            </a:r>
          </a:p>
          <a:p>
            <a:endParaRPr lang="en-US" dirty="0" smtClean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dirty="0" smtClean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Parameter Estimation</a:t>
            </a:r>
            <a:endParaRPr lang="en-US" dirty="0"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6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0643" cy="4351338"/>
              </a:xfrm>
            </p:spPr>
            <p:txBody>
              <a:bodyPr/>
              <a:lstStyle/>
              <a:p>
                <a:r>
                  <a:rPr lang="en-US" dirty="0" smtClean="0">
                    <a:latin typeface="Constantia" panose="02030602050306030303" pitchFamily="18" charset="0"/>
                  </a:rPr>
                  <a:t>Parameters: </a:t>
                </a:r>
              </a:p>
              <a:p>
                <a:pPr lvl="1"/>
                <a:r>
                  <a:rPr lang="en-US" dirty="0" smtClean="0">
                    <a:latin typeface="Constantia" panose="02030602050306030303" pitchFamily="18" charset="0"/>
                  </a:rPr>
                  <a:t>all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𝑗𝑚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in the two matrices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𝜃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𝜑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tantia" panose="02030602050306030303" pitchFamily="18" charset="0"/>
                  </a:rPr>
                  <a:t>Strategy: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instead of estimating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𝜑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 directly, sample the authorship and topic assignment for each word in each document, and estimate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from the sample of assignments.</a:t>
                </a:r>
              </a:p>
              <a:p>
                <a:pPr marL="0" indent="0">
                  <a:buNone/>
                </a:pPr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7" name="Content Placeholder 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0643" cy="4351338"/>
              </a:xfrm>
              <a:blipFill rotWithShape="0">
                <a:blip r:embed="rId3"/>
                <a:stretch>
                  <a:fillRect l="-961" t="-2241" r="-1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17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Parameter Estimation</a:t>
            </a:r>
            <a:endParaRPr lang="en-US" dirty="0"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6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06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onstantia" panose="02030602050306030303" pitchFamily="18" charset="0"/>
                  </a:rPr>
                  <a:t>Parameters: </a:t>
                </a:r>
              </a:p>
              <a:p>
                <a:pPr lvl="1"/>
                <a:r>
                  <a:rPr lang="en-US" dirty="0" smtClean="0">
                    <a:latin typeface="Constantia" panose="02030602050306030303" pitchFamily="18" charset="0"/>
                  </a:rPr>
                  <a:t>all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𝑗𝑚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in the two matrices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𝜃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𝜑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tantia" panose="02030602050306030303" pitchFamily="18" charset="0"/>
                  </a:rPr>
                  <a:t>Strategy: 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instead of estimating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𝜑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 directly</a:t>
                </a:r>
                <a:r>
                  <a:rPr lang="en-US" dirty="0" smtClean="0">
                    <a:latin typeface="Constantia" panose="02030602050306030303" pitchFamily="18" charset="0"/>
                  </a:rPr>
                  <a:t>, </a:t>
                </a:r>
                <a:r>
                  <a:rPr lang="en-US" dirty="0" smtClean="0">
                    <a:solidFill>
                      <a:srgbClr val="0070C0"/>
                    </a:solidFill>
                    <a:latin typeface="Constantia" panose="02030602050306030303" pitchFamily="18" charset="0"/>
                  </a:rPr>
                  <a:t>sample the authorship and topic assignment for each word in each document</a:t>
                </a:r>
                <a:r>
                  <a:rPr lang="en-US" dirty="0" smtClean="0">
                    <a:latin typeface="Constantia" panose="02030602050306030303" pitchFamily="18" charset="0"/>
                  </a:rPr>
                  <a:t>, and </a:t>
                </a:r>
                <a:r>
                  <a:rPr lang="en-US" dirty="0" smtClean="0">
                    <a:solidFill>
                      <a:srgbClr val="00B050"/>
                    </a:solidFill>
                    <a:latin typeface="Constantia" panose="02030602050306030303" pitchFamily="18" charset="0"/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latin typeface="Constantia" panose="02030602050306030303" pitchFamily="18" charset="0"/>
                  </a:rPr>
                  <a:t>from the sample of assignments</a:t>
                </a:r>
                <a:r>
                  <a:rPr lang="en-US" dirty="0" smtClean="0">
                    <a:latin typeface="Constantia" panose="02030602050306030303" pitchFamily="18" charset="0"/>
                  </a:rPr>
                  <a:t>.</a:t>
                </a:r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“instead </a:t>
                </a:r>
                <a:r>
                  <a:rPr lang="en-US" dirty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of estimating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𝜑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directly” </a:t>
                </a:r>
                <a:r>
                  <a:rPr lang="en-US" dirty="0" smtClean="0">
                    <a:latin typeface="Constantia" panose="02030602050306030303" pitchFamily="18" charset="0"/>
                  </a:rPr>
                  <a:t>Why? </a:t>
                </a:r>
                <a:r>
                  <a:rPr lang="en-US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 Intractable!</a:t>
                </a:r>
                <a:endParaRPr lang="en-US" dirty="0" smtClean="0">
                  <a:latin typeface="Constantia" panose="02030602050306030303" pitchFamily="18" charset="0"/>
                </a:endParaRPr>
              </a:p>
              <a:p>
                <a:pPr lvl="2"/>
                <a:r>
                  <a:rPr lang="en-US" dirty="0" smtClean="0">
                    <a:solidFill>
                      <a:srgbClr val="0070C0"/>
                    </a:solidFill>
                    <a:latin typeface="Constantia" panose="02030602050306030303" pitchFamily="18" charset="0"/>
                  </a:rPr>
                  <a:t>“sample </a:t>
                </a:r>
                <a:r>
                  <a:rPr lang="en-US" dirty="0">
                    <a:solidFill>
                      <a:srgbClr val="0070C0"/>
                    </a:solidFill>
                    <a:latin typeface="Constantia" panose="02030602050306030303" pitchFamily="18" charset="0"/>
                  </a:rPr>
                  <a:t>the authorship and topic assignment for each word in each </a:t>
                </a:r>
                <a:r>
                  <a:rPr lang="en-US" dirty="0" smtClean="0">
                    <a:solidFill>
                      <a:srgbClr val="0070C0"/>
                    </a:solidFill>
                    <a:latin typeface="Constantia" panose="02030602050306030303" pitchFamily="18" charset="0"/>
                  </a:rPr>
                  <a:t>document” </a:t>
                </a:r>
                <a:r>
                  <a:rPr lang="en-US" dirty="0" smtClean="0">
                    <a:latin typeface="Constantia" panose="02030602050306030303" pitchFamily="18" charset="0"/>
                  </a:rPr>
                  <a:t>How? </a:t>
                </a:r>
                <a:r>
                  <a:rPr lang="en-US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 Gibbs Sampling!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  <a:latin typeface="Constantia" panose="02030602050306030303" pitchFamily="18" charset="0"/>
                  </a:rPr>
                  <a:t>“estimate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Constantia" panose="02030602050306030303" pitchFamily="18" charset="0"/>
                  </a:rPr>
                  <a:t> from the sample of </a:t>
                </a:r>
                <a:r>
                  <a:rPr lang="en-US" dirty="0" smtClean="0">
                    <a:solidFill>
                      <a:srgbClr val="00B050"/>
                    </a:solidFill>
                    <a:latin typeface="Constantia" panose="02030602050306030303" pitchFamily="18" charset="0"/>
                  </a:rPr>
                  <a:t>assignments” </a:t>
                </a:r>
                <a:r>
                  <a:rPr lang="en-US" dirty="0" smtClean="0">
                    <a:latin typeface="Constantia" panose="02030602050306030303" pitchFamily="18" charset="0"/>
                  </a:rPr>
                  <a:t>How? </a:t>
                </a:r>
                <a:r>
                  <a:rPr lang="en-US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 We have a formula for this.</a:t>
                </a:r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7" name="Content Placeholder 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0643" cy="4351338"/>
              </a:xfrm>
              <a:blipFill rotWithShape="0">
                <a:blip r:embed="rId3"/>
                <a:stretch>
                  <a:fillRect l="-961" t="-2241" r="-1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28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831406"/>
            <a:ext cx="10177272" cy="405149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Title:		The Author-Topic Model for Authors and Documents</a:t>
            </a:r>
          </a:p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Authors: 	Rosen-</a:t>
            </a:r>
            <a:r>
              <a:rPr lang="en-US" sz="2800" dirty="0" err="1" smtClean="0">
                <a:latin typeface="Constantia" panose="02030602050306030303" pitchFamily="18" charset="0"/>
              </a:rPr>
              <a:t>Zvi</a:t>
            </a:r>
            <a:r>
              <a:rPr lang="en-US" sz="2800" dirty="0" smtClean="0">
                <a:latin typeface="Constantia" panose="02030602050306030303" pitchFamily="18" charset="0"/>
              </a:rPr>
              <a:t>, Griffiths, </a:t>
            </a:r>
            <a:r>
              <a:rPr lang="en-US" sz="2800" dirty="0" err="1" smtClean="0">
                <a:latin typeface="Constantia" panose="02030602050306030303" pitchFamily="18" charset="0"/>
              </a:rPr>
              <a:t>Steyvers</a:t>
            </a:r>
            <a:r>
              <a:rPr lang="en-US" sz="2800" dirty="0" smtClean="0">
                <a:latin typeface="Constantia" panose="02030602050306030303" pitchFamily="18" charset="0"/>
              </a:rPr>
              <a:t>, Smyth </a:t>
            </a:r>
          </a:p>
          <a:p>
            <a:pPr algn="l"/>
            <a:endParaRPr lang="en-US" sz="2800" dirty="0">
              <a:latin typeface="Constantia" panose="02030602050306030303" pitchFamily="18" charset="0"/>
            </a:endParaRPr>
          </a:p>
          <a:p>
            <a:pPr algn="l"/>
            <a:endParaRPr lang="en-US" sz="2800" dirty="0" smtClean="0">
              <a:latin typeface="Constantia" panose="02030602050306030303" pitchFamily="18" charset="0"/>
            </a:endParaRPr>
          </a:p>
          <a:p>
            <a:pPr algn="l"/>
            <a:endParaRPr lang="en-US" sz="2800" dirty="0" smtClean="0">
              <a:latin typeface="Constantia" panose="02030602050306030303" pitchFamily="18" charset="0"/>
            </a:endParaRPr>
          </a:p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Venue:	the 20th Conference on Uncertainty in Artificial 		Intelligence</a:t>
            </a:r>
          </a:p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Year: 		2004</a:t>
            </a:r>
          </a:p>
          <a:p>
            <a:pPr algn="l"/>
            <a:endParaRPr lang="en-US" sz="2800" dirty="0">
              <a:latin typeface="Constantia" panose="02030602050306030303" pitchFamily="18" charset="0"/>
            </a:endParaRPr>
          </a:p>
          <a:p>
            <a:pPr algn="l"/>
            <a:endParaRPr lang="en-US" sz="2800" dirty="0">
              <a:latin typeface="Constantia" panose="0203060205030603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3060" y="1810101"/>
            <a:ext cx="5598233" cy="1536603"/>
            <a:chOff x="3229364" y="1810101"/>
            <a:chExt cx="5598233" cy="1536603"/>
          </a:xfrm>
        </p:grpSpPr>
        <p:pic>
          <p:nvPicPr>
            <p:cNvPr id="1026" name="Picture 2" descr="http://researcher.watson.ibm.com/researcher/photos/194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9364" y="1810101"/>
              <a:ext cx="1025682" cy="1536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psychology.berkeley.edu/sites/default/files/styles/medium/public/people/griffiths_0.jpg?itok=tXwn0buv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863" y="1810101"/>
              <a:ext cx="1019745" cy="1536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psiexp.ss.uci.edu/research/marksteyver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0615" y="1810101"/>
              <a:ext cx="1007329" cy="1536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www.cs.uci.edu/bin/img/highlight/2007/highlight_photo0507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8087" y="1810101"/>
              <a:ext cx="1259510" cy="1536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978408" y="5294376"/>
            <a:ext cx="3913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Presenter: 	Peter Wu</a:t>
            </a:r>
          </a:p>
          <a:p>
            <a:r>
              <a:rPr lang="en-US" dirty="0">
                <a:latin typeface="Constantia" panose="02030602050306030303" pitchFamily="18" charset="0"/>
              </a:rPr>
              <a:t>Date: 		Apr 7,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“Sample </a:t>
            </a: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the authorship and topic assignment for each word in each document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” </a:t>
            </a:r>
            <a:endParaRPr lang="en-US" dirty="0"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onstantia" panose="02030602050306030303" pitchFamily="18" charset="0"/>
                  </a:rPr>
                  <a:t>How</a:t>
                </a:r>
                <a:r>
                  <a:rPr lang="en-US" sz="2000" dirty="0">
                    <a:latin typeface="Constantia" panose="02030602050306030303" pitchFamily="18" charset="0"/>
                  </a:rPr>
                  <a:t>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to do this?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Gibbs Sampling!</a:t>
                </a:r>
                <a:endParaRPr lang="en-US" sz="2000" dirty="0" smtClean="0">
                  <a:latin typeface="Constantia" panose="02030602050306030303" pitchFamily="18" charset="0"/>
                </a:endParaRP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Gibbs sampling: </a:t>
                </a: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</a:rPr>
                  <a:t>When sampling from a joint distribution is impossible or hard, iteratively draw and update sample from conditional distributions and it will converge to a sample as if drawn from the joint distribution.</a:t>
                </a: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Toy example: </a:t>
                </a:r>
              </a:p>
              <a:p>
                <a:pPr lvl="1"/>
                <a:r>
                  <a:rPr lang="en-US" sz="1600" dirty="0">
                    <a:latin typeface="Constantia" panose="02030602050306030303" pitchFamily="18" charset="0"/>
                  </a:rPr>
                  <a:t>S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ampling from a bivariate joint distribution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>
                  <a:latin typeface="Constantia" panose="02030602050306030303" pitchFamily="18" charset="0"/>
                </a:endParaRP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Real application in Author-Topic Model:</a:t>
                </a: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</a:rPr>
                  <a:t>For each document </a:t>
                </a:r>
                <a:r>
                  <a:rPr lang="en-US" sz="1600" i="1" dirty="0" smtClean="0">
                    <a:latin typeface="Constantia" panose="02030602050306030303" pitchFamily="18" charset="0"/>
                  </a:rPr>
                  <a:t>d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, we want to draw samples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>
                    <a:latin typeface="Constantia" panose="02030602050306030303" pitchFamily="18" charset="0"/>
                  </a:rPr>
                  <a:t>, but it’s not feasible;</a:t>
                </a: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</a:rPr>
                  <a:t>Instead, we initialize with random assignments for all words, and; </a:t>
                </a:r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</a:rPr>
                  <a:t>Update the authorship and topic assignment for each word in document </a:t>
                </a:r>
                <a:r>
                  <a:rPr lang="en-US" sz="1600" i="1" dirty="0" smtClean="0">
                    <a:latin typeface="Constantia" panose="02030602050306030303" pitchFamily="18" charset="0"/>
                  </a:rPr>
                  <a:t>d</a:t>
                </a:r>
                <a:r>
                  <a:rPr lang="en-US" sz="1600" dirty="0">
                    <a:latin typeface="Constantia" panose="02030602050306030303" pitchFamily="18" charset="0"/>
                  </a:rPr>
                  <a:t>,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i="1" dirty="0" smtClean="0">
                    <a:latin typeface="Constantia" panose="02030602050306030303" pitchFamily="18" charset="0"/>
                  </a:rPr>
                  <a:t>, 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with a sample from a conditional distribution.</a:t>
                </a:r>
              </a:p>
              <a:p>
                <a:pPr lvl="1"/>
                <a:endParaRPr lang="en-US" sz="20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61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“Sample </a:t>
            </a: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the authorship and topic assignment for each word in each document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” </a:t>
            </a:r>
            <a:endParaRPr lang="en-US" dirty="0"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641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onstantia" panose="02030602050306030303" pitchFamily="18" charset="0"/>
                  </a:rPr>
                  <a:t>How</a:t>
                </a:r>
                <a:r>
                  <a:rPr lang="en-US" sz="2000" dirty="0">
                    <a:latin typeface="Constantia" panose="02030602050306030303" pitchFamily="18" charset="0"/>
                  </a:rPr>
                  <a:t>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to do this?</a:t>
                </a:r>
                <a:r>
                  <a:rPr lang="en-US" sz="20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Gibbs Sampling!</a:t>
                </a:r>
                <a:endParaRPr lang="en-US" sz="2000" dirty="0" smtClean="0">
                  <a:latin typeface="Constantia" panose="02030602050306030303" pitchFamily="18" charset="0"/>
                </a:endParaRP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Gibbs sampling: </a:t>
                </a: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</a:rPr>
                  <a:t>When sampling from a joint distribution is impossible or hard, iteratively draw and update sample from conditional distributions and it will converge to a sample as if drawn from the joint distribution.</a:t>
                </a: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Toy example: </a:t>
                </a:r>
              </a:p>
              <a:p>
                <a:pPr lvl="1"/>
                <a:r>
                  <a:rPr lang="en-US" sz="1600" dirty="0">
                    <a:latin typeface="Constantia" panose="02030602050306030303" pitchFamily="18" charset="0"/>
                  </a:rPr>
                  <a:t>S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ampling from a bivariate joint distribution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>
                  <a:latin typeface="Constantia" panose="02030602050306030303" pitchFamily="18" charset="0"/>
                </a:endParaRP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Real application in Author-Topic Model:</a:t>
                </a: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</a:rPr>
                  <a:t>For each document </a:t>
                </a:r>
                <a:r>
                  <a:rPr lang="en-US" sz="1600" i="1" dirty="0" smtClean="0">
                    <a:latin typeface="Constantia" panose="02030602050306030303" pitchFamily="18" charset="0"/>
                  </a:rPr>
                  <a:t>d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, we want to draw samples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>
                    <a:latin typeface="Constantia" panose="02030602050306030303" pitchFamily="18" charset="0"/>
                  </a:rPr>
                  <a:t>, but it’s not feasible;</a:t>
                </a: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</a:rPr>
                  <a:t>Instead, we initialize with random assignments for all words, and; </a:t>
                </a:r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dirty="0" smtClean="0">
                    <a:latin typeface="Constantia" panose="02030602050306030303" pitchFamily="18" charset="0"/>
                  </a:rPr>
                  <a:t>Update the authorship and topic assignment for each word in document </a:t>
                </a:r>
                <a:r>
                  <a:rPr lang="en-US" sz="1600" i="1" dirty="0" smtClean="0">
                    <a:latin typeface="Constantia" panose="02030602050306030303" pitchFamily="18" charset="0"/>
                  </a:rPr>
                  <a:t>d</a:t>
                </a:r>
                <a:r>
                  <a:rPr lang="en-US" sz="1600" dirty="0">
                    <a:latin typeface="Constantia" panose="02030602050306030303" pitchFamily="18" charset="0"/>
                  </a:rPr>
                  <a:t>,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i="1" dirty="0" smtClean="0">
                    <a:latin typeface="Constantia" panose="02030602050306030303" pitchFamily="18" charset="0"/>
                  </a:rPr>
                  <a:t>, </a:t>
                </a:r>
                <a:r>
                  <a:rPr lang="en-US" sz="1600" dirty="0" smtClean="0">
                    <a:latin typeface="Constantia" panose="02030602050306030303" pitchFamily="18" charset="0"/>
                  </a:rPr>
                  <a:t>with a sample from a conditional distribution:</a:t>
                </a:r>
                <a:endParaRPr lang="en-US" sz="20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6418"/>
                <a:ext cx="10515600" cy="4351338"/>
              </a:xfrm>
              <a:blipFill rotWithShape="0"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9827" t="29847" r="50977" b="57995"/>
          <a:stretch/>
        </p:blipFill>
        <p:spPr>
          <a:xfrm>
            <a:off x="3426372" y="5122641"/>
            <a:ext cx="5339256" cy="12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“Sample </a:t>
            </a: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the authorship and topic assignment for each word in each document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” </a:t>
            </a:r>
            <a:endParaRPr lang="en-US" dirty="0"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𝑊𝑇</m:t>
                        </m:r>
                      </m:sup>
                    </m:sSubSup>
                  </m:oMath>
                </a14:m>
                <a:r>
                  <a:rPr lang="en-US" sz="2000" dirty="0">
                    <a:latin typeface="Constantia" panose="02030602050306030303" pitchFamily="18" charset="0"/>
                  </a:rPr>
                  <a:t>: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the number </a:t>
                </a:r>
                <a:r>
                  <a:rPr lang="en-US" sz="2000" dirty="0">
                    <a:latin typeface="Constantia" panose="02030602050306030303" pitchFamily="18" charset="0"/>
                  </a:rPr>
                  <a:t>of times a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word </a:t>
                </a:r>
                <a:r>
                  <a:rPr lang="en-US" sz="2000" i="1" dirty="0">
                    <a:latin typeface="Constantia" panose="02030602050306030303" pitchFamily="18" charset="0"/>
                  </a:rPr>
                  <a:t>m</a:t>
                </a:r>
                <a:r>
                  <a:rPr lang="en-US" sz="2000" dirty="0">
                    <a:latin typeface="Constantia" panose="02030602050306030303" pitchFamily="18" charset="0"/>
                  </a:rPr>
                  <a:t> is assigned to topic </a:t>
                </a:r>
                <a:r>
                  <a:rPr lang="en-US" sz="2000" i="1" dirty="0">
                    <a:latin typeface="Constantia" panose="02030602050306030303" pitchFamily="18" charset="0"/>
                  </a:rPr>
                  <a:t>j</a:t>
                </a:r>
                <a:endParaRPr lang="en-US" sz="2000" dirty="0">
                  <a:latin typeface="Constantia" panose="02030602050306030303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𝐴𝑇</m:t>
                        </m:r>
                      </m:sup>
                    </m:sSubSup>
                  </m:oMath>
                </a14:m>
                <a:r>
                  <a:rPr lang="en-US" sz="2000" dirty="0">
                    <a:latin typeface="Constantia" panose="02030602050306030303" pitchFamily="18" charset="0"/>
                  </a:rPr>
                  <a:t>: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the number </a:t>
                </a:r>
                <a:r>
                  <a:rPr lang="en-US" sz="2000" dirty="0">
                    <a:latin typeface="Constantia" panose="02030602050306030303" pitchFamily="18" charset="0"/>
                  </a:rPr>
                  <a:t>of times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(a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word 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m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with)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topic 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j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is assigned to </a:t>
                </a:r>
                <a:r>
                  <a:rPr lang="en-US" sz="2000" dirty="0">
                    <a:latin typeface="Constantia" panose="02030602050306030303" pitchFamily="18" charset="0"/>
                  </a:rPr>
                  <a:t>author 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k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𝑊𝑇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𝑊𝑇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</a:rPr>
                  <a:t>: smoothed probability of a word being sampled given a topic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</a:rPr>
                  <a:t>: smoothed probability of a topic being sampled given an author</a:t>
                </a: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The product will converge after many iterations</a:t>
                </a:r>
                <a:endParaRPr lang="en-US" sz="2000" dirty="0">
                  <a:latin typeface="Constantia" panose="02030602050306030303" pitchFamily="18" charset="0"/>
                </a:endParaRPr>
              </a:p>
              <a:p>
                <a:endParaRPr lang="en-US" sz="2000" dirty="0" smtClean="0">
                  <a:latin typeface="Constantia" panose="02030602050306030303" pitchFamily="18" charset="0"/>
                </a:endParaRPr>
              </a:p>
              <a:p>
                <a:endParaRPr lang="en-US" sz="2000" dirty="0">
                  <a:latin typeface="Constantia" panose="02030602050306030303" pitchFamily="18" charset="0"/>
                </a:endParaRPr>
              </a:p>
              <a:p>
                <a:endParaRPr lang="en-US" sz="2000" dirty="0" smtClean="0">
                  <a:latin typeface="Constantia" panose="02030602050306030303" pitchFamily="18" charset="0"/>
                </a:endParaRPr>
              </a:p>
              <a:p>
                <a:endParaRPr lang="en-US" sz="2000" dirty="0">
                  <a:latin typeface="Constantia" panose="02030602050306030303" pitchFamily="18" charset="0"/>
                </a:endParaRPr>
              </a:p>
              <a:p>
                <a:endParaRPr lang="en-US" sz="2000" dirty="0" smtClean="0">
                  <a:latin typeface="Constantia" panose="02030602050306030303" pitchFamily="18" charset="0"/>
                </a:endParaRPr>
              </a:p>
              <a:p>
                <a:endParaRPr lang="en-US" sz="2000" dirty="0">
                  <a:latin typeface="Constantia" panose="02030602050306030303" pitchFamily="18" charset="0"/>
                </a:endParaRPr>
              </a:p>
              <a:p>
                <a:endParaRPr lang="en-US" sz="2000" dirty="0">
                  <a:latin typeface="Constantia" panose="02030602050306030303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059" t="-840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9827" t="29847" r="50977" b="57995"/>
          <a:stretch/>
        </p:blipFill>
        <p:spPr>
          <a:xfrm>
            <a:off x="6019800" y="3058677"/>
            <a:ext cx="5908661" cy="13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2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838200" y="3230217"/>
            <a:ext cx="5089634" cy="1997766"/>
          </a:xfrm>
          <a:prstGeom prst="wedgeRectCallout">
            <a:avLst>
              <a:gd name="adj1" fmla="val 63374"/>
              <a:gd name="adj2" fmla="val 81903"/>
            </a:avLst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“Sample </a:t>
            </a: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the authorship and topic assignment for each word in each document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” </a:t>
            </a:r>
            <a:endParaRPr lang="en-US" dirty="0"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𝑊𝑇</m:t>
                        </m:r>
                      </m:sup>
                    </m:sSubSup>
                  </m:oMath>
                </a14:m>
                <a:r>
                  <a:rPr lang="en-US" sz="2000" dirty="0">
                    <a:latin typeface="Constantia" panose="02030602050306030303" pitchFamily="18" charset="0"/>
                  </a:rPr>
                  <a:t>: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the number </a:t>
                </a:r>
                <a:r>
                  <a:rPr lang="en-US" sz="2000" dirty="0">
                    <a:latin typeface="Constantia" panose="02030602050306030303" pitchFamily="18" charset="0"/>
                  </a:rPr>
                  <a:t>of times a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word </a:t>
                </a:r>
                <a:r>
                  <a:rPr lang="en-US" sz="2000" i="1" dirty="0">
                    <a:latin typeface="Constantia" panose="02030602050306030303" pitchFamily="18" charset="0"/>
                  </a:rPr>
                  <a:t>m</a:t>
                </a:r>
                <a:r>
                  <a:rPr lang="en-US" sz="2000" dirty="0">
                    <a:latin typeface="Constantia" panose="02030602050306030303" pitchFamily="18" charset="0"/>
                  </a:rPr>
                  <a:t> is assigned to topic </a:t>
                </a:r>
                <a:r>
                  <a:rPr lang="en-US" sz="2000" i="1" dirty="0">
                    <a:latin typeface="Constantia" panose="02030602050306030303" pitchFamily="18" charset="0"/>
                  </a:rPr>
                  <a:t>j</a:t>
                </a:r>
                <a:endParaRPr lang="en-US" sz="2000" dirty="0">
                  <a:latin typeface="Constantia" panose="02030602050306030303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𝐴𝑇</m:t>
                        </m:r>
                      </m:sup>
                    </m:sSubSup>
                  </m:oMath>
                </a14:m>
                <a:r>
                  <a:rPr lang="en-US" sz="2000" dirty="0">
                    <a:latin typeface="Constantia" panose="02030602050306030303" pitchFamily="18" charset="0"/>
                  </a:rPr>
                  <a:t>: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the number </a:t>
                </a:r>
                <a:r>
                  <a:rPr lang="en-US" sz="2000" dirty="0">
                    <a:latin typeface="Constantia" panose="02030602050306030303" pitchFamily="18" charset="0"/>
                  </a:rPr>
                  <a:t>of times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a word 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m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with topic 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j </a:t>
                </a:r>
                <a:r>
                  <a:rPr lang="en-US" sz="2000" dirty="0" smtClean="0">
                    <a:latin typeface="Constantia" panose="02030602050306030303" pitchFamily="18" charset="0"/>
                  </a:rPr>
                  <a:t>is assigned to </a:t>
                </a:r>
                <a:r>
                  <a:rPr lang="en-US" sz="2000" dirty="0">
                    <a:latin typeface="Constantia" panose="02030602050306030303" pitchFamily="18" charset="0"/>
                  </a:rPr>
                  <a:t>author </a:t>
                </a:r>
                <a:r>
                  <a:rPr lang="en-US" sz="2000" i="1" dirty="0" smtClean="0">
                    <a:latin typeface="Constantia" panose="02030602050306030303" pitchFamily="18" charset="0"/>
                  </a:rPr>
                  <a:t>k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𝑊𝑇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𝑊𝑇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</a:rPr>
                  <a:t>: smoothed probability of a word being sampled given a topic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000" dirty="0" smtClean="0">
                    <a:latin typeface="Constantia" panose="02030602050306030303" pitchFamily="18" charset="0"/>
                  </a:rPr>
                  <a:t>: smoothed probability of a topic being sampled given an author</a:t>
                </a:r>
              </a:p>
              <a:p>
                <a:r>
                  <a:rPr lang="en-US" sz="2000" dirty="0" smtClean="0">
                    <a:latin typeface="Constantia" panose="02030602050306030303" pitchFamily="18" charset="0"/>
                  </a:rPr>
                  <a:t>The product will converge after many iterations</a:t>
                </a:r>
                <a:endParaRPr lang="en-US" sz="2000" dirty="0">
                  <a:latin typeface="Constantia" panose="02030602050306030303" pitchFamily="18" charset="0"/>
                </a:endParaRPr>
              </a:p>
              <a:p>
                <a:endParaRPr lang="en-US" sz="2000" dirty="0" smtClean="0">
                  <a:latin typeface="Constantia" panose="02030602050306030303" pitchFamily="18" charset="0"/>
                </a:endParaRPr>
              </a:p>
              <a:p>
                <a:endParaRPr lang="en-US" sz="2000" dirty="0">
                  <a:latin typeface="Constantia" panose="02030602050306030303" pitchFamily="18" charset="0"/>
                </a:endParaRPr>
              </a:p>
              <a:p>
                <a:endParaRPr lang="en-US" sz="2000" dirty="0" smtClean="0">
                  <a:latin typeface="Constantia" panose="02030602050306030303" pitchFamily="18" charset="0"/>
                </a:endParaRPr>
              </a:p>
              <a:p>
                <a:endParaRPr lang="en-US" sz="2000" dirty="0">
                  <a:latin typeface="Constantia" panose="02030602050306030303" pitchFamily="18" charset="0"/>
                </a:endParaRPr>
              </a:p>
              <a:p>
                <a:endParaRPr lang="en-US" sz="2000" dirty="0" smtClean="0">
                  <a:latin typeface="Constantia" panose="02030602050306030303" pitchFamily="18" charset="0"/>
                </a:endParaRPr>
              </a:p>
              <a:p>
                <a:endParaRPr lang="en-US" sz="2000" dirty="0">
                  <a:latin typeface="Constantia" panose="02030602050306030303" pitchFamily="18" charset="0"/>
                </a:endParaRPr>
              </a:p>
              <a:p>
                <a:endParaRPr lang="en-US" sz="20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059" t="-840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9827" t="29847" r="50977" b="57995"/>
          <a:stretch/>
        </p:blipFill>
        <p:spPr>
          <a:xfrm>
            <a:off x="6019800" y="3058677"/>
            <a:ext cx="5908661" cy="1384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9400" y="5810780"/>
            <a:ext cx="280589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Doesn’t this sound familiar?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B050"/>
                    </a:solidFill>
                    <a:latin typeface="Constantia" panose="02030602050306030303" pitchFamily="18" charset="0"/>
                  </a:rPr>
                  <a:t>“Estimate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Constantia" panose="02030602050306030303" pitchFamily="18" charset="0"/>
                  </a:rPr>
                  <a:t> from the sample of assignments”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 t="-14286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How to do this? </a:t>
            </a:r>
            <a:r>
              <a:rPr lang="en-US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We </a:t>
            </a:r>
            <a:r>
              <a:rPr lang="en-US" dirty="0">
                <a:latin typeface="Constantia" panose="02030602050306030303" pitchFamily="18" charset="0"/>
                <a:sym typeface="Wingdings" panose="05000000000000000000" pitchFamily="2" charset="2"/>
              </a:rPr>
              <a:t>have a formula for </a:t>
            </a:r>
            <a:r>
              <a:rPr lang="en-US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this, which is the converged probabilities/weights in the last step: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6724" t="76947" r="55115" b="7012"/>
          <a:stretch/>
        </p:blipFill>
        <p:spPr>
          <a:xfrm>
            <a:off x="3835132" y="2878013"/>
            <a:ext cx="4521735" cy="22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Outline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Motivation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Model formulation</a:t>
            </a:r>
          </a:p>
          <a:p>
            <a:pPr lvl="1"/>
            <a:r>
              <a:rPr lang="en-US" dirty="0" smtClean="0">
                <a:latin typeface="Constantia" panose="02030602050306030303" pitchFamily="18" charset="0"/>
              </a:rPr>
              <a:t>Generative process; plate notation; comparison with LDA</a:t>
            </a:r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 smtClean="0">
                <a:latin typeface="Constantia" panose="02030602050306030303" pitchFamily="18" charset="0"/>
              </a:rPr>
              <a:t>Parameter estimation</a:t>
            </a:r>
          </a:p>
          <a:p>
            <a:pPr lvl="1"/>
            <a:r>
              <a:rPr lang="en-US" dirty="0" smtClean="0">
                <a:latin typeface="Constantia" panose="02030602050306030303" pitchFamily="18" charset="0"/>
              </a:rPr>
              <a:t>Gibbs sampling</a:t>
            </a:r>
          </a:p>
          <a:p>
            <a:r>
              <a:rPr lang="en-US" b="1" dirty="0" smtClean="0">
                <a:latin typeface="Constantia" panose="02030602050306030303" pitchFamily="18" charset="0"/>
              </a:rPr>
              <a:t>Evaluation</a:t>
            </a:r>
          </a:p>
          <a:p>
            <a:pPr lvl="1"/>
            <a:r>
              <a:rPr lang="en-US" b="1" dirty="0" smtClean="0">
                <a:latin typeface="Constantia" panose="02030602050306030303" pitchFamily="18" charset="0"/>
              </a:rPr>
              <a:t>Given a test document and its author(s), calculated perplexity score</a:t>
            </a:r>
          </a:p>
          <a:p>
            <a:r>
              <a:rPr lang="en-US" b="1" dirty="0" smtClean="0">
                <a:latin typeface="Constantia" panose="02030602050306030303" pitchFamily="18" charset="0"/>
              </a:rPr>
              <a:t>Application</a:t>
            </a:r>
          </a:p>
          <a:p>
            <a:pPr lvl="1"/>
            <a:r>
              <a:rPr lang="en-US" b="1" dirty="0" smtClean="0">
                <a:latin typeface="Constantia" panose="02030602050306030303" pitchFamily="18" charset="0"/>
              </a:rPr>
              <a:t>Predict the authors of a test document</a:t>
            </a:r>
          </a:p>
          <a:p>
            <a:pPr lvl="1"/>
            <a:endParaRPr lang="en-US" b="1" dirty="0" smtClean="0">
              <a:latin typeface="Constantia" panose="02030602050306030303" pitchFamily="18" charset="0"/>
            </a:endParaRPr>
          </a:p>
          <a:p>
            <a:endParaRPr lang="en-US" dirty="0" smtClean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dirty="0" smtClean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8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Takeaway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By incorporating in the generative process a word-level author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smtClean="0">
                <a:latin typeface="Constantia" panose="02030602050306030303" pitchFamily="18" charset="0"/>
              </a:rPr>
              <a:t>choosing and topic choosing according to an author-topic distribution, the Author-Topic Model manages to learn the relationship between authors and topics, and topic and words.   </a:t>
            </a:r>
          </a:p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1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Takeaway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By incorporating in the generative process a word-level author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smtClean="0">
                <a:latin typeface="Constantia" panose="02030602050306030303" pitchFamily="18" charset="0"/>
              </a:rPr>
              <a:t>choosing and topic choosing according to an author-topic distribution, the Author-Topic Model manages to learn the relationship between </a:t>
            </a:r>
            <a:r>
              <a:rPr lang="en-US" b="1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authors and topics</a:t>
            </a:r>
            <a:r>
              <a:rPr lang="en-US" dirty="0" smtClean="0">
                <a:latin typeface="Constantia" panose="02030602050306030303" pitchFamily="18" charset="0"/>
              </a:rPr>
              <a:t>, and topic and words.   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Gibbs sampling is a solution for the difficulty of sampling from joint multivariate distributions and is used for inferring parameter values for generative models.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The Author-Topic Model can also be used to predict authors of an unseen documents</a:t>
            </a:r>
          </a:p>
          <a:p>
            <a:endParaRPr lang="en-US" dirty="0" smtClean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4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Thank you!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Questions?</a:t>
            </a:r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831406"/>
            <a:ext cx="10177272" cy="405149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Title:		The Author-Topic Model for Authors and Documents</a:t>
            </a:r>
          </a:p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Authors: 	Rosen-</a:t>
            </a:r>
            <a:r>
              <a:rPr lang="en-US" sz="2800" dirty="0" err="1" smtClean="0">
                <a:latin typeface="Constantia" panose="02030602050306030303" pitchFamily="18" charset="0"/>
              </a:rPr>
              <a:t>Zvi</a:t>
            </a:r>
            <a:r>
              <a:rPr lang="en-US" sz="2800" dirty="0" smtClean="0">
                <a:latin typeface="Constantia" panose="02030602050306030303" pitchFamily="18" charset="0"/>
              </a:rPr>
              <a:t>, Griffiths, </a:t>
            </a:r>
            <a:r>
              <a:rPr lang="en-US" sz="2800" dirty="0" err="1" smtClean="0">
                <a:latin typeface="Constantia" panose="02030602050306030303" pitchFamily="18" charset="0"/>
              </a:rPr>
              <a:t>Steyvers</a:t>
            </a:r>
            <a:r>
              <a:rPr lang="en-US" sz="2800" dirty="0" smtClean="0">
                <a:latin typeface="Constantia" panose="02030602050306030303" pitchFamily="18" charset="0"/>
              </a:rPr>
              <a:t>, Smyth, </a:t>
            </a:r>
          </a:p>
          <a:p>
            <a:pPr algn="l"/>
            <a:endParaRPr lang="en-US" sz="2800" dirty="0">
              <a:latin typeface="Constantia" panose="02030602050306030303" pitchFamily="18" charset="0"/>
            </a:endParaRPr>
          </a:p>
          <a:p>
            <a:pPr algn="l"/>
            <a:endParaRPr lang="en-US" sz="2800" dirty="0" smtClean="0">
              <a:latin typeface="Constantia" panose="02030602050306030303" pitchFamily="18" charset="0"/>
            </a:endParaRPr>
          </a:p>
          <a:p>
            <a:pPr algn="l"/>
            <a:endParaRPr lang="en-US" sz="2800" dirty="0" smtClean="0">
              <a:latin typeface="Constantia" panose="02030602050306030303" pitchFamily="18" charset="0"/>
            </a:endParaRPr>
          </a:p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Venue:	the 20th Conference on Uncertainty in Artificial 		Intelligence</a:t>
            </a:r>
          </a:p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Year: 		2004</a:t>
            </a:r>
          </a:p>
          <a:p>
            <a:pPr algn="l"/>
            <a:endParaRPr lang="en-US" sz="2800" dirty="0">
              <a:latin typeface="Constantia" panose="02030602050306030303" pitchFamily="18" charset="0"/>
            </a:endParaRPr>
          </a:p>
          <a:p>
            <a:pPr algn="l"/>
            <a:endParaRPr lang="en-US" sz="2800" dirty="0">
              <a:latin typeface="Constantia" panose="0203060205030603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3060" y="1810101"/>
            <a:ext cx="5598233" cy="1536603"/>
            <a:chOff x="3229364" y="1810101"/>
            <a:chExt cx="5598233" cy="1536603"/>
          </a:xfrm>
        </p:grpSpPr>
        <p:pic>
          <p:nvPicPr>
            <p:cNvPr id="1026" name="Picture 2" descr="http://researcher.watson.ibm.com/researcher/photos/194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9364" y="1810101"/>
              <a:ext cx="1025682" cy="1536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psychology.berkeley.edu/sites/default/files/styles/medium/public/people/griffiths_0.jpg?itok=tXwn0buv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863" y="1810101"/>
              <a:ext cx="1019745" cy="1536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psiexp.ss.uci.edu/research/marksteyver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0615" y="1810101"/>
              <a:ext cx="1007329" cy="1536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www.cs.uci.edu/bin/img/highlight/2007/highlight_photo0507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8087" y="1810101"/>
              <a:ext cx="1259510" cy="1536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978408" y="5294376"/>
            <a:ext cx="3913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Presenter: 	Peter Wu</a:t>
            </a:r>
          </a:p>
          <a:p>
            <a:r>
              <a:rPr lang="en-US" dirty="0">
                <a:latin typeface="Constantia" panose="02030602050306030303" pitchFamily="18" charset="0"/>
              </a:rPr>
              <a:t>Date: 		Apr 7, 2015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40096" y="5249354"/>
            <a:ext cx="531266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Blei</a:t>
            </a:r>
            <a:r>
              <a:rPr lang="en-US" dirty="0" smtClean="0"/>
              <a:t>, Ng</a:t>
            </a:r>
            <a:r>
              <a:rPr lang="en-US" dirty="0"/>
              <a:t>, &amp;</a:t>
            </a:r>
            <a:r>
              <a:rPr lang="en-US" dirty="0" smtClean="0"/>
              <a:t> Jordan</a:t>
            </a:r>
            <a:r>
              <a:rPr lang="en-US" dirty="0"/>
              <a:t>. "</a:t>
            </a:r>
            <a:r>
              <a:rPr lang="en-US" b="1" dirty="0"/>
              <a:t>Latent </a:t>
            </a:r>
            <a:r>
              <a:rPr lang="en-US" b="1" dirty="0" err="1"/>
              <a:t>dirichlet</a:t>
            </a:r>
            <a:r>
              <a:rPr lang="en-US" b="1" dirty="0"/>
              <a:t> allocation</a:t>
            </a:r>
            <a:r>
              <a:rPr lang="en-US" dirty="0"/>
              <a:t>." </a:t>
            </a:r>
            <a:r>
              <a:rPr lang="en-US" i="1" dirty="0"/>
              <a:t>the Journal of machine Learning research</a:t>
            </a:r>
            <a:r>
              <a:rPr lang="en-US" dirty="0"/>
              <a:t> 3 (2003): 993-1022.</a:t>
            </a:r>
          </a:p>
        </p:txBody>
      </p:sp>
      <p:sp>
        <p:nvSpPr>
          <p:cNvPr id="9" name="Curved Left Arrow 8"/>
          <p:cNvSpPr/>
          <p:nvPr/>
        </p:nvSpPr>
        <p:spPr>
          <a:xfrm>
            <a:off x="10652760" y="2331720"/>
            <a:ext cx="1039457" cy="3675888"/>
          </a:xfrm>
          <a:prstGeom prst="curvedLeftArrow">
            <a:avLst>
              <a:gd name="adj1" fmla="val 17133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92217" y="1649743"/>
            <a:ext cx="461665" cy="47988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Extension: added the modeling of authors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Outline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Motivation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Model formulation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Parameter estimation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Evaluation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Application</a:t>
            </a:r>
          </a:p>
          <a:p>
            <a:endParaRPr lang="en-US" dirty="0" smtClean="0">
              <a:latin typeface="Constantia" panose="02030602050306030303" pitchFamily="18" charset="0"/>
            </a:endParaRPr>
          </a:p>
          <a:p>
            <a:endParaRPr lang="en-US" dirty="0" smtClean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1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Outline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nstantia" panose="02030602050306030303" pitchFamily="18" charset="0"/>
              </a:rPr>
              <a:t>Motivation</a:t>
            </a:r>
          </a:p>
          <a:p>
            <a:r>
              <a:rPr lang="en-US" b="1" dirty="0" smtClean="0">
                <a:latin typeface="Constantia" panose="02030602050306030303" pitchFamily="18" charset="0"/>
              </a:rPr>
              <a:t>Model formulation</a:t>
            </a:r>
          </a:p>
          <a:p>
            <a:pPr lvl="1"/>
            <a:r>
              <a:rPr lang="en-US" b="1" dirty="0" smtClean="0">
                <a:latin typeface="Constantia" panose="02030602050306030303" pitchFamily="18" charset="0"/>
              </a:rPr>
              <a:t>Generative process; plate notation; a comparison with LDA</a:t>
            </a:r>
            <a:endParaRPr lang="en-US" b="1" dirty="0">
              <a:latin typeface="Constantia" panose="02030602050306030303" pitchFamily="18" charset="0"/>
            </a:endParaRPr>
          </a:p>
          <a:p>
            <a:r>
              <a:rPr lang="en-US" b="1" dirty="0" smtClean="0">
                <a:latin typeface="Constantia" panose="02030602050306030303" pitchFamily="18" charset="0"/>
              </a:rPr>
              <a:t>Parameter estimation</a:t>
            </a:r>
          </a:p>
          <a:p>
            <a:pPr lvl="1"/>
            <a:r>
              <a:rPr lang="en-US" b="1" dirty="0" smtClean="0">
                <a:latin typeface="Constantia" panose="02030602050306030303" pitchFamily="18" charset="0"/>
              </a:rPr>
              <a:t>Gibbs sampling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Evaluation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Application</a:t>
            </a:r>
          </a:p>
          <a:p>
            <a:endParaRPr lang="en-US" dirty="0" smtClean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dirty="0" smtClean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8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Motivation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L</a:t>
            </a:r>
            <a:r>
              <a:rPr lang="en-US" dirty="0" smtClean="0">
                <a:latin typeface="Constantia" panose="02030602050306030303" pitchFamily="18" charset="0"/>
              </a:rPr>
              <a:t>earning the interests of authors is a fundamental problem raised by large collection of documents.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Previous works usually adopt a </a:t>
            </a:r>
            <a:r>
              <a:rPr lang="en-US" u="sng" dirty="0" smtClean="0">
                <a:latin typeface="Constantia" panose="02030602050306030303" pitchFamily="18" charset="0"/>
              </a:rPr>
              <a:t>discriminative</a:t>
            </a:r>
            <a:r>
              <a:rPr lang="en-US" dirty="0" smtClean="0">
                <a:latin typeface="Constantia" panose="02030602050306030303" pitchFamily="18" charset="0"/>
              </a:rPr>
              <a:t> approach and features chosen are usually superficial.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The authors introduced a </a:t>
            </a:r>
            <a:r>
              <a:rPr lang="en-US" u="sng" dirty="0" smtClean="0">
                <a:latin typeface="Constantia" panose="02030602050306030303" pitchFamily="18" charset="0"/>
              </a:rPr>
              <a:t>generative</a:t>
            </a:r>
            <a:r>
              <a:rPr lang="en-US" dirty="0" smtClean="0">
                <a:latin typeface="Constantia" panose="02030602050306030303" pitchFamily="18" charset="0"/>
              </a:rPr>
              <a:t> model that represents each author with a distribution of weights over latent topics.</a:t>
            </a:r>
          </a:p>
          <a:p>
            <a:endParaRPr lang="en-US" dirty="0" smtClean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7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Motivation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L</a:t>
            </a:r>
            <a:r>
              <a:rPr lang="en-US" dirty="0" smtClean="0">
                <a:latin typeface="Constantia" panose="02030602050306030303" pitchFamily="18" charset="0"/>
              </a:rPr>
              <a:t>earning the interests of authors is a fundamental problem raised by large collection of documents.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Previous works usually adopt a </a:t>
            </a:r>
            <a:r>
              <a:rPr lang="en-US" u="sng" dirty="0" smtClean="0">
                <a:latin typeface="Constantia" panose="02030602050306030303" pitchFamily="18" charset="0"/>
              </a:rPr>
              <a:t>discriminative</a:t>
            </a:r>
            <a:r>
              <a:rPr lang="en-US" dirty="0" smtClean="0">
                <a:latin typeface="Constantia" panose="02030602050306030303" pitchFamily="18" charset="0"/>
              </a:rPr>
              <a:t> approach and features chosen are usually superficial.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The authors introduced a </a:t>
            </a:r>
            <a:r>
              <a:rPr lang="en-US" u="sng" dirty="0" smtClean="0">
                <a:latin typeface="Constantia" panose="02030602050306030303" pitchFamily="18" charset="0"/>
              </a:rPr>
              <a:t>generative</a:t>
            </a:r>
            <a:r>
              <a:rPr lang="en-US" dirty="0" smtClean="0">
                <a:latin typeface="Constantia" panose="02030602050306030303" pitchFamily="18" charset="0"/>
              </a:rPr>
              <a:t> model that represents each author with a distribution of weights over </a:t>
            </a:r>
            <a:r>
              <a:rPr lang="en-US" u="sng" dirty="0" smtClean="0">
                <a:latin typeface="Constantia" panose="02030602050306030303" pitchFamily="18" charset="0"/>
              </a:rPr>
              <a:t>latent</a:t>
            </a:r>
            <a:r>
              <a:rPr lang="en-US" dirty="0" smtClean="0">
                <a:latin typeface="Constantia" panose="02030602050306030303" pitchFamily="18" charset="0"/>
              </a:rPr>
              <a:t> topics.</a:t>
            </a:r>
          </a:p>
          <a:p>
            <a:endParaRPr lang="en-US" dirty="0" smtClean="0">
              <a:latin typeface="Constantia" panose="02030602050306030303" pitchFamily="18" charset="0"/>
            </a:endParaRPr>
          </a:p>
        </p:txBody>
      </p:sp>
      <p:sp>
        <p:nvSpPr>
          <p:cNvPr id="8" name="Bent Arrow 7"/>
          <p:cNvSpPr/>
          <p:nvPr/>
        </p:nvSpPr>
        <p:spPr>
          <a:xfrm rot="10800000">
            <a:off x="7260336" y="4425696"/>
            <a:ext cx="841248" cy="850392"/>
          </a:xfrm>
          <a:prstGeom prst="bentArrow">
            <a:avLst>
              <a:gd name="adj1" fmla="val 2065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5424" y="4681728"/>
            <a:ext cx="272491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Unsupervised clustering algorithm: (only) the number of topics </a:t>
            </a:r>
            <a:r>
              <a:rPr lang="en-US" i="1" dirty="0"/>
              <a:t>T</a:t>
            </a:r>
            <a:r>
              <a:rPr lang="en-US" dirty="0" smtClean="0"/>
              <a:t> needs to be specified.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Model Formulation</a:t>
            </a: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It’s storytelling time for a generative model</a:t>
            </a:r>
            <a:r>
              <a:rPr lang="en-US" dirty="0" smtClean="0">
                <a:latin typeface="Constantia" panose="02030602050306030303" pitchFamily="18" charset="0"/>
              </a:rPr>
              <a:t>! 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Suppose we have a corpus of </a:t>
            </a:r>
            <a:r>
              <a:rPr lang="en-US" i="1" u="sng" dirty="0" smtClean="0">
                <a:latin typeface="Constantia" panose="02030602050306030303" pitchFamily="18" charset="0"/>
              </a:rPr>
              <a:t>D</a:t>
            </a:r>
            <a:r>
              <a:rPr lang="en-US" u="sng" dirty="0" smtClean="0">
                <a:latin typeface="Constantia" panose="02030602050306030303" pitchFamily="18" charset="0"/>
              </a:rPr>
              <a:t> documents</a:t>
            </a:r>
            <a:r>
              <a:rPr lang="en-US" dirty="0" smtClean="0">
                <a:latin typeface="Constantia" panose="02030602050306030303" pitchFamily="18" charset="0"/>
              </a:rPr>
              <a:t> that: </a:t>
            </a:r>
          </a:p>
          <a:p>
            <a:pPr lvl="1"/>
            <a:r>
              <a:rPr lang="en-US" dirty="0">
                <a:latin typeface="Constantia" panose="02030602050306030303" pitchFamily="18" charset="0"/>
              </a:rPr>
              <a:t>spans </a:t>
            </a:r>
            <a:r>
              <a:rPr lang="en-US" u="sng" dirty="0">
                <a:latin typeface="Constantia" panose="02030602050306030303" pitchFamily="18" charset="0"/>
              </a:rPr>
              <a:t>a vocabulary of </a:t>
            </a:r>
            <a:r>
              <a:rPr lang="en-US" i="1" u="sng" dirty="0">
                <a:latin typeface="Constantia" panose="02030602050306030303" pitchFamily="18" charset="0"/>
              </a:rPr>
              <a:t>V </a:t>
            </a:r>
            <a:r>
              <a:rPr lang="en-US" u="sng" dirty="0">
                <a:latin typeface="Constantia" panose="02030602050306030303" pitchFamily="18" charset="0"/>
              </a:rPr>
              <a:t>words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</a:p>
          <a:p>
            <a:pPr lvl="1"/>
            <a:r>
              <a:rPr lang="en-US" dirty="0">
                <a:latin typeface="Constantia" panose="02030602050306030303" pitchFamily="18" charset="0"/>
              </a:rPr>
              <a:t>i</a:t>
            </a:r>
            <a:r>
              <a:rPr lang="en-US" dirty="0" smtClean="0">
                <a:latin typeface="Constantia" panose="02030602050306030303" pitchFamily="18" charset="0"/>
              </a:rPr>
              <a:t>s collectively composed by </a:t>
            </a:r>
            <a:r>
              <a:rPr lang="en-US" i="1" u="sng" dirty="0" smtClean="0">
                <a:latin typeface="Constantia" panose="02030602050306030303" pitchFamily="18" charset="0"/>
              </a:rPr>
              <a:t>A </a:t>
            </a:r>
            <a:r>
              <a:rPr lang="en-US" u="sng" dirty="0" smtClean="0">
                <a:latin typeface="Constantia" panose="02030602050306030303" pitchFamily="18" charset="0"/>
              </a:rPr>
              <a:t>authors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In this corpus, each document </a:t>
            </a:r>
            <a:r>
              <a:rPr lang="en-US" i="1" dirty="0" smtClean="0">
                <a:latin typeface="Constantia" panose="02030602050306030303" pitchFamily="18" charset="0"/>
              </a:rPr>
              <a:t>d:</a:t>
            </a:r>
          </a:p>
          <a:p>
            <a:pPr lvl="1"/>
            <a:r>
              <a:rPr lang="en-US" dirty="0" smtClean="0">
                <a:latin typeface="Constantia" panose="02030602050306030303" pitchFamily="18" charset="0"/>
              </a:rPr>
              <a:t>contains</a:t>
            </a:r>
            <a:r>
              <a:rPr lang="en-US" i="1" dirty="0" smtClean="0">
                <a:latin typeface="Constantia" panose="02030602050306030303" pitchFamily="18" charset="0"/>
              </a:rPr>
              <a:t> </a:t>
            </a:r>
            <a:r>
              <a:rPr lang="en-US" u="sng" dirty="0" smtClean="0">
                <a:latin typeface="Constantia" panose="02030602050306030303" pitchFamily="18" charset="0"/>
              </a:rPr>
              <a:t>words </a:t>
            </a:r>
            <a:r>
              <a:rPr lang="en-US" b="1" i="1" u="sng" dirty="0" err="1" smtClean="0">
                <a:latin typeface="Constantia" panose="02030602050306030303" pitchFamily="18" charset="0"/>
              </a:rPr>
              <a:t>w</a:t>
            </a:r>
            <a:r>
              <a:rPr lang="en-US" i="1" u="sng" baseline="-25000" dirty="0" err="1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 (a subset of the </a:t>
            </a:r>
            <a:r>
              <a:rPr lang="en-US" i="1" dirty="0" smtClean="0">
                <a:latin typeface="Constantia" panose="02030602050306030303" pitchFamily="18" charset="0"/>
              </a:rPr>
              <a:t>V</a:t>
            </a:r>
            <a:r>
              <a:rPr lang="en-US" dirty="0" smtClean="0">
                <a:latin typeface="Constantia" panose="02030602050306030303" pitchFamily="18" charset="0"/>
              </a:rPr>
              <a:t> words with cardinality </a:t>
            </a:r>
            <a:r>
              <a:rPr lang="en-US" i="1" dirty="0" err="1" smtClean="0">
                <a:latin typeface="Constantia" panose="02030602050306030303" pitchFamily="18" charset="0"/>
              </a:rPr>
              <a:t>N</a:t>
            </a:r>
            <a:r>
              <a:rPr lang="en-US" i="1" baseline="-25000" dirty="0" err="1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; order doesn’t matter)</a:t>
            </a:r>
          </a:p>
          <a:p>
            <a:pPr lvl="1"/>
            <a:r>
              <a:rPr lang="en-US" dirty="0" smtClean="0">
                <a:latin typeface="Constantia" panose="02030602050306030303" pitchFamily="18" charset="0"/>
              </a:rPr>
              <a:t>is composed by </a:t>
            </a:r>
            <a:r>
              <a:rPr lang="en-US" u="sng" dirty="0" smtClean="0">
                <a:latin typeface="Constantia" panose="02030602050306030303" pitchFamily="18" charset="0"/>
              </a:rPr>
              <a:t>authors </a:t>
            </a:r>
            <a:r>
              <a:rPr lang="en-US" b="1" i="1" u="sng" dirty="0" smtClean="0">
                <a:latin typeface="Constantia" panose="02030602050306030303" pitchFamily="18" charset="0"/>
              </a:rPr>
              <a:t>a</a:t>
            </a:r>
            <a:r>
              <a:rPr lang="en-US" i="1" u="sng" baseline="-25000" dirty="0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 (a subset of the </a:t>
            </a:r>
            <a:r>
              <a:rPr lang="en-US" i="1" dirty="0" smtClean="0">
                <a:latin typeface="Constantia" panose="02030602050306030303" pitchFamily="18" charset="0"/>
              </a:rPr>
              <a:t>A</a:t>
            </a:r>
            <a:r>
              <a:rPr lang="en-US" dirty="0" smtClean="0">
                <a:latin typeface="Constantia" panose="02030602050306030303" pitchFamily="18" charset="0"/>
              </a:rPr>
              <a:t> authors)</a:t>
            </a:r>
          </a:p>
        </p:txBody>
      </p:sp>
    </p:spTree>
    <p:extLst>
      <p:ext uri="{BB962C8B-B14F-4D97-AF65-F5344CB8AC3E}">
        <p14:creationId xmlns:p14="http://schemas.microsoft.com/office/powerpoint/2010/main" val="27306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657352" y="2306320"/>
            <a:ext cx="10094976" cy="2960624"/>
          </a:xfrm>
          <a:prstGeom prst="roundRect">
            <a:avLst/>
          </a:prstGeom>
          <a:solidFill>
            <a:schemeClr val="accent4">
              <a:alpha val="3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Model Formulation</a:t>
            </a: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It’s storytelling time for a generative model</a:t>
            </a:r>
            <a:r>
              <a:rPr lang="en-US" dirty="0" smtClean="0">
                <a:latin typeface="Constantia" panose="02030602050306030303" pitchFamily="18" charset="0"/>
              </a:rPr>
              <a:t>! 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Suppose we have a corpus of </a:t>
            </a:r>
            <a:r>
              <a:rPr lang="en-US" i="1" u="sng" dirty="0" smtClean="0">
                <a:latin typeface="Constantia" panose="02030602050306030303" pitchFamily="18" charset="0"/>
              </a:rPr>
              <a:t>D</a:t>
            </a:r>
            <a:r>
              <a:rPr lang="en-US" u="sng" dirty="0" smtClean="0">
                <a:latin typeface="Constantia" panose="02030602050306030303" pitchFamily="18" charset="0"/>
              </a:rPr>
              <a:t> documents</a:t>
            </a:r>
            <a:r>
              <a:rPr lang="en-US" dirty="0" smtClean="0">
                <a:latin typeface="Constantia" panose="02030602050306030303" pitchFamily="18" charset="0"/>
              </a:rPr>
              <a:t> that: </a:t>
            </a:r>
          </a:p>
          <a:p>
            <a:pPr lvl="1"/>
            <a:r>
              <a:rPr lang="en-US" dirty="0">
                <a:latin typeface="Constantia" panose="02030602050306030303" pitchFamily="18" charset="0"/>
              </a:rPr>
              <a:t>spans </a:t>
            </a:r>
            <a:r>
              <a:rPr lang="en-US" u="sng" dirty="0">
                <a:latin typeface="Constantia" panose="02030602050306030303" pitchFamily="18" charset="0"/>
              </a:rPr>
              <a:t>a vocabulary of </a:t>
            </a:r>
            <a:r>
              <a:rPr lang="en-US" i="1" u="sng" dirty="0">
                <a:latin typeface="Constantia" panose="02030602050306030303" pitchFamily="18" charset="0"/>
              </a:rPr>
              <a:t>V </a:t>
            </a:r>
            <a:r>
              <a:rPr lang="en-US" u="sng" dirty="0">
                <a:latin typeface="Constantia" panose="02030602050306030303" pitchFamily="18" charset="0"/>
              </a:rPr>
              <a:t>words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</a:p>
          <a:p>
            <a:pPr lvl="1"/>
            <a:r>
              <a:rPr lang="en-US" dirty="0">
                <a:latin typeface="Constantia" panose="02030602050306030303" pitchFamily="18" charset="0"/>
              </a:rPr>
              <a:t>i</a:t>
            </a:r>
            <a:r>
              <a:rPr lang="en-US" dirty="0" smtClean="0">
                <a:latin typeface="Constantia" panose="02030602050306030303" pitchFamily="18" charset="0"/>
              </a:rPr>
              <a:t>s collectively composed by </a:t>
            </a:r>
            <a:r>
              <a:rPr lang="en-US" i="1" u="sng" dirty="0" smtClean="0">
                <a:latin typeface="Constantia" panose="02030602050306030303" pitchFamily="18" charset="0"/>
              </a:rPr>
              <a:t>A </a:t>
            </a:r>
            <a:r>
              <a:rPr lang="en-US" u="sng" dirty="0" smtClean="0">
                <a:latin typeface="Constantia" panose="02030602050306030303" pitchFamily="18" charset="0"/>
              </a:rPr>
              <a:t>authors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</a:p>
          <a:p>
            <a:r>
              <a:rPr lang="en-US" dirty="0" smtClean="0">
                <a:latin typeface="Constantia" panose="02030602050306030303" pitchFamily="18" charset="0"/>
              </a:rPr>
              <a:t>In this corpus, each document </a:t>
            </a:r>
            <a:r>
              <a:rPr lang="en-US" i="1" dirty="0" smtClean="0">
                <a:latin typeface="Constantia" panose="02030602050306030303" pitchFamily="18" charset="0"/>
              </a:rPr>
              <a:t>d:</a:t>
            </a:r>
          </a:p>
          <a:p>
            <a:pPr lvl="1"/>
            <a:r>
              <a:rPr lang="en-US" dirty="0" smtClean="0">
                <a:latin typeface="Constantia" panose="02030602050306030303" pitchFamily="18" charset="0"/>
              </a:rPr>
              <a:t>contains</a:t>
            </a:r>
            <a:r>
              <a:rPr lang="en-US" i="1" dirty="0" smtClean="0">
                <a:latin typeface="Constantia" panose="02030602050306030303" pitchFamily="18" charset="0"/>
              </a:rPr>
              <a:t> </a:t>
            </a:r>
            <a:r>
              <a:rPr lang="en-US" u="sng" dirty="0" smtClean="0">
                <a:latin typeface="Constantia" panose="02030602050306030303" pitchFamily="18" charset="0"/>
              </a:rPr>
              <a:t>words </a:t>
            </a:r>
            <a:r>
              <a:rPr lang="en-US" b="1" i="1" u="sng" dirty="0" err="1" smtClean="0">
                <a:latin typeface="Constantia" panose="02030602050306030303" pitchFamily="18" charset="0"/>
              </a:rPr>
              <a:t>w</a:t>
            </a:r>
            <a:r>
              <a:rPr lang="en-US" i="1" u="sng" baseline="-25000" dirty="0" err="1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 (a subset of the </a:t>
            </a:r>
            <a:r>
              <a:rPr lang="en-US" i="1" dirty="0" smtClean="0">
                <a:latin typeface="Constantia" panose="02030602050306030303" pitchFamily="18" charset="0"/>
              </a:rPr>
              <a:t>V</a:t>
            </a:r>
            <a:r>
              <a:rPr lang="en-US" dirty="0" smtClean="0">
                <a:latin typeface="Constantia" panose="02030602050306030303" pitchFamily="18" charset="0"/>
              </a:rPr>
              <a:t> words with cardinality </a:t>
            </a:r>
            <a:r>
              <a:rPr lang="en-US" i="1" dirty="0" err="1" smtClean="0">
                <a:latin typeface="Constantia" panose="02030602050306030303" pitchFamily="18" charset="0"/>
              </a:rPr>
              <a:t>N</a:t>
            </a:r>
            <a:r>
              <a:rPr lang="en-US" i="1" baseline="-25000" dirty="0" err="1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; order doesn’t matter)</a:t>
            </a:r>
          </a:p>
          <a:p>
            <a:pPr lvl="1"/>
            <a:r>
              <a:rPr lang="en-US" dirty="0" smtClean="0">
                <a:latin typeface="Constantia" panose="02030602050306030303" pitchFamily="18" charset="0"/>
              </a:rPr>
              <a:t>is composed by </a:t>
            </a:r>
            <a:r>
              <a:rPr lang="en-US" u="sng" dirty="0" smtClean="0">
                <a:latin typeface="Constantia" panose="02030602050306030303" pitchFamily="18" charset="0"/>
              </a:rPr>
              <a:t>authors </a:t>
            </a:r>
            <a:r>
              <a:rPr lang="en-US" b="1" i="1" u="sng" dirty="0" smtClean="0">
                <a:latin typeface="Constantia" panose="02030602050306030303" pitchFamily="18" charset="0"/>
              </a:rPr>
              <a:t>a</a:t>
            </a:r>
            <a:r>
              <a:rPr lang="en-US" i="1" u="sng" baseline="-25000" dirty="0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 (a subset of the </a:t>
            </a:r>
            <a:r>
              <a:rPr lang="en-US" i="1" dirty="0" smtClean="0">
                <a:latin typeface="Constantia" panose="02030602050306030303" pitchFamily="18" charset="0"/>
              </a:rPr>
              <a:t>A</a:t>
            </a:r>
            <a:r>
              <a:rPr lang="en-US" dirty="0" smtClean="0">
                <a:latin typeface="Constantia" panose="02030602050306030303" pitchFamily="18" charset="0"/>
              </a:rPr>
              <a:t> authors) </a:t>
            </a:r>
          </a:p>
        </p:txBody>
      </p:sp>
      <p:sp>
        <p:nvSpPr>
          <p:cNvPr id="26" name="Bent Arrow 25"/>
          <p:cNvSpPr/>
          <p:nvPr/>
        </p:nvSpPr>
        <p:spPr>
          <a:xfrm rot="21136988">
            <a:off x="8522208" y="1321163"/>
            <a:ext cx="1115568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20965" y="1073135"/>
            <a:ext cx="165968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we observe!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11247</TotalTime>
  <Words>1616</Words>
  <Application>Microsoft Office PowerPoint</Application>
  <PresentationFormat>Widescreen</PresentationFormat>
  <Paragraphs>280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Constantia</vt:lpstr>
      <vt:lpstr>Wingdings</vt:lpstr>
      <vt:lpstr>Office Theme</vt:lpstr>
      <vt:lpstr>PowerPoint Presentation</vt:lpstr>
      <vt:lpstr>PowerPoint Presentation</vt:lpstr>
      <vt:lpstr>PowerPoint Presentation</vt:lpstr>
      <vt:lpstr>Outline</vt:lpstr>
      <vt:lpstr>Outline</vt:lpstr>
      <vt:lpstr>Motivation</vt:lpstr>
      <vt:lpstr>Motivation</vt:lpstr>
      <vt:lpstr>Model Formulation</vt:lpstr>
      <vt:lpstr>Model Formulation</vt:lpstr>
      <vt:lpstr>Model Formulation</vt:lpstr>
      <vt:lpstr>Model Formulation (Cont’d)</vt:lpstr>
      <vt:lpstr>Model Formulation (Cont’d)</vt:lpstr>
      <vt:lpstr>Model Formulation (Cont’d)</vt:lpstr>
      <vt:lpstr>Plate Notation</vt:lpstr>
      <vt:lpstr>A Crash Course on Dirichlet Distribution</vt:lpstr>
      <vt:lpstr>A Comparison between ATF and LDA</vt:lpstr>
      <vt:lpstr>Outline</vt:lpstr>
      <vt:lpstr>Parameter Estimation</vt:lpstr>
      <vt:lpstr>Parameter Estimation</vt:lpstr>
      <vt:lpstr>“Sample the authorship and topic assignment for each word in each document” </vt:lpstr>
      <vt:lpstr>“Sample the authorship and topic assignment for each word in each document” </vt:lpstr>
      <vt:lpstr>“Sample the authorship and topic assignment for each word in each document” </vt:lpstr>
      <vt:lpstr>“Sample the authorship and topic assignment for each word in each document” </vt:lpstr>
      <vt:lpstr>“Estimate θ and φ from the sample of assignments”</vt:lpstr>
      <vt:lpstr>Outline</vt:lpstr>
      <vt:lpstr>Takeaway</vt:lpstr>
      <vt:lpstr>Takeaway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Author-Topic Model for Authors and Documents</dc:title>
  <dc:creator>Peter Wu</dc:creator>
  <cp:lastModifiedBy>Peter Wu</cp:lastModifiedBy>
  <cp:revision>78</cp:revision>
  <dcterms:created xsi:type="dcterms:W3CDTF">2015-03-26T20:51:41Z</dcterms:created>
  <dcterms:modified xsi:type="dcterms:W3CDTF">2015-04-07T03:30:49Z</dcterms:modified>
</cp:coreProperties>
</file>