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71" r:id="rId4"/>
    <p:sldId id="259" r:id="rId5"/>
    <p:sldId id="264" r:id="rId6"/>
    <p:sldId id="265" r:id="rId7"/>
    <p:sldId id="260" r:id="rId8"/>
    <p:sldId id="261" r:id="rId9"/>
    <p:sldId id="258" r:id="rId10"/>
    <p:sldId id="263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88" r:id="rId24"/>
    <p:sldId id="289" r:id="rId25"/>
    <p:sldId id="290" r:id="rId26"/>
    <p:sldId id="291" r:id="rId27"/>
    <p:sldId id="292" r:id="rId28"/>
    <p:sldId id="293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E24F-29FD-47C1-8E5F-039692CFCF7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E4585-CDD6-4650-BD3F-801B4642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text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</a:p>
          <a:p>
            <a:pPr lvl="1"/>
            <a:r>
              <a:rPr lang="en-US" dirty="0" smtClean="0"/>
              <a:t>Grouping words into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 descr="https://galton.uchicago.edu/~lafferty/science-graph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" y="2856167"/>
            <a:ext cx="8326203" cy="33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89916" y="1647825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Will be discussed later separately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 properties</a:t>
                </a:r>
              </a:p>
              <a:p>
                <a:pPr lvl="1"/>
                <a:r>
                  <a:rPr lang="en-US" dirty="0"/>
                  <a:t>Positive separation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en-US" dirty="0" err="1"/>
                  <a:t>i.f.f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Symmetry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Triangle inequality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distance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Minkowski</a:t>
                </a:r>
                <a:r>
                  <a:rPr lang="en-US" dirty="0"/>
                  <a:t> </a:t>
                </a:r>
                <a:r>
                  <a:rPr lang="en-US" dirty="0" smtClean="0"/>
                  <a:t>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it is Euclidean distance</a:t>
                </a:r>
              </a:p>
              <a:p>
                <a:r>
                  <a:rPr lang="en-US" dirty="0" smtClean="0"/>
                  <a:t>Cosine 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1210" y="3657600"/>
            <a:ext cx="3179806" cy="1252151"/>
            <a:chOff x="3921210" y="3657600"/>
            <a:chExt cx="3179806" cy="125215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494638" y="3657600"/>
              <a:ext cx="1606378" cy="12521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21210" y="3657600"/>
              <a:ext cx="221597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5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rghel.net/publications/asm/figur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59" y="3680573"/>
            <a:ext cx="3183082" cy="26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the minimum number of operations required to transform one string into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Possible operations: insertion, deletion and replacement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08518" y="4790209"/>
            <a:ext cx="3335482" cy="989385"/>
            <a:chOff x="5808518" y="4790209"/>
            <a:chExt cx="3335482" cy="989385"/>
          </a:xfrm>
        </p:grpSpPr>
        <p:sp>
          <p:nvSpPr>
            <p:cNvPr id="7" name="TextBox 6"/>
            <p:cNvSpPr txBox="1"/>
            <p:nvPr/>
          </p:nvSpPr>
          <p:spPr>
            <a:xfrm>
              <a:off x="6806045" y="4856264"/>
              <a:ext cx="23379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efficiently solved by dynamic programming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808518" y="4790209"/>
              <a:ext cx="997527" cy="5277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2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the minimum number of operations required to transform one string into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Possible operations: insertion, deletion and replacement</a:t>
            </a:r>
          </a:p>
          <a:p>
            <a:pPr lvl="1"/>
            <a:r>
              <a:rPr lang="en-US" dirty="0" smtClean="0"/>
              <a:t>Extent to distance between sentences</a:t>
            </a:r>
          </a:p>
          <a:p>
            <a:pPr lvl="2"/>
            <a:r>
              <a:rPr lang="en-US" dirty="0" smtClean="0"/>
              <a:t>Word similarity as cost of replacement</a:t>
            </a:r>
          </a:p>
          <a:p>
            <a:pPr lvl="3"/>
            <a:r>
              <a:rPr lang="en-US" dirty="0" smtClean="0"/>
              <a:t>“terrible” -&gt; “bad”: low cost</a:t>
            </a:r>
          </a:p>
          <a:p>
            <a:pPr lvl="3"/>
            <a:r>
              <a:rPr lang="en-US" dirty="0"/>
              <a:t>“terrible” -&gt; </a:t>
            </a:r>
            <a:r>
              <a:rPr lang="en-US" dirty="0" smtClean="0"/>
              <a:t>“terrific”: high cost</a:t>
            </a:r>
          </a:p>
          <a:p>
            <a:pPr lvl="2"/>
            <a:r>
              <a:rPr lang="en-US" dirty="0" smtClean="0"/>
              <a:t>Preserving word order in distance computation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436974" y="5016843"/>
            <a:ext cx="3805881" cy="385808"/>
            <a:chOff x="5404022" y="5025081"/>
            <a:chExt cx="3805881" cy="385808"/>
          </a:xfrm>
        </p:grpSpPr>
        <p:sp>
          <p:nvSpPr>
            <p:cNvPr id="7" name="TextBox 6"/>
            <p:cNvSpPr txBox="1"/>
            <p:nvPr/>
          </p:nvSpPr>
          <p:spPr>
            <a:xfrm>
              <a:off x="5766487" y="5025081"/>
              <a:ext cx="3443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Lexicon or distributional semantics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404022" y="5058032"/>
              <a:ext cx="354227" cy="98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412260" y="5270180"/>
              <a:ext cx="345989" cy="140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315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Partition the instances into different groups</a:t>
            </a:r>
          </a:p>
          <a:p>
            <a:pPr lvl="1"/>
            <a:r>
              <a:rPr lang="en-US" dirty="0" smtClean="0"/>
              <a:t>Flat structure</a:t>
            </a:r>
          </a:p>
          <a:p>
            <a:pPr lvl="2"/>
            <a:r>
              <a:rPr lang="en-US" dirty="0" smtClean="0"/>
              <a:t>Need to specify the number of classes in advance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65268"/>
            <a:ext cx="863043" cy="1268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38" y="3678038"/>
            <a:ext cx="621391" cy="1260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65" y="3763501"/>
            <a:ext cx="716326" cy="1182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529" y="3720224"/>
            <a:ext cx="655913" cy="1199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549" y="5136106"/>
            <a:ext cx="768108" cy="1216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804" y="5034858"/>
            <a:ext cx="509196" cy="13808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1202" y="5102516"/>
            <a:ext cx="863043" cy="12686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17173" y="3665268"/>
            <a:ext cx="4374572" cy="12806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17173" y="5090589"/>
            <a:ext cx="4374572" cy="12806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ypr.sourceforge.net/_images/kmeans_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94" y="2993377"/>
            <a:ext cx="6840212" cy="347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</a:p>
          <a:p>
            <a:pPr lvl="2"/>
            <a:r>
              <a:rPr lang="en-US" dirty="0" smtClean="0"/>
              <a:t>Partition data by its closest mean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partitional</a:t>
            </a:r>
            <a:r>
              <a:rPr lang="en-US" dirty="0" smtClean="0"/>
              <a:t> clustering algorithms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</a:p>
          <a:p>
            <a:pPr lvl="2"/>
            <a:r>
              <a:rPr lang="en-US" dirty="0" smtClean="0"/>
              <a:t>Partition data by its closest mean</a:t>
            </a:r>
          </a:p>
          <a:p>
            <a:pPr lvl="1"/>
            <a:r>
              <a:rPr lang="en-US" dirty="0" smtClean="0"/>
              <a:t>Gaussian Mixture Model</a:t>
            </a:r>
          </a:p>
          <a:p>
            <a:pPr lvl="2"/>
            <a:r>
              <a:rPr lang="en-US" dirty="0" smtClean="0"/>
              <a:t>Consider variance within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the cluster as well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www.maths.uq.edu.au/~gjm/emmix/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87" y="3250768"/>
            <a:ext cx="3601813" cy="28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algorithms</a:t>
            </a:r>
          </a:p>
          <a:p>
            <a:pPr lvl="1"/>
            <a:r>
              <a:rPr lang="en-US" dirty="0"/>
              <a:t>Create a hierarchical decomposition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Rich internal structure</a:t>
            </a:r>
          </a:p>
          <a:p>
            <a:pPr lvl="2"/>
            <a:r>
              <a:rPr lang="en-US" dirty="0" smtClean="0"/>
              <a:t>No need to specify the number of clusters</a:t>
            </a:r>
          </a:p>
          <a:p>
            <a:pPr lvl="2"/>
            <a:r>
              <a:rPr lang="en-US" dirty="0" smtClean="0"/>
              <a:t>Can be used to organize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308610" y="4490405"/>
            <a:ext cx="4331356" cy="1875545"/>
            <a:chOff x="3524347" y="3889061"/>
            <a:chExt cx="4331356" cy="187554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4347" y="4811300"/>
              <a:ext cx="546797" cy="8037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8642" y="4817841"/>
              <a:ext cx="393694" cy="79832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9655" y="4865980"/>
              <a:ext cx="453842" cy="7491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0816" y="4865980"/>
              <a:ext cx="415566" cy="76004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4564" y="4898501"/>
              <a:ext cx="486649" cy="77098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8754" y="4889730"/>
              <a:ext cx="322611" cy="87487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8906" y="4898501"/>
              <a:ext cx="546797" cy="803792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3725430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0663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3873" y="4217730"/>
              <a:ext cx="9326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74241" y="3889061"/>
              <a:ext cx="250545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628442" y="4217730"/>
              <a:ext cx="0" cy="5480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734955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713398" y="4215349"/>
              <a:ext cx="0" cy="267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474220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40189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677073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71144" y="4228047"/>
              <a:ext cx="12435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080669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307615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307888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317414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054298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683858" y="3893823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168856" y="3889061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8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hierarchical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Bottom-up agglomerative clustering</a:t>
            </a:r>
          </a:p>
          <a:p>
            <a:pPr lvl="2"/>
            <a:r>
              <a:rPr lang="en-US" dirty="0" smtClean="0"/>
              <a:t>Start with individual objects as separated clusters</a:t>
            </a:r>
          </a:p>
          <a:p>
            <a:pPr lvl="2"/>
            <a:r>
              <a:rPr lang="en-US" dirty="0" smtClean="0"/>
              <a:t>Repeatedly merge closest pair of clusters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http://i.stack.imgur.com/heNA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45840" y="3301041"/>
            <a:ext cx="2939806" cy="33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1836" y="4499264"/>
            <a:ext cx="23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Most typical usage: gene sequence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66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of text documents</a:t>
            </a:r>
          </a:p>
          <a:p>
            <a:pPr lvl="1"/>
            <a:r>
              <a:rPr lang="en-US" dirty="0" smtClean="0"/>
              <a:t>Problem overview</a:t>
            </a:r>
          </a:p>
          <a:p>
            <a:pPr lvl="2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Distance metrics</a:t>
            </a:r>
          </a:p>
          <a:p>
            <a:pPr lvl="1"/>
            <a:r>
              <a:rPr lang="en-US" dirty="0" smtClean="0"/>
              <a:t>Two basic categories of clustering algorithms</a:t>
            </a:r>
          </a:p>
          <a:p>
            <a:pPr lvl="1"/>
            <a:r>
              <a:rPr lang="en-US" dirty="0" smtClean="0"/>
              <a:t>Evaluation metrics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rianhouse.net/files/cluste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02" y="3028734"/>
            <a:ext cx="5549034" cy="41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hierarchical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Top-down divisive clustering</a:t>
            </a:r>
          </a:p>
          <a:p>
            <a:pPr lvl="2"/>
            <a:r>
              <a:rPr lang="en-US" dirty="0" smtClean="0"/>
              <a:t>Start with all data as one cluster</a:t>
            </a:r>
          </a:p>
          <a:p>
            <a:pPr lvl="2"/>
            <a:r>
              <a:rPr lang="en-US" dirty="0" smtClean="0"/>
              <a:t>Repeatedly splitting the remaining clusters into two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Desirable properties of clustering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Both in time and space</a:t>
            </a:r>
          </a:p>
          <a:p>
            <a:r>
              <a:rPr lang="en-US" dirty="0" smtClean="0"/>
              <a:t>Ability to deal with various types of data</a:t>
            </a:r>
          </a:p>
          <a:p>
            <a:pPr lvl="1"/>
            <a:r>
              <a:rPr lang="en-US" dirty="0" smtClean="0"/>
              <a:t>No/less assumption about input data</a:t>
            </a:r>
          </a:p>
          <a:p>
            <a:pPr lvl="1"/>
            <a:r>
              <a:rPr lang="en-US" dirty="0" smtClean="0"/>
              <a:t>Minimal requirement about domain knowledge</a:t>
            </a:r>
          </a:p>
          <a:p>
            <a:r>
              <a:rPr lang="en-US" dirty="0" smtClean="0"/>
              <a:t>Interpretability and usability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to determine whether the clusters are meaningful</a:t>
            </a:r>
          </a:p>
          <a:p>
            <a:pPr lvl="1"/>
            <a:r>
              <a:rPr lang="en-US" dirty="0" smtClean="0"/>
              <a:t>Internal validation</a:t>
            </a:r>
          </a:p>
          <a:p>
            <a:pPr lvl="2"/>
            <a:r>
              <a:rPr lang="en-US" dirty="0" smtClean="0"/>
              <a:t>Stability and coherence</a:t>
            </a:r>
          </a:p>
          <a:p>
            <a:pPr lvl="1"/>
            <a:r>
              <a:rPr lang="en-US" dirty="0" smtClean="0"/>
              <a:t>External validation</a:t>
            </a:r>
          </a:p>
          <a:p>
            <a:pPr lvl="2"/>
            <a:r>
              <a:rPr lang="en-US" dirty="0" smtClean="0"/>
              <a:t>Match with known categories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special </a:t>
            </a:r>
            <a:r>
              <a:rPr lang="en-US" dirty="0" smtClean="0"/>
              <a:t>kernels for text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5156886" cy="1020467"/>
            <a:chOff x="1779373" y="4801411"/>
            <a:chExt cx="5156886" cy="1020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7" t="-5660" r="-5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N-gram kernel (length n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912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special </a:t>
            </a:r>
            <a:r>
              <a:rPr lang="en-US" dirty="0"/>
              <a:t>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49532" y="4670305"/>
            <a:ext cx="4892101" cy="1242669"/>
            <a:chOff x="2349532" y="4670305"/>
            <a:chExt cx="4892101" cy="1242669"/>
          </a:xfrm>
        </p:grpSpPr>
        <p:sp>
          <p:nvSpPr>
            <p:cNvPr id="31" name="TextBox 30"/>
            <p:cNvSpPr txBox="1"/>
            <p:nvPr/>
          </p:nvSpPr>
          <p:spPr>
            <a:xfrm>
              <a:off x="2349532" y="5543642"/>
              <a:ext cx="4892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Almost identical 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8"/>
              <a:ext cx="696010" cy="8460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795583" y="4670305"/>
              <a:ext cx="418968" cy="8733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9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special </a:t>
            </a:r>
            <a:r>
              <a:rPr lang="en-US" dirty="0"/>
              <a:t>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44065" y="1371679"/>
            <a:ext cx="3756454" cy="1075319"/>
            <a:chOff x="5544065" y="1371679"/>
            <a:chExt cx="3756454" cy="1075319"/>
          </a:xfrm>
        </p:grpSpPr>
        <p:sp>
          <p:nvSpPr>
            <p:cNvPr id="41" name="TextBox 40"/>
            <p:cNvSpPr txBox="1"/>
            <p:nvPr/>
          </p:nvSpPr>
          <p:spPr>
            <a:xfrm>
              <a:off x="5544065" y="1371679"/>
              <a:ext cx="3756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Can be relaxed to allow subsequent computation under unlatching nodes </a:t>
              </a:r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026876" y="2002824"/>
              <a:ext cx="238898" cy="444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04022" y="5633723"/>
            <a:ext cx="37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Culotta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Aron, and Jeffrey Sorensen. "Dependency tree kernels for relation extraction." Proceedings of the </a:t>
            </a:r>
            <a:r>
              <a:rPr lang="en-US" sz="12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ACL. P423-429, 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2004.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751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popular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LIBLINEAR</a:t>
            </a:r>
            <a:r>
              <a:rPr lang="en-US" baseline="30000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general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8" y="2517345"/>
            <a:ext cx="7785604" cy="3076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814876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Fan, Rong-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et al. "LIBLINEAR: A library for large linear classification." The Journal of Machine Learning Research 9 (2008): 1871-1874.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28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</a:t>
            </a:r>
            <a:r>
              <a:rPr lang="en-US" dirty="0" smtClean="0"/>
              <a:t>is the “natural grouping”?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65" y="1385425"/>
            <a:ext cx="952500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25" y="1385425"/>
            <a:ext cx="847725" cy="1343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10" y="1361612"/>
            <a:ext cx="685800" cy="1390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170" y="1404474"/>
            <a:ext cx="790575" cy="130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220" y="1385424"/>
            <a:ext cx="723900" cy="1323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056" y="1261600"/>
            <a:ext cx="561975" cy="15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842" y="1347323"/>
            <a:ext cx="952500" cy="140017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703554" y="2809132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Clustering is very subjective!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91399" y="3311260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Distance metric is important!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8246" y="3836988"/>
            <a:ext cx="2346518" cy="2547450"/>
            <a:chOff x="438246" y="3836988"/>
            <a:chExt cx="2346518" cy="254745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246" y="4340146"/>
              <a:ext cx="546797" cy="80379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541" y="4346687"/>
              <a:ext cx="393694" cy="79832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3554" y="4394826"/>
              <a:ext cx="453842" cy="74911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4715" y="4394826"/>
              <a:ext cx="415566" cy="76004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15" y="5542083"/>
              <a:ext cx="486649" cy="77098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8204" y="5509562"/>
              <a:ext cx="322611" cy="8748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0851" y="5515646"/>
              <a:ext cx="546797" cy="80379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59479" y="3836988"/>
              <a:ext cx="209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gender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38246" y="4315030"/>
              <a:ext cx="2346518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6633" y="5509562"/>
              <a:ext cx="1691028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1872" y="3836988"/>
            <a:ext cx="2893248" cy="2602198"/>
            <a:chOff x="3111872" y="3836988"/>
            <a:chExt cx="2893248" cy="260219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2366" y="4357818"/>
              <a:ext cx="546797" cy="80379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1839" y="5538468"/>
              <a:ext cx="393694" cy="79832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9529" y="4385158"/>
              <a:ext cx="453842" cy="74911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6450" y="5292083"/>
              <a:ext cx="415566" cy="760048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0554" y="5591412"/>
              <a:ext cx="486649" cy="77098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5655" y="4315030"/>
              <a:ext cx="322611" cy="87487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2757" y="5612999"/>
              <a:ext cx="546797" cy="80379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7780" y="3836988"/>
              <a:ext cx="28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source of ability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37695" y="4322276"/>
              <a:ext cx="1745062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2755" y="5564310"/>
              <a:ext cx="619495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11872" y="5535893"/>
              <a:ext cx="1105012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27941" y="5245425"/>
              <a:ext cx="565931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65455" y="3841750"/>
            <a:ext cx="2503299" cy="2648764"/>
            <a:chOff x="6465455" y="3841750"/>
            <a:chExt cx="2503299" cy="264876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5456" y="4433016"/>
              <a:ext cx="546797" cy="80379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9751" y="4439557"/>
              <a:ext cx="393694" cy="79832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5184" y="4478676"/>
              <a:ext cx="486649" cy="77098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5073" y="4446155"/>
              <a:ext cx="322611" cy="87487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3732" y="5674107"/>
              <a:ext cx="546797" cy="80379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579695" y="3841750"/>
              <a:ext cx="238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costume</a:t>
              </a:r>
              <a:endParaRPr lang="en-US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9481" y="5728787"/>
              <a:ext cx="453842" cy="74911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2011" y="5708599"/>
              <a:ext cx="415566" cy="760048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6465455" y="4401209"/>
              <a:ext cx="2387599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38031" y="5615638"/>
              <a:ext cx="1948769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9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distance </a:t>
            </a:r>
            <a:r>
              <a:rPr lang="en-US" dirty="0" smtClean="0"/>
              <a:t>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 properties</a:t>
                </a:r>
              </a:p>
              <a:p>
                <a:pPr lvl="1"/>
                <a:r>
                  <a:rPr lang="en-US" dirty="0"/>
                  <a:t>Positive separation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en-US" dirty="0" err="1"/>
                  <a:t>i.f.f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Symmetry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Triangle inequality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Coherence</a:t>
                </a:r>
              </a:p>
              <a:p>
                <a:pPr lvl="1"/>
                <a:r>
                  <a:rPr lang="en-US" dirty="0" smtClean="0"/>
                  <a:t>Inter-cluster similarity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intra-cluster similarity</a:t>
                </a:r>
              </a:p>
              <a:p>
                <a:pPr lvl="1"/>
                <a:r>
                  <a:rPr lang="en-US" dirty="0"/>
                  <a:t>Davies–</a:t>
                </a:r>
                <a:r>
                  <a:rPr lang="en-US" dirty="0" err="1"/>
                  <a:t>Bouldin</a:t>
                </a:r>
                <a:r>
                  <a:rPr lang="en-US" dirty="0"/>
                  <a:t> </a:t>
                </a:r>
                <a:r>
                  <a:rPr lang="en-US" dirty="0" smtClean="0"/>
                  <a:t>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total number of clusters,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average distance of all elements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distance between cluster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5272217"/>
            <a:ext cx="297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prefer smaller DB-index!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55308" y="2726348"/>
            <a:ext cx="4328983" cy="627107"/>
            <a:chOff x="4135395" y="2882212"/>
            <a:chExt cx="4328983" cy="627107"/>
          </a:xfrm>
        </p:grpSpPr>
        <p:sp>
          <p:nvSpPr>
            <p:cNvPr id="8" name="TextBox 7"/>
            <p:cNvSpPr txBox="1"/>
            <p:nvPr/>
          </p:nvSpPr>
          <p:spPr>
            <a:xfrm>
              <a:off x="5334000" y="2882212"/>
              <a:ext cx="313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Evaluate every pair of clusters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135395" y="3066878"/>
              <a:ext cx="1198605" cy="44244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9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 err="1" smtClean="0"/>
              <a:t>v.s</a:t>
            </a:r>
            <a:r>
              <a:rPr lang="en-US" dirty="0" smtClean="0"/>
              <a:t>.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documents to its corresponding categories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843" y="52748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9710" y="4229196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7146" y="4265685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16705" y="3908520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6055" y="4827212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19923" y="4760925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36530" y="4642100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4030" y="4165005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37930" y="3399377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97702" y="4074765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16302" y="3814993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37713" y="4408641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33135" y="3545052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81714" y="3685107"/>
            <a:ext cx="259772" cy="2597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58403" y="2743748"/>
            <a:ext cx="6561533" cy="31365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79422" y="2591146"/>
            <a:ext cx="2115777" cy="31053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229700" y="5000462"/>
            <a:ext cx="5438338" cy="170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836069" y="4457768"/>
            <a:ext cx="156513" cy="3031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86214" y="5039749"/>
            <a:ext cx="8352" cy="3253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374221" y="4536538"/>
            <a:ext cx="372994" cy="2389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364181" y="2962886"/>
            <a:ext cx="2207141" cy="621587"/>
            <a:chOff x="1364181" y="2962886"/>
            <a:chExt cx="2207141" cy="621587"/>
          </a:xfrm>
        </p:grpSpPr>
        <p:sp>
          <p:nvSpPr>
            <p:cNvPr id="60" name="TextBox 59"/>
            <p:cNvSpPr txBox="1"/>
            <p:nvPr/>
          </p:nvSpPr>
          <p:spPr>
            <a:xfrm>
              <a:off x="1364181" y="2962886"/>
              <a:ext cx="1842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How to label it?</a:t>
              </a:r>
              <a:endParaRPr lang="en-US" i="1" dirty="0"/>
            </a:p>
          </p:txBody>
        </p:sp>
        <p:sp>
          <p:nvSpPr>
            <p:cNvPr id="62" name="Arc 61"/>
            <p:cNvSpPr/>
            <p:nvPr/>
          </p:nvSpPr>
          <p:spPr>
            <a:xfrm rot="1514753">
              <a:off x="2557418" y="3224457"/>
              <a:ext cx="1013904" cy="360016"/>
            </a:xfrm>
            <a:prstGeom prst="arc">
              <a:avLst>
                <a:gd name="adj1" fmla="val 13741654"/>
                <a:gd name="adj2" fmla="val 2126781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Coherence</a:t>
                </a:r>
              </a:p>
              <a:p>
                <a:pPr lvl="1"/>
                <a:r>
                  <a:rPr lang="en-US" dirty="0" smtClean="0"/>
                  <a:t>Inter-cluster similarity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intra-cluster similarity</a:t>
                </a:r>
              </a:p>
              <a:p>
                <a:pPr lvl="1"/>
                <a:r>
                  <a:rPr lang="en-US" dirty="0" smtClean="0"/>
                  <a:t>Dunn 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Worst situation analysis</a:t>
                </a:r>
              </a:p>
              <a:p>
                <a:r>
                  <a:rPr lang="en-US" dirty="0" smtClean="0"/>
                  <a:t>Limitation</a:t>
                </a:r>
              </a:p>
              <a:p>
                <a:pPr lvl="1"/>
                <a:r>
                  <a:rPr lang="en-US" dirty="0" smtClean="0"/>
                  <a:t>No indication of actual application’s performance</a:t>
                </a:r>
              </a:p>
              <a:p>
                <a:pPr lvl="1"/>
                <a:r>
                  <a:rPr lang="en-US" dirty="0" smtClean="0"/>
                  <a:t>Bias towards a specific type of clustering algorithm if that algorithm is designed to optimize similar metric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3210" y="3253946"/>
            <a:ext cx="28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prefer larger D-index!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8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 on each instance</a:t>
                </a:r>
              </a:p>
              <a:p>
                <a:pPr lvl="1"/>
                <a:r>
                  <a:rPr lang="en-US" dirty="0" smtClean="0"/>
                  <a:t>Purity: correctly clustered documents in each cluster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𝑝𝑢𝑟𝑖𝑡𝑦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68" y="4467627"/>
            <a:ext cx="5004872" cy="18887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47154" y="4620053"/>
            <a:ext cx="1940162" cy="982245"/>
            <a:chOff x="247154" y="4620053"/>
            <a:chExt cx="1940162" cy="982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𝑝𝑢𝑟𝑖𝑡𝑦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5+4+3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637903" y="2620133"/>
            <a:ext cx="4506097" cy="646331"/>
            <a:chOff x="4637903" y="2620133"/>
            <a:chExt cx="4506097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5583388" y="2620133"/>
              <a:ext cx="356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 a good metric if we assign each document into a single cluster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37903" y="2940908"/>
              <a:ext cx="897924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847070" y="1278493"/>
            <a:ext cx="3772930" cy="443215"/>
            <a:chOff x="3847070" y="1278493"/>
            <a:chExt cx="3772930" cy="443215"/>
          </a:xfrm>
        </p:grpSpPr>
        <p:sp>
          <p:nvSpPr>
            <p:cNvPr id="15" name="TextBox 14"/>
            <p:cNvSpPr txBox="1"/>
            <p:nvPr/>
          </p:nvSpPr>
          <p:spPr>
            <a:xfrm>
              <a:off x="4110681" y="1278493"/>
              <a:ext cx="3509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Required, might need extra cost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847070" y="1463159"/>
              <a:ext cx="263611" cy="258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3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 smtClean="0"/>
                  <a:t>instance</a:t>
                </a:r>
              </a:p>
              <a:p>
                <a:pPr lvl="1"/>
                <a:r>
                  <a:rPr lang="en-US" dirty="0" smtClean="0"/>
                  <a:t>Normalized mutual information (NMI)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𝑁𝑀𝐼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Indicate the increase of knowledge about classes when we know the clustering results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214551" y="2751439"/>
            <a:ext cx="3534033" cy="646331"/>
            <a:chOff x="5214551" y="2751439"/>
            <a:chExt cx="3534033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671752" y="2751439"/>
              <a:ext cx="3076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Normalization by entropy will penalize too many clusters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14551" y="3074605"/>
              <a:ext cx="457201" cy="121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r>
                  <a:rPr lang="en-US" dirty="0" smtClean="0"/>
                  <a:t>Idea: we want to assign two documents to the same cluster if and only if they are from the same class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005129"/>
                  </p:ext>
                </p:extLst>
              </p:nvPr>
            </p:nvGraphicFramePr>
            <p:xfrm>
              <a:off x="2458995" y="4490849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005129"/>
                  </p:ext>
                </p:extLst>
              </p:nvPr>
            </p:nvGraphicFramePr>
            <p:xfrm>
              <a:off x="2458995" y="4490849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38" r="-100439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38" r="-881" b="-216923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3125" r="-261143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3125" r="-261143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1" name="Group 10"/>
          <p:cNvGrpSpPr/>
          <p:nvPr/>
        </p:nvGrpSpPr>
        <p:grpSpPr>
          <a:xfrm>
            <a:off x="6425514" y="5202835"/>
            <a:ext cx="2397211" cy="923330"/>
            <a:chOff x="6425514" y="5202835"/>
            <a:chExt cx="2397211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022757" y="5202835"/>
              <a:ext cx="17999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Over every pair of documents in the collection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6425514" y="5280454"/>
              <a:ext cx="597243" cy="3840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60108" y="3467766"/>
            <a:ext cx="3084040" cy="646331"/>
            <a:chOff x="4160108" y="3467766"/>
            <a:chExt cx="308404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4795451" y="3467766"/>
              <a:ext cx="2448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Essentially it is like classification accuracy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60108" y="3772930"/>
              <a:ext cx="617838" cy="164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94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63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63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1563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1563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64" y="4548615"/>
            <a:ext cx="5004872" cy="18887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325773" y="3307065"/>
            <a:ext cx="3807202" cy="1241550"/>
            <a:chOff x="4325773" y="3307065"/>
            <a:chExt cx="3807202" cy="1241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 flipV="1">
              <a:off x="4325773" y="3307065"/>
              <a:ext cx="411892" cy="7780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6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Precision/Recall/F-measure</a:t>
                </a:r>
              </a:p>
              <a:p>
                <a:pPr lvl="2"/>
                <a:r>
                  <a:rPr lang="en-US" dirty="0" smtClean="0"/>
                  <a:t>Based on the contingency table, we can also define precision/recall/F-measure of clustering quality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917122"/>
                  </p:ext>
                </p:extLst>
              </p:nvPr>
            </p:nvGraphicFramePr>
            <p:xfrm>
              <a:off x="2590800" y="4029530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917122"/>
                  </p:ext>
                </p:extLst>
              </p:nvPr>
            </p:nvGraphicFramePr>
            <p:xfrm>
              <a:off x="2590800" y="4029530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632" t="-3125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8414" t="-3125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43" t="-103125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43" t="-203125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natural of clustering problem</a:t>
            </a:r>
          </a:p>
          <a:p>
            <a:pPr lvl="1"/>
            <a:r>
              <a:rPr lang="en-US" dirty="0" smtClean="0"/>
              <a:t>Distance metric is essential to determine the clustering results</a:t>
            </a:r>
          </a:p>
          <a:p>
            <a:r>
              <a:rPr lang="en-US" dirty="0" smtClean="0"/>
              <a:t>Two basic categories of clustering algorithms</a:t>
            </a:r>
          </a:p>
          <a:p>
            <a:pPr lvl="1"/>
            <a:r>
              <a:rPr lang="en-US" dirty="0" err="1"/>
              <a:t>Partitional</a:t>
            </a:r>
            <a:r>
              <a:rPr lang="en-US" dirty="0"/>
              <a:t>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/>
              <a:t>Hierarchical clustering </a:t>
            </a:r>
            <a:endParaRPr lang="en-US" dirty="0" smtClean="0"/>
          </a:p>
          <a:p>
            <a:r>
              <a:rPr lang="en-US" dirty="0" smtClean="0"/>
              <a:t>Clustering evaluation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 err="1" smtClean="0"/>
              <a:t>v.s</a:t>
            </a:r>
            <a:r>
              <a:rPr lang="en-US" dirty="0" smtClean="0"/>
              <a:t>. external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16: Flat clustering</a:t>
            </a:r>
          </a:p>
          <a:p>
            <a:pPr lvl="2"/>
            <a:r>
              <a:rPr lang="en-US" dirty="0" smtClean="0"/>
              <a:t>16.2 Problem statement</a:t>
            </a:r>
          </a:p>
          <a:p>
            <a:pPr lvl="2"/>
            <a:r>
              <a:rPr lang="en-US" dirty="0" smtClean="0"/>
              <a:t>16.3 Evaluation of clustering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altLang="ja-JP" b="0" dirty="0">
                <a:ea typeface="ＭＳ Ｐゴシック" panose="020B0600070205080204" pitchFamily="34" charset="-128"/>
              </a:rPr>
              <a:t>Discover “natural structure</a:t>
            </a:r>
            <a:r>
              <a:rPr lang="en-US" altLang="ja-JP" b="0" dirty="0" smtClean="0">
                <a:ea typeface="ＭＳ Ｐゴシック" panose="020B0600070205080204" pitchFamily="34" charset="-128"/>
              </a:rPr>
              <a:t>” of data</a:t>
            </a:r>
          </a:p>
          <a:p>
            <a:pPr lvl="1"/>
            <a:r>
              <a:rPr lang="en-US" altLang="ja-JP" dirty="0" smtClean="0"/>
              <a:t>What is the criterion? </a:t>
            </a:r>
            <a:endParaRPr lang="en-US" altLang="ja-JP" dirty="0"/>
          </a:p>
          <a:p>
            <a:pPr lvl="1"/>
            <a:r>
              <a:rPr lang="en-US" altLang="ja-JP" dirty="0" smtClean="0"/>
              <a:t>How to identify them?</a:t>
            </a:r>
          </a:p>
          <a:p>
            <a:pPr lvl="1"/>
            <a:r>
              <a:rPr lang="en-US" altLang="ja-JP" b="0" dirty="0" smtClean="0">
                <a:ea typeface="ＭＳ Ｐゴシック" panose="020B0600070205080204" pitchFamily="34" charset="-128"/>
              </a:rPr>
              <a:t>How many clusters?</a:t>
            </a:r>
            <a:endParaRPr lang="en-US" altLang="ja-JP" b="0" dirty="0">
              <a:ea typeface="ＭＳ Ｐゴシック" panose="020B0600070205080204" pitchFamily="34" charset="-128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72843" y="52748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4</a:t>
            </a:fld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59710" y="42291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7146" y="42656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16705" y="39085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6055" y="482721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519923" y="476092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6530" y="464210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74030" y="416500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637930" y="339937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897702" y="40747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516302" y="381499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437713" y="44086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133135" y="354505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46540">
            <a:off x="434190" y="4009281"/>
            <a:ext cx="1994570" cy="1101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6441656">
            <a:off x="3087700" y="4286318"/>
            <a:ext cx="1322241" cy="291128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8407983">
            <a:off x="6152139" y="3186430"/>
            <a:ext cx="1515273" cy="177667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3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 smtClean="0">
                <a:ea typeface="ＭＳ Ｐゴシック" panose="020B0600070205080204" pitchFamily="34" charset="-128"/>
              </a:rPr>
              <a:t>Clustering - the process of grouping a set of objects into clusters of similar objects</a:t>
            </a:r>
          </a:p>
          <a:p>
            <a:pPr lvl="1"/>
            <a:r>
              <a:rPr lang="en-US" altLang="ja-JP" dirty="0" smtClean="0"/>
              <a:t>Basic criteria</a:t>
            </a:r>
          </a:p>
          <a:p>
            <a:pPr lvl="2"/>
            <a:r>
              <a:rPr lang="en-US" altLang="ja-JP" dirty="0"/>
              <a:t>high intra-class similarity</a:t>
            </a:r>
          </a:p>
          <a:p>
            <a:pPr lvl="2"/>
            <a:r>
              <a:rPr lang="en-US" altLang="ja-JP" dirty="0"/>
              <a:t>low inter-class </a:t>
            </a:r>
            <a:r>
              <a:rPr lang="en-US" altLang="ja-JP" dirty="0" smtClean="0"/>
              <a:t>similarity</a:t>
            </a:r>
          </a:p>
          <a:p>
            <a:pPr lvl="1"/>
            <a:r>
              <a:rPr lang="en-US" dirty="0"/>
              <a:t>No (little) supervision signal about the underlying clustering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Need similarity/distance as guidance to form clusters</a:t>
            </a:r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“natural grouping”?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65" y="1385425"/>
            <a:ext cx="952500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25" y="1385425"/>
            <a:ext cx="847725" cy="1343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10" y="1361612"/>
            <a:ext cx="685800" cy="1390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170" y="1404474"/>
            <a:ext cx="790575" cy="130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220" y="1385424"/>
            <a:ext cx="723900" cy="1323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056" y="1261600"/>
            <a:ext cx="561975" cy="15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842" y="1347323"/>
            <a:ext cx="952500" cy="140017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703554" y="2809132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Clustering is very subjective!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91399" y="3311260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Distance metric is important!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8246" y="3836988"/>
            <a:ext cx="2346518" cy="2547450"/>
            <a:chOff x="438246" y="3836988"/>
            <a:chExt cx="2346518" cy="254745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246" y="4340146"/>
              <a:ext cx="546797" cy="80379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541" y="4346687"/>
              <a:ext cx="393694" cy="79832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3554" y="4394826"/>
              <a:ext cx="453842" cy="74911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4715" y="4394826"/>
              <a:ext cx="415566" cy="76004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15" y="5542083"/>
              <a:ext cx="486649" cy="77098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8204" y="5509562"/>
              <a:ext cx="322611" cy="8748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0851" y="5515646"/>
              <a:ext cx="546797" cy="80379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59479" y="3836988"/>
              <a:ext cx="209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gender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38246" y="4315030"/>
              <a:ext cx="2346518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6633" y="5509562"/>
              <a:ext cx="1691028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1872" y="3836988"/>
            <a:ext cx="2893248" cy="2602198"/>
            <a:chOff x="3111872" y="3836988"/>
            <a:chExt cx="2893248" cy="260219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2366" y="4357818"/>
              <a:ext cx="546797" cy="80379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1839" y="5538468"/>
              <a:ext cx="393694" cy="79832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9529" y="4385158"/>
              <a:ext cx="453842" cy="74911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6450" y="5292083"/>
              <a:ext cx="415566" cy="760048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0554" y="5591412"/>
              <a:ext cx="486649" cy="77098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5655" y="4315030"/>
              <a:ext cx="322611" cy="87487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2757" y="5612999"/>
              <a:ext cx="546797" cy="80379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7780" y="3836988"/>
              <a:ext cx="28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source of ability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37695" y="4322276"/>
              <a:ext cx="1745062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2755" y="5564310"/>
              <a:ext cx="619495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11872" y="5535893"/>
              <a:ext cx="1105012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27941" y="5245425"/>
              <a:ext cx="565931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65455" y="3841750"/>
            <a:ext cx="2503299" cy="2648764"/>
            <a:chOff x="6465455" y="3841750"/>
            <a:chExt cx="2503299" cy="264876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5456" y="4433016"/>
              <a:ext cx="546797" cy="80379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9751" y="4439557"/>
              <a:ext cx="393694" cy="79832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5184" y="4478676"/>
              <a:ext cx="486649" cy="77098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5073" y="4446155"/>
              <a:ext cx="322611" cy="87487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3732" y="5674107"/>
              <a:ext cx="546797" cy="80379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579695" y="3841750"/>
              <a:ext cx="238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costume</a:t>
              </a:r>
              <a:endParaRPr lang="en-US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9481" y="5728787"/>
              <a:ext cx="453842" cy="74911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2011" y="5708599"/>
              <a:ext cx="415566" cy="760048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6465455" y="4401209"/>
              <a:ext cx="2387599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38031" y="5615638"/>
              <a:ext cx="1948769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7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Clustering in text mining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03044" y="2795292"/>
            <a:ext cx="3808992" cy="2727578"/>
            <a:chOff x="4877808" y="2893674"/>
            <a:chExt cx="3808992" cy="2727578"/>
          </a:xfrm>
        </p:grpSpPr>
        <p:sp>
          <p:nvSpPr>
            <p:cNvPr id="8" name="TextBox 7"/>
            <p:cNvSpPr txBox="1"/>
            <p:nvPr/>
          </p:nvSpPr>
          <p:spPr>
            <a:xfrm>
              <a:off x="6783859" y="4947596"/>
              <a:ext cx="1902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Text clustering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877808" y="5147651"/>
              <a:ext cx="1906051" cy="473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6502615" y="2893674"/>
              <a:ext cx="423325" cy="19941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9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Organize document collections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identify </a:t>
            </a:r>
            <a:r>
              <a:rPr lang="en-US" dirty="0" smtClean="0"/>
              <a:t>hierarchical/topical relation among documents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://nlp.stanford.edu/IR-book/html/htmledition/img15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4992"/>
            <a:ext cx="4242886" cy="41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Grouping search results</a:t>
            </a:r>
          </a:p>
          <a:p>
            <a:pPr lvl="1"/>
            <a:r>
              <a:rPr lang="en-US" dirty="0" smtClean="0"/>
              <a:t>Organize documents by topics</a:t>
            </a:r>
          </a:p>
          <a:p>
            <a:pPr lvl="1"/>
            <a:r>
              <a:rPr lang="en-US" dirty="0" smtClean="0"/>
              <a:t>Facilitate user browsing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00766" y="1748033"/>
            <a:ext cx="3509962" cy="4708527"/>
            <a:chOff x="5100766" y="1748033"/>
            <a:chExt cx="3509962" cy="4708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0766" y="1748033"/>
              <a:ext cx="3509962" cy="437813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100766" y="6118006"/>
              <a:ext cx="34653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http://search.carrot2.org/stable/search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4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541</TotalTime>
  <Words>1282</Words>
  <Application>Microsoft Office PowerPoint</Application>
  <PresentationFormat>On-screen Show (4:3)</PresentationFormat>
  <Paragraphs>374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ＭＳ Ｐゴシック</vt:lpstr>
      <vt:lpstr>Arial</vt:lpstr>
      <vt:lpstr>Calibri</vt:lpstr>
      <vt:lpstr>Cambria Math</vt:lpstr>
      <vt:lpstr>Gill Sans MT</vt:lpstr>
      <vt:lpstr>simple slides template</vt:lpstr>
      <vt:lpstr>Text Clustering</vt:lpstr>
      <vt:lpstr>Today’s lecture</vt:lpstr>
      <vt:lpstr>Clustering v.s. Classification</vt:lpstr>
      <vt:lpstr>Clustering problem in general</vt:lpstr>
      <vt:lpstr>Clustering problem in general</vt:lpstr>
      <vt:lpstr>What is the “natural grouping”?</vt:lpstr>
      <vt:lpstr>Clustering in text mining</vt:lpstr>
      <vt:lpstr>Applications of text clustering</vt:lpstr>
      <vt:lpstr>Applications of text clustering</vt:lpstr>
      <vt:lpstr>Applications of text clustering</vt:lpstr>
      <vt:lpstr>Distance metric</vt:lpstr>
      <vt:lpstr>Typical distance metric</vt:lpstr>
      <vt:lpstr>Typical distance metric</vt:lpstr>
      <vt:lpstr>Typical distance metric</vt:lpstr>
      <vt:lpstr>Clustering algorithms</vt:lpstr>
      <vt:lpstr>Clustering algorithms</vt:lpstr>
      <vt:lpstr>Clustering algorithms</vt:lpstr>
      <vt:lpstr>Clustering algorithms</vt:lpstr>
      <vt:lpstr>Clustering algorithms</vt:lpstr>
      <vt:lpstr>Clustering algorithms</vt:lpstr>
      <vt:lpstr>Desirable properties of clustering algorithms </vt:lpstr>
      <vt:lpstr>Cluster validation</vt:lpstr>
      <vt:lpstr>Recap: special kernels for text data</vt:lpstr>
      <vt:lpstr>Recap: special kernels for text data</vt:lpstr>
      <vt:lpstr>Recap: special kernels for text data</vt:lpstr>
      <vt:lpstr>Recap: popular implementations</vt:lpstr>
      <vt:lpstr>Recap: what is the “natural grouping”?</vt:lpstr>
      <vt:lpstr>Recap: distance metric</vt:lpstr>
      <vt:lpstr>Internal validation</vt:lpstr>
      <vt:lpstr>Internal validation</vt:lpstr>
      <vt:lpstr>External validation</vt:lpstr>
      <vt:lpstr>External validation</vt:lpstr>
      <vt:lpstr>External validation</vt:lpstr>
      <vt:lpstr>External validation</vt:lpstr>
      <vt:lpstr>External validation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Clustering</dc:title>
  <dc:creator>hongning wang</dc:creator>
  <cp:lastModifiedBy>hongning wang</cp:lastModifiedBy>
  <cp:revision>40</cp:revision>
  <dcterms:created xsi:type="dcterms:W3CDTF">2015-04-14T01:39:25Z</dcterms:created>
  <dcterms:modified xsi:type="dcterms:W3CDTF">2016-04-20T20:49:39Z</dcterms:modified>
</cp:coreProperties>
</file>