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C7C0-9503-44A0-89A5-B83557B79E9F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C7C0-9503-44A0-89A5-B83557B79E9F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C7C0-9503-44A0-89A5-B83557B79E9F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C7C0-9503-44A0-89A5-B83557B79E9F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C7C0-9503-44A0-89A5-B83557B79E9F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C7C0-9503-44A0-89A5-B83557B79E9F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C7C0-9503-44A0-89A5-B83557B79E9F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C7C0-9503-44A0-89A5-B83557B79E9F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C7C0-9503-44A0-89A5-B83557B79E9F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C7C0-9503-44A0-89A5-B83557B79E9F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C7C0-9503-44A0-89A5-B83557B79E9F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BC7C0-9503-44A0-89A5-B83557B79E9F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Lexical Semantics and Word Senses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2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WordNet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http://wordnet.princeton.edu/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1" y="2395964"/>
            <a:ext cx="5280251" cy="42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Hierarchical </a:t>
            </a:r>
            <a:r>
              <a:rPr lang="en-US" dirty="0" err="1" smtClean="0"/>
              <a:t>Synset</a:t>
            </a:r>
            <a:r>
              <a:rPr lang="en-US" dirty="0" smtClean="0"/>
              <a:t> Relations</a:t>
            </a:r>
            <a:r>
              <a:rPr lang="en-US" dirty="0"/>
              <a:t>: </a:t>
            </a:r>
            <a:r>
              <a:rPr lang="en-US" dirty="0" smtClean="0"/>
              <a:t>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Hypernym</a:t>
            </a:r>
            <a:r>
              <a:rPr lang="en-US" b="1" dirty="0"/>
              <a:t>/hyponym</a:t>
            </a:r>
            <a:r>
              <a:rPr lang="en-US" dirty="0"/>
              <a:t> (between concepts)</a:t>
            </a:r>
          </a:p>
          <a:p>
            <a:pPr lvl="1"/>
            <a:r>
              <a:rPr lang="en-US" dirty="0"/>
              <a:t>The more general ‘meal’ is a </a:t>
            </a:r>
            <a:r>
              <a:rPr lang="en-US" dirty="0" err="1"/>
              <a:t>hypernym</a:t>
            </a:r>
            <a:r>
              <a:rPr lang="en-US" dirty="0"/>
              <a:t> of the more specific ‘breakfast’</a:t>
            </a:r>
          </a:p>
          <a:p>
            <a:r>
              <a:rPr lang="en-US" b="1" dirty="0"/>
              <a:t>Instance </a:t>
            </a:r>
            <a:r>
              <a:rPr lang="en-US" b="1" dirty="0" err="1"/>
              <a:t>hypernym</a:t>
            </a:r>
            <a:r>
              <a:rPr lang="en-US" b="1" dirty="0"/>
              <a:t>/hyponym </a:t>
            </a:r>
            <a:r>
              <a:rPr lang="en-US" dirty="0"/>
              <a:t>(between concepts and instances)</a:t>
            </a:r>
          </a:p>
          <a:p>
            <a:pPr lvl="1"/>
            <a:r>
              <a:rPr lang="en-US" dirty="0"/>
              <a:t>Austen is an instance hyponym of author</a:t>
            </a:r>
          </a:p>
          <a:p>
            <a:r>
              <a:rPr lang="en-US" b="1" dirty="0"/>
              <a:t>Member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(groups and members)</a:t>
            </a:r>
          </a:p>
          <a:p>
            <a:pPr lvl="1"/>
            <a:r>
              <a:rPr lang="en-US" dirty="0"/>
              <a:t>professor is a member </a:t>
            </a:r>
            <a:r>
              <a:rPr lang="en-US" dirty="0" err="1"/>
              <a:t>meronym</a:t>
            </a:r>
            <a:r>
              <a:rPr lang="en-US" dirty="0"/>
              <a:t> of (a university’s) faculty</a:t>
            </a:r>
          </a:p>
          <a:p>
            <a:r>
              <a:rPr lang="en-US" b="1" dirty="0"/>
              <a:t>Part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(wholes and parts)</a:t>
            </a:r>
          </a:p>
          <a:p>
            <a:pPr lvl="1"/>
            <a:r>
              <a:rPr lang="en-US" dirty="0"/>
              <a:t>wheel is a part </a:t>
            </a:r>
            <a:r>
              <a:rPr lang="en-US" dirty="0" err="1"/>
              <a:t>meronym</a:t>
            </a:r>
            <a:r>
              <a:rPr lang="en-US" dirty="0"/>
              <a:t> of (is a part of) car.</a:t>
            </a:r>
          </a:p>
          <a:p>
            <a:r>
              <a:rPr lang="en-US" b="1" dirty="0"/>
              <a:t>Substance </a:t>
            </a:r>
            <a:r>
              <a:rPr lang="en-US" b="1" dirty="0" err="1"/>
              <a:t>meronym</a:t>
            </a:r>
            <a:r>
              <a:rPr lang="en-US" b="1" dirty="0"/>
              <a:t>/</a:t>
            </a:r>
            <a:r>
              <a:rPr lang="en-US" b="1" dirty="0" err="1"/>
              <a:t>holonym</a:t>
            </a:r>
            <a:r>
              <a:rPr lang="en-US" b="1" dirty="0"/>
              <a:t> </a:t>
            </a:r>
            <a:r>
              <a:rPr lang="en-US" dirty="0"/>
              <a:t>(substances and components)</a:t>
            </a:r>
          </a:p>
          <a:p>
            <a:pPr lvl="1"/>
            <a:r>
              <a:rPr lang="en-US" dirty="0"/>
              <a:t>flour is a substance </a:t>
            </a:r>
            <a:r>
              <a:rPr lang="en-US" dirty="0" err="1"/>
              <a:t>meronym</a:t>
            </a:r>
            <a:r>
              <a:rPr lang="en-US" dirty="0"/>
              <a:t> of (is made of) bread</a:t>
            </a:r>
          </a:p>
        </p:txBody>
      </p:sp>
    </p:spTree>
    <p:extLst>
      <p:ext uri="{BB962C8B-B14F-4D97-AF65-F5344CB8AC3E}">
        <p14:creationId xmlns:p14="http://schemas.microsoft.com/office/powerpoint/2010/main" val="395346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Hierarchical </a:t>
            </a:r>
            <a:r>
              <a:rPr lang="en-US" dirty="0" err="1"/>
              <a:t>Synset</a:t>
            </a:r>
            <a:r>
              <a:rPr lang="en-US" dirty="0"/>
              <a:t> Relations: </a:t>
            </a:r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Hypernym</a:t>
            </a:r>
            <a:r>
              <a:rPr lang="en-US" dirty="0"/>
              <a:t>/</a:t>
            </a:r>
            <a:r>
              <a:rPr lang="en-US" dirty="0" err="1"/>
              <a:t>troponym</a:t>
            </a:r>
            <a:r>
              <a:rPr lang="en-US" dirty="0"/>
              <a:t> (between events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travel/fly, walk/stroll</a:t>
            </a:r>
          </a:p>
          <a:p>
            <a:pPr lvl="1"/>
            <a:r>
              <a:rPr lang="en-US" dirty="0"/>
              <a:t>Flying is a </a:t>
            </a:r>
            <a:r>
              <a:rPr lang="en-US" dirty="0" err="1"/>
              <a:t>troponym</a:t>
            </a:r>
            <a:r>
              <a:rPr lang="en-US" dirty="0"/>
              <a:t> of </a:t>
            </a:r>
            <a:r>
              <a:rPr lang="en-US" dirty="0" smtClean="0"/>
              <a:t>traveling: it </a:t>
            </a:r>
            <a:r>
              <a:rPr lang="en-US" dirty="0"/>
              <a:t>denotes a specific manner of traveling</a:t>
            </a:r>
          </a:p>
          <a:p>
            <a:r>
              <a:rPr lang="en-US" dirty="0"/>
              <a:t>Entailment (between events):</a:t>
            </a:r>
          </a:p>
          <a:p>
            <a:pPr lvl="1"/>
            <a:r>
              <a:rPr lang="en-US" dirty="0"/>
              <a:t>snore/sleep</a:t>
            </a:r>
          </a:p>
          <a:p>
            <a:pPr lvl="1"/>
            <a:r>
              <a:rPr lang="en-US" dirty="0"/>
              <a:t>Snoring entails (presupposes) sleeping</a:t>
            </a:r>
          </a:p>
        </p:txBody>
      </p:sp>
    </p:spTree>
    <p:extLst>
      <p:ext uri="{BB962C8B-B14F-4D97-AF65-F5344CB8AC3E}">
        <p14:creationId xmlns:p14="http://schemas.microsoft.com/office/powerpoint/2010/main" val="89686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WordNet </a:t>
            </a:r>
            <a:r>
              <a:rPr lang="en-US" dirty="0" err="1"/>
              <a:t>Hypernyms</a:t>
            </a:r>
            <a:r>
              <a:rPr lang="en-US" dirty="0"/>
              <a:t> </a:t>
            </a:r>
            <a:r>
              <a:rPr lang="en-US" dirty="0" smtClean="0"/>
              <a:t>&amp; Hyponyms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600202"/>
            <a:ext cx="7134226" cy="48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8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based similarity measure between words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path between two concepts (Leacock &amp; </a:t>
            </a:r>
            <a:r>
              <a:rPr lang="en-US" dirty="0" err="1"/>
              <a:t>Chodorow</a:t>
            </a:r>
            <a:r>
              <a:rPr lang="en-US" dirty="0"/>
              <a:t> 1998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ath </a:t>
            </a:r>
            <a:r>
              <a:rPr lang="en-US" dirty="0"/>
              <a:t>length to the root node from the least common </a:t>
            </a:r>
            <a:r>
              <a:rPr lang="en-US" dirty="0" err="1"/>
              <a:t>subsumer</a:t>
            </a:r>
            <a:r>
              <a:rPr lang="en-US" dirty="0"/>
              <a:t> (LCS) of the two </a:t>
            </a:r>
            <a:r>
              <a:rPr lang="en-US" dirty="0" smtClean="0"/>
              <a:t>concepts </a:t>
            </a:r>
            <a:r>
              <a:rPr lang="en-US" dirty="0"/>
              <a:t>(Wu </a:t>
            </a:r>
            <a:r>
              <a:rPr lang="en-US" dirty="0" smtClean="0"/>
              <a:t>&amp; Palmer </a:t>
            </a:r>
            <a:r>
              <a:rPr lang="en-US" dirty="0"/>
              <a:t>1994</a:t>
            </a:r>
            <a:r>
              <a:rPr lang="en-US" dirty="0" smtClean="0"/>
              <a:t>)</a:t>
            </a:r>
          </a:p>
          <a:p>
            <a:r>
              <a:rPr lang="en-US" dirty="0"/>
              <a:t>http://wn-similarity.sourceforge.net/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124241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WordNet::Similarity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4" y="1600202"/>
            <a:ext cx="8852371" cy="44749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754086" y="3837668"/>
            <a:ext cx="55190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721429" y="4005943"/>
            <a:ext cx="3897085" cy="5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21429" y="3986894"/>
            <a:ext cx="1090952" cy="201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54086" y="5798061"/>
            <a:ext cx="1090952" cy="201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WordNet::Similarity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31508"/>
            <a:ext cx="8297679" cy="43971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67743" y="3886200"/>
            <a:ext cx="3624943" cy="2394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67743" y="5453742"/>
            <a:ext cx="4169228" cy="2177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5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Sense Disambiguation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word mean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This </a:t>
            </a:r>
            <a:r>
              <a:rPr lang="en-US" b="1" dirty="0">
                <a:solidFill>
                  <a:srgbClr val="FF0000"/>
                </a:solidFill>
              </a:rPr>
              <a:t>plant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needs to be watered each day.</a:t>
            </a:r>
          </a:p>
          <a:p>
            <a:pPr lvl="2"/>
            <a:r>
              <a:rPr lang="en-US" dirty="0" smtClean="0"/>
              <a:t>living </a:t>
            </a:r>
            <a:r>
              <a:rPr lang="en-US" dirty="0"/>
              <a:t>plant</a:t>
            </a:r>
          </a:p>
          <a:p>
            <a:pPr lvl="1"/>
            <a:r>
              <a:rPr lang="en-US" dirty="0"/>
              <a:t>This </a:t>
            </a:r>
            <a:r>
              <a:rPr lang="en-US" b="1" dirty="0" smtClean="0">
                <a:solidFill>
                  <a:srgbClr val="FF0000"/>
                </a:solidFill>
              </a:rPr>
              <a:t>plant </a:t>
            </a:r>
            <a:r>
              <a:rPr lang="en-US" dirty="0" smtClean="0"/>
              <a:t>manufactures </a:t>
            </a:r>
            <a:r>
              <a:rPr lang="en-US" dirty="0"/>
              <a:t>1000 widgets each day.</a:t>
            </a:r>
          </a:p>
          <a:p>
            <a:pPr lvl="2"/>
            <a:r>
              <a:rPr lang="en-US" dirty="0" smtClean="0"/>
              <a:t>factory</a:t>
            </a:r>
          </a:p>
          <a:p>
            <a:r>
              <a:rPr lang="en-US" dirty="0"/>
              <a:t>Word Sense Disambiguation (WSD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Identify the sense of content words (noun, verb, </a:t>
            </a:r>
            <a:r>
              <a:rPr lang="en-US" dirty="0" smtClean="0"/>
              <a:t>adjective) in </a:t>
            </a:r>
            <a:r>
              <a:rPr lang="en-US" dirty="0"/>
              <a:t>context (assuming a fixed inventory of word senses)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3144" y="2535126"/>
            <a:ext cx="1382486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watered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21429" y="3601573"/>
            <a:ext cx="2198913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manufactures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806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Dictionary-based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dictionary/thesaurus contains </a:t>
            </a:r>
            <a:r>
              <a:rPr lang="en-US" dirty="0"/>
              <a:t>glosses and </a:t>
            </a:r>
            <a:r>
              <a:rPr lang="en-US" dirty="0" smtClean="0"/>
              <a:t>examples of a word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599" y="3008368"/>
            <a:ext cx="68688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a financial institution that accepts deposits and channels</a:t>
            </a:r>
          </a:p>
          <a:p>
            <a:r>
              <a:rPr lang="en-US" sz="2000" dirty="0" smtClean="0"/>
              <a:t>the money into lending activities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“he cashed the check at the bank”,</a:t>
            </a:r>
          </a:p>
          <a:p>
            <a:r>
              <a:rPr lang="en-US" sz="2000" i="1" dirty="0" smtClean="0"/>
              <a:t>“that bank holds the mortgage on my home”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sloping land (especially the slope beside a body of water)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“they pulled the canoe up on the bank”,</a:t>
            </a:r>
          </a:p>
          <a:p>
            <a:r>
              <a:rPr lang="en-US" sz="2000" i="1" dirty="0" smtClean="0"/>
              <a:t>“he sat on the bank of the river and watched the current”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908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Lesk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Compare </a:t>
            </a:r>
            <a:r>
              <a:rPr lang="en-US" dirty="0"/>
              <a:t>the context with the </a:t>
            </a:r>
            <a:r>
              <a:rPr lang="en-US" dirty="0" smtClean="0"/>
              <a:t>dictionary definition </a:t>
            </a:r>
            <a:r>
              <a:rPr lang="en-US" dirty="0"/>
              <a:t>of the </a:t>
            </a:r>
            <a:r>
              <a:rPr lang="en-US" dirty="0" smtClean="0"/>
              <a:t>sense</a:t>
            </a:r>
            <a:endParaRPr lang="en-US" dirty="0"/>
          </a:p>
          <a:p>
            <a:pPr lvl="1"/>
            <a:r>
              <a:rPr lang="en-US" dirty="0"/>
              <a:t>Construct the </a:t>
            </a:r>
            <a:r>
              <a:rPr lang="en-US" b="1" dirty="0"/>
              <a:t>signature</a:t>
            </a:r>
            <a:r>
              <a:rPr lang="en-US" dirty="0"/>
              <a:t> of a word in context by the signatures of its senses in the dictionary</a:t>
            </a:r>
          </a:p>
          <a:p>
            <a:pPr lvl="2"/>
            <a:r>
              <a:rPr lang="en-US" b="1" dirty="0"/>
              <a:t>Signature</a:t>
            </a:r>
            <a:r>
              <a:rPr lang="en-US" dirty="0"/>
              <a:t> = set of content </a:t>
            </a:r>
            <a:r>
              <a:rPr lang="en-US" dirty="0" smtClean="0"/>
              <a:t>words (</a:t>
            </a:r>
            <a:r>
              <a:rPr lang="en-US" dirty="0"/>
              <a:t>in examples/gloss or in context)</a:t>
            </a:r>
            <a:endParaRPr lang="en-US" dirty="0" smtClean="0"/>
          </a:p>
          <a:p>
            <a:pPr lvl="1"/>
            <a:r>
              <a:rPr lang="en-US" dirty="0" smtClean="0"/>
              <a:t>Assign </a:t>
            </a:r>
            <a:r>
              <a:rPr lang="en-US" dirty="0"/>
              <a:t>the dictionary sense whose gloss and examples </a:t>
            </a:r>
            <a:r>
              <a:rPr lang="en-US" dirty="0" smtClean="0"/>
              <a:t>are most </a:t>
            </a:r>
            <a:r>
              <a:rPr lang="en-US" b="1" dirty="0"/>
              <a:t>similar</a:t>
            </a:r>
            <a:r>
              <a:rPr lang="en-US" dirty="0"/>
              <a:t> to the context in which the word </a:t>
            </a:r>
            <a:r>
              <a:rPr lang="en-US" dirty="0" smtClean="0"/>
              <a:t>occurs</a:t>
            </a:r>
            <a:endParaRPr lang="en-US" dirty="0"/>
          </a:p>
          <a:p>
            <a:pPr lvl="2"/>
            <a:r>
              <a:rPr lang="en-US" dirty="0"/>
              <a:t>Similarity = size of intersection of context signature and </a:t>
            </a:r>
            <a:r>
              <a:rPr lang="en-US" dirty="0" smtClean="0"/>
              <a:t>sense signature</a:t>
            </a:r>
          </a:p>
        </p:txBody>
      </p:sp>
    </p:spTree>
    <p:extLst>
      <p:ext uri="{BB962C8B-B14F-4D97-AF65-F5344CB8AC3E}">
        <p14:creationId xmlns:p14="http://schemas.microsoft.com/office/powerpoint/2010/main" val="315070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smtClean="0"/>
              <a:t>Meaning </a:t>
            </a:r>
            <a:r>
              <a:rPr lang="en-US" dirty="0"/>
              <a:t>of </a:t>
            </a:r>
            <a:r>
              <a:rPr lang="en-US" dirty="0" smtClean="0"/>
              <a:t>A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Most words have many different senses</a:t>
            </a:r>
          </a:p>
          <a:p>
            <a:pPr lvl="1"/>
            <a:r>
              <a:rPr lang="en-US" dirty="0" smtClean="0"/>
              <a:t>dog = animal or sausage?</a:t>
            </a:r>
          </a:p>
          <a:p>
            <a:pPr lvl="1"/>
            <a:r>
              <a:rPr lang="en-US" dirty="0" smtClean="0"/>
              <a:t>lie = to be in a horizontal position or a false statement </a:t>
            </a:r>
            <a:r>
              <a:rPr lang="en-US" dirty="0"/>
              <a:t>made with deliberate </a:t>
            </a:r>
            <a:r>
              <a:rPr lang="en-US" dirty="0" smtClean="0"/>
              <a:t>intent</a:t>
            </a:r>
          </a:p>
          <a:p>
            <a:r>
              <a:rPr lang="en-US" dirty="0"/>
              <a:t>How are the meanings of different words related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Specific relations between senses:</a:t>
            </a:r>
          </a:p>
          <a:p>
            <a:pPr lvl="2"/>
            <a:r>
              <a:rPr lang="en-US" dirty="0" smtClean="0"/>
              <a:t>Animal </a:t>
            </a:r>
            <a:r>
              <a:rPr lang="en-US" dirty="0"/>
              <a:t>is more general than </a:t>
            </a:r>
            <a:r>
              <a:rPr lang="en-US" dirty="0" smtClean="0"/>
              <a:t>dog</a:t>
            </a:r>
          </a:p>
          <a:p>
            <a:pPr lvl="1"/>
            <a:r>
              <a:rPr lang="en-US" dirty="0"/>
              <a:t>Semantic </a:t>
            </a:r>
            <a:r>
              <a:rPr lang="en-US" dirty="0" smtClean="0"/>
              <a:t>fields</a:t>
            </a:r>
            <a:endParaRPr lang="en-US" dirty="0"/>
          </a:p>
          <a:p>
            <a:pPr lvl="2"/>
            <a:r>
              <a:rPr lang="en-US" dirty="0"/>
              <a:t>money is related to bank</a:t>
            </a:r>
          </a:p>
        </p:txBody>
      </p:sp>
    </p:spTree>
    <p:extLst>
      <p:ext uri="{BB962C8B-B14F-4D97-AF65-F5344CB8AC3E}">
        <p14:creationId xmlns:p14="http://schemas.microsoft.com/office/powerpoint/2010/main" val="284436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</a:t>
            </a:r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7557" y="1417638"/>
            <a:ext cx="68688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a </a:t>
            </a:r>
            <a:r>
              <a:rPr lang="en-US" sz="2000" dirty="0" smtClean="0">
                <a:solidFill>
                  <a:srgbClr val="FF0000"/>
                </a:solidFill>
              </a:rPr>
              <a:t>financial institution </a:t>
            </a:r>
            <a:r>
              <a:rPr lang="en-US" sz="2000" dirty="0" smtClean="0"/>
              <a:t>that </a:t>
            </a:r>
            <a:r>
              <a:rPr lang="en-US" sz="2000" dirty="0" smtClean="0">
                <a:solidFill>
                  <a:srgbClr val="FF0000"/>
                </a:solidFill>
              </a:rPr>
              <a:t>accepts deposits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channels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money</a:t>
            </a:r>
            <a:r>
              <a:rPr lang="en-US" sz="2000" dirty="0" smtClean="0"/>
              <a:t> into </a:t>
            </a:r>
            <a:r>
              <a:rPr lang="en-US" sz="2000" dirty="0" smtClean="0">
                <a:solidFill>
                  <a:srgbClr val="FF0000"/>
                </a:solidFill>
              </a:rPr>
              <a:t>lending activities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FF0000"/>
                </a:solidFill>
              </a:rPr>
              <a:t>cashed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check</a:t>
            </a:r>
            <a:r>
              <a:rPr lang="en-US" sz="2000" i="1" dirty="0" smtClean="0"/>
              <a:t> at the 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dirty="0" smtClean="0"/>
              <a:t>”,</a:t>
            </a:r>
          </a:p>
          <a:p>
            <a:r>
              <a:rPr lang="en-US" sz="2000" i="1" dirty="0" smtClean="0"/>
              <a:t>“that bank </a:t>
            </a:r>
            <a:r>
              <a:rPr lang="en-US" sz="2000" i="1" dirty="0" smtClean="0">
                <a:solidFill>
                  <a:srgbClr val="FF0000"/>
                </a:solidFill>
              </a:rPr>
              <a:t>holds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mortgage</a:t>
            </a:r>
            <a:r>
              <a:rPr lang="en-US" sz="2000" i="1" dirty="0" smtClean="0"/>
              <a:t> on my </a:t>
            </a:r>
            <a:r>
              <a:rPr lang="en-US" sz="2000" i="1" dirty="0" smtClean="0">
                <a:solidFill>
                  <a:srgbClr val="FF0000"/>
                </a:solidFill>
              </a:rPr>
              <a:t>home</a:t>
            </a:r>
            <a:r>
              <a:rPr lang="en-US" sz="2000" i="1" dirty="0" smtClean="0"/>
              <a:t>”</a:t>
            </a:r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  <a:p>
            <a:r>
              <a:rPr lang="en-US" sz="2800" b="1" dirty="0" smtClean="0">
                <a:solidFill>
                  <a:srgbClr val="7030A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sloping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land</a:t>
            </a:r>
            <a:r>
              <a:rPr lang="en-US" sz="2000" dirty="0" smtClean="0"/>
              <a:t> (especially the </a:t>
            </a:r>
            <a:r>
              <a:rPr lang="en-US" sz="2000" dirty="0" smtClean="0">
                <a:solidFill>
                  <a:srgbClr val="7030A0"/>
                </a:solidFill>
              </a:rPr>
              <a:t>slope</a:t>
            </a:r>
            <a:r>
              <a:rPr lang="en-US" sz="2000" dirty="0" smtClean="0"/>
              <a:t> beside a </a:t>
            </a:r>
            <a:r>
              <a:rPr lang="en-US" sz="2000" dirty="0" smtClean="0">
                <a:solidFill>
                  <a:srgbClr val="7030A0"/>
                </a:solidFill>
              </a:rPr>
              <a:t>body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7030A0"/>
                </a:solidFill>
              </a:rPr>
              <a:t>water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“they </a:t>
            </a:r>
            <a:r>
              <a:rPr lang="en-US" sz="2000" i="1" dirty="0" smtClean="0">
                <a:solidFill>
                  <a:srgbClr val="7030A0"/>
                </a:solidFill>
              </a:rPr>
              <a:t>pulled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canoe</a:t>
            </a:r>
            <a:r>
              <a:rPr lang="en-US" sz="2000" i="1" dirty="0" smtClean="0"/>
              <a:t> up on the bank”,</a:t>
            </a:r>
          </a:p>
          <a:p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7030A0"/>
                </a:solidFill>
              </a:rPr>
              <a:t>sat</a:t>
            </a:r>
            <a:r>
              <a:rPr lang="en-US" sz="2000" i="1" dirty="0" smtClean="0"/>
              <a:t> on the bank of the </a:t>
            </a:r>
            <a:r>
              <a:rPr lang="en-US" sz="2000" i="1" dirty="0" smtClean="0">
                <a:solidFill>
                  <a:srgbClr val="7030A0"/>
                </a:solidFill>
              </a:rPr>
              <a:t>river</a:t>
            </a:r>
            <a:r>
              <a:rPr lang="en-US" sz="2000" i="1" dirty="0" smtClean="0"/>
              <a:t> and </a:t>
            </a:r>
            <a:r>
              <a:rPr lang="en-US" sz="2000" i="1" dirty="0" smtClean="0">
                <a:solidFill>
                  <a:srgbClr val="7030A0"/>
                </a:solidFill>
              </a:rPr>
              <a:t>watched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current</a:t>
            </a:r>
            <a:r>
              <a:rPr lang="en-US" sz="2000" i="1" dirty="0" smtClean="0"/>
              <a:t>”</a:t>
            </a:r>
            <a:endParaRPr lang="en-US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1137557" y="3203805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FF0000"/>
                </a:solidFill>
              </a:rPr>
              <a:t>financial, institution, accept, deposit,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channel, money, lend, activity, cash, check, hold, mortgage, home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1137557" y="5440989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7030A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7030A0"/>
                </a:solidFill>
              </a:rPr>
              <a:t>slope, land, body, water, pull, canoe, sit,</a:t>
            </a:r>
          </a:p>
          <a:p>
            <a:r>
              <a:rPr lang="en-US" sz="2000" i="1" dirty="0" smtClean="0">
                <a:solidFill>
                  <a:srgbClr val="7030A0"/>
                </a:solidFill>
              </a:rPr>
              <a:t>river, watch, current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7132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of </a:t>
            </a:r>
            <a:r>
              <a:rPr lang="en-US" dirty="0" smtClean="0"/>
              <a:t>Target 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72677"/>
            <a:ext cx="8229600" cy="3953488"/>
          </a:xfrm>
        </p:spPr>
        <p:txBody>
          <a:bodyPr>
            <a:normAutofit/>
          </a:bodyPr>
          <a:lstStyle/>
          <a:p>
            <a:r>
              <a:rPr lang="en-US" dirty="0"/>
              <a:t>Simplified </a:t>
            </a:r>
            <a:r>
              <a:rPr lang="en-US" dirty="0" err="1" smtClean="0"/>
              <a:t>Lesk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Words </a:t>
            </a:r>
            <a:r>
              <a:rPr lang="en-US" dirty="0"/>
              <a:t>in </a:t>
            </a:r>
            <a:r>
              <a:rPr lang="en-US" dirty="0" smtClean="0"/>
              <a:t>context</a:t>
            </a:r>
          </a:p>
          <a:p>
            <a:pPr lvl="1"/>
            <a:r>
              <a:rPr lang="en-US" i="1" dirty="0" smtClean="0"/>
              <a:t>Signature(</a:t>
            </a:r>
            <a:r>
              <a:rPr lang="en-US" i="1" dirty="0" smtClean="0">
                <a:solidFill>
                  <a:srgbClr val="00B050"/>
                </a:solidFill>
              </a:rPr>
              <a:t>bank</a:t>
            </a:r>
            <a:r>
              <a:rPr lang="en-US" i="1" dirty="0" smtClean="0"/>
              <a:t>) = </a:t>
            </a:r>
            <a:r>
              <a:rPr lang="en-US" i="1" dirty="0"/>
              <a:t>{</a:t>
            </a:r>
            <a:r>
              <a:rPr lang="en-US" i="1" dirty="0">
                <a:solidFill>
                  <a:srgbClr val="00B050"/>
                </a:solidFill>
              </a:rPr>
              <a:t>refuse, give, loan</a:t>
            </a:r>
            <a:r>
              <a:rPr lang="en-US" i="1" dirty="0" smtClean="0"/>
              <a:t>}</a:t>
            </a:r>
          </a:p>
          <a:p>
            <a:r>
              <a:rPr lang="en-US" dirty="0"/>
              <a:t>Original </a:t>
            </a:r>
            <a:r>
              <a:rPr lang="en-US" dirty="0" err="1" smtClean="0"/>
              <a:t>Lesk</a:t>
            </a:r>
            <a:endParaRPr lang="en-US" dirty="0"/>
          </a:p>
          <a:p>
            <a:pPr lvl="1"/>
            <a:r>
              <a:rPr lang="en-US" dirty="0" smtClean="0"/>
              <a:t>Augmented </a:t>
            </a:r>
            <a:r>
              <a:rPr lang="en-US" dirty="0"/>
              <a:t>signature of the target </a:t>
            </a:r>
            <a:r>
              <a:rPr lang="en-US" dirty="0" smtClean="0"/>
              <a:t>word</a:t>
            </a:r>
          </a:p>
          <a:p>
            <a:pPr lvl="1"/>
            <a:r>
              <a:rPr lang="en-US" i="1" dirty="0"/>
              <a:t>Signature(</a:t>
            </a:r>
            <a:r>
              <a:rPr lang="en-US" i="1" dirty="0">
                <a:solidFill>
                  <a:srgbClr val="00B050"/>
                </a:solidFill>
              </a:rPr>
              <a:t>bank</a:t>
            </a:r>
            <a:r>
              <a:rPr lang="en-US" i="1" dirty="0"/>
              <a:t>) = {</a:t>
            </a:r>
            <a:r>
              <a:rPr lang="en-US" b="1" i="1" dirty="0" smtClean="0">
                <a:solidFill>
                  <a:srgbClr val="00B050"/>
                </a:solidFill>
              </a:rPr>
              <a:t>refuse</a:t>
            </a:r>
            <a:r>
              <a:rPr lang="en-US" i="1" dirty="0">
                <a:solidFill>
                  <a:srgbClr val="00B050"/>
                </a:solidFill>
              </a:rPr>
              <a:t>, reject, request,... , </a:t>
            </a:r>
            <a:r>
              <a:rPr lang="en-US" b="1" i="1" dirty="0">
                <a:solidFill>
                  <a:srgbClr val="00B050"/>
                </a:solidFill>
              </a:rPr>
              <a:t>give</a:t>
            </a:r>
            <a:r>
              <a:rPr lang="en-US" i="1" dirty="0">
                <a:solidFill>
                  <a:srgbClr val="00B050"/>
                </a:solidFill>
              </a:rPr>
              <a:t>, gift, donate,... </a:t>
            </a:r>
            <a:r>
              <a:rPr lang="en-US" b="1" i="1" dirty="0">
                <a:solidFill>
                  <a:srgbClr val="00B050"/>
                </a:solidFill>
              </a:rPr>
              <a:t>loan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 smtClean="0">
                <a:solidFill>
                  <a:srgbClr val="00B050"/>
                </a:solidFill>
              </a:rPr>
              <a:t>money, borrow</a:t>
            </a:r>
            <a:r>
              <a:rPr lang="en-US" i="1" dirty="0">
                <a:solidFill>
                  <a:srgbClr val="00B050"/>
                </a:solidFill>
              </a:rPr>
              <a:t>,...</a:t>
            </a:r>
            <a:r>
              <a:rPr lang="en-US" i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939" y="1417638"/>
            <a:ext cx="5642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“The </a:t>
            </a:r>
            <a:r>
              <a:rPr lang="en-US" sz="2800" i="1" dirty="0" smtClean="0">
                <a:solidFill>
                  <a:srgbClr val="00B050"/>
                </a:solidFill>
              </a:rPr>
              <a:t>bank</a:t>
            </a:r>
            <a:r>
              <a:rPr lang="en-US" sz="2800" i="1" dirty="0" smtClean="0"/>
              <a:t> refused to give me a loan.”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07906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Learning-based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discussed in </a:t>
            </a:r>
            <a:r>
              <a:rPr lang="en-US" dirty="0"/>
              <a:t>the lecture of “Text Categorization”</a:t>
            </a:r>
          </a:p>
        </p:txBody>
      </p:sp>
    </p:spTree>
    <p:extLst>
      <p:ext uri="{BB962C8B-B14F-4D97-AF65-F5344CB8AC3E}">
        <p14:creationId xmlns:p14="http://schemas.microsoft.com/office/powerpoint/2010/main" val="199250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‘bank’ mean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 financial </a:t>
            </a:r>
            <a:r>
              <a:rPr lang="en-US" dirty="0" smtClean="0"/>
              <a:t>institution</a:t>
            </a:r>
          </a:p>
          <a:p>
            <a:pPr lvl="2"/>
            <a:r>
              <a:rPr lang="en-US" u="sng" dirty="0"/>
              <a:t>US banks</a:t>
            </a:r>
            <a:r>
              <a:rPr lang="en-US" dirty="0"/>
              <a:t> have raised interest </a:t>
            </a:r>
            <a:r>
              <a:rPr lang="en-US" dirty="0" smtClean="0"/>
              <a:t>rates.</a:t>
            </a:r>
          </a:p>
          <a:p>
            <a:pPr lvl="1"/>
            <a:r>
              <a:rPr lang="en-US" dirty="0"/>
              <a:t>a particular branch of a financial </a:t>
            </a:r>
            <a:r>
              <a:rPr lang="en-US" dirty="0" smtClean="0"/>
              <a:t>institution</a:t>
            </a:r>
          </a:p>
          <a:p>
            <a:pPr lvl="2"/>
            <a:r>
              <a:rPr lang="en-US" dirty="0"/>
              <a:t>the </a:t>
            </a:r>
            <a:r>
              <a:rPr lang="en-US" u="sng" dirty="0"/>
              <a:t>bank on </a:t>
            </a:r>
            <a:r>
              <a:rPr lang="en-US" u="sng" dirty="0" smtClean="0"/>
              <a:t>Main Street</a:t>
            </a:r>
            <a:r>
              <a:rPr lang="en-US" dirty="0" smtClean="0"/>
              <a:t> </a:t>
            </a:r>
            <a:r>
              <a:rPr lang="en-US" dirty="0"/>
              <a:t>closes at </a:t>
            </a:r>
            <a:r>
              <a:rPr lang="en-US" dirty="0" smtClean="0"/>
              <a:t>5pm.</a:t>
            </a:r>
          </a:p>
          <a:p>
            <a:pPr lvl="1"/>
            <a:r>
              <a:rPr lang="en-US" dirty="0"/>
              <a:t>the sloping side of any hollow in the ground, </a:t>
            </a:r>
            <a:r>
              <a:rPr lang="en-US" dirty="0" smtClean="0"/>
              <a:t>especially</a:t>
            </a:r>
            <a:r>
              <a:rPr lang="en-US" dirty="0"/>
              <a:t> when bordering </a:t>
            </a:r>
            <a:r>
              <a:rPr lang="en-US" dirty="0" smtClean="0"/>
              <a:t>a river</a:t>
            </a:r>
          </a:p>
          <a:p>
            <a:pPr lvl="2"/>
            <a:r>
              <a:rPr lang="en-US" dirty="0"/>
              <a:t>In 1927, the </a:t>
            </a:r>
            <a:r>
              <a:rPr lang="en-US" u="sng" dirty="0"/>
              <a:t>bank of the Mississippi</a:t>
            </a:r>
            <a:r>
              <a:rPr lang="en-US" dirty="0"/>
              <a:t> </a:t>
            </a:r>
            <a:r>
              <a:rPr lang="en-US" dirty="0" smtClean="0"/>
              <a:t>flooded.</a:t>
            </a:r>
          </a:p>
          <a:p>
            <a:pPr lvl="1"/>
            <a:r>
              <a:rPr lang="en-US" dirty="0"/>
              <a:t>a ‘repository</a:t>
            </a:r>
            <a:r>
              <a:rPr lang="en-US" dirty="0" smtClean="0"/>
              <a:t>’</a:t>
            </a:r>
          </a:p>
          <a:p>
            <a:pPr lvl="2"/>
            <a:r>
              <a:rPr lang="en-US" dirty="0"/>
              <a:t>I donate blood to a </a:t>
            </a:r>
            <a:r>
              <a:rPr lang="en-US" u="sng" dirty="0"/>
              <a:t>blood </a:t>
            </a:r>
            <a:r>
              <a:rPr lang="en-US" u="sng" dirty="0" smtClean="0"/>
              <a:t>bank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9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Lexicon </a:t>
            </a:r>
            <a:r>
              <a:rPr lang="en-US" dirty="0" smtClean="0"/>
              <a:t>Entries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" y="2134709"/>
            <a:ext cx="4296372" cy="3522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34709"/>
            <a:ext cx="4457700" cy="37052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72886" y="1315269"/>
            <a:ext cx="5301342" cy="921809"/>
            <a:chOff x="827315" y="1348885"/>
            <a:chExt cx="5301342" cy="921809"/>
          </a:xfrm>
        </p:grpSpPr>
        <p:sp>
          <p:nvSpPr>
            <p:cNvPr id="6" name="TextBox 5"/>
            <p:cNvSpPr txBox="1"/>
            <p:nvPr/>
          </p:nvSpPr>
          <p:spPr>
            <a:xfrm>
              <a:off x="3178628" y="1348885"/>
              <a:ext cx="2950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lemmas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827315" y="1709057"/>
              <a:ext cx="2264228" cy="561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419600" y="1741797"/>
              <a:ext cx="468086" cy="5288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123228" y="2237078"/>
            <a:ext cx="812943" cy="33195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2000" y="2237078"/>
            <a:ext cx="812943" cy="33195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5886" y="3037114"/>
            <a:ext cx="248986" cy="248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99213" y="3329376"/>
            <a:ext cx="248986" cy="248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99213" y="4578577"/>
            <a:ext cx="248986" cy="248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5886" y="4222749"/>
            <a:ext cx="248986" cy="248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04055" y="3286100"/>
            <a:ext cx="4040372" cy="2959877"/>
            <a:chOff x="504055" y="3286100"/>
            <a:chExt cx="4040372" cy="2959877"/>
          </a:xfrm>
        </p:grpSpPr>
        <p:sp>
          <p:nvSpPr>
            <p:cNvPr id="20" name="TextBox 19"/>
            <p:cNvSpPr txBox="1"/>
            <p:nvPr/>
          </p:nvSpPr>
          <p:spPr>
            <a:xfrm>
              <a:off x="1932215" y="5784312"/>
              <a:ext cx="170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</a:rPr>
                <a:t>senses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529699" y="4471735"/>
              <a:ext cx="1741715" cy="136819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569029" y="4827563"/>
              <a:ext cx="1975398" cy="101237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476966" y="3578362"/>
              <a:ext cx="2014309" cy="226157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04055" y="3286100"/>
              <a:ext cx="1873728" cy="255383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1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Word forms</a:t>
            </a:r>
            <a:r>
              <a:rPr lang="en-US" dirty="0"/>
              <a:t>: runs, ran, running; good, better, best</a:t>
            </a:r>
          </a:p>
          <a:p>
            <a:pPr lvl="1"/>
            <a:r>
              <a:rPr lang="en-US" dirty="0"/>
              <a:t>Any, possibly inflected, form of a </a:t>
            </a:r>
            <a:r>
              <a:rPr lang="en-US" dirty="0" smtClean="0"/>
              <a:t>word</a:t>
            </a:r>
          </a:p>
          <a:p>
            <a:r>
              <a:rPr lang="en-US" b="1" dirty="0" smtClean="0"/>
              <a:t>Lemma</a:t>
            </a:r>
            <a:r>
              <a:rPr lang="en-US" dirty="0" smtClean="0"/>
              <a:t> </a:t>
            </a:r>
            <a:r>
              <a:rPr lang="en-US" dirty="0"/>
              <a:t>(citation/dictionary form): run</a:t>
            </a:r>
          </a:p>
          <a:p>
            <a:pPr lvl="1"/>
            <a:r>
              <a:rPr lang="en-US" dirty="0"/>
              <a:t>A basic word form (e.g. infinitive or singular nominative </a:t>
            </a:r>
            <a:r>
              <a:rPr lang="en-US" dirty="0" smtClean="0"/>
              <a:t>noun) that </a:t>
            </a:r>
            <a:r>
              <a:rPr lang="en-US" dirty="0"/>
              <a:t>is used to represent all forms of the same word.</a:t>
            </a:r>
          </a:p>
          <a:p>
            <a:r>
              <a:rPr lang="en-US" b="1" dirty="0" smtClean="0"/>
              <a:t>Lexeme</a:t>
            </a:r>
            <a:r>
              <a:rPr lang="en-US" dirty="0"/>
              <a:t>: RUN(V), GOOD(A), BANK</a:t>
            </a:r>
            <a:r>
              <a:rPr lang="en-US" baseline="30000" dirty="0"/>
              <a:t>1</a:t>
            </a:r>
            <a:r>
              <a:rPr lang="en-US" dirty="0"/>
              <a:t>(N), BANK</a:t>
            </a:r>
            <a:r>
              <a:rPr lang="en-US" baseline="30000" dirty="0"/>
              <a:t>2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An abstract representation of a word (and all its forms</a:t>
            </a:r>
            <a:r>
              <a:rPr lang="en-US" dirty="0" smtClean="0"/>
              <a:t>), with </a:t>
            </a:r>
            <a:r>
              <a:rPr lang="en-US" dirty="0"/>
              <a:t>a part-of-speech and a set of related word senses.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just written (or referred to) as the lemma, perhaps in a different </a:t>
            </a:r>
            <a:r>
              <a:rPr lang="en-US" dirty="0" smtClean="0"/>
              <a:t>FONT</a:t>
            </a:r>
            <a:endParaRPr lang="en-US" dirty="0"/>
          </a:p>
          <a:p>
            <a:r>
              <a:rPr lang="en-US" b="1" dirty="0" smtClean="0"/>
              <a:t>Lexicon</a:t>
            </a:r>
            <a:endParaRPr lang="en-US" b="1" dirty="0"/>
          </a:p>
          <a:p>
            <a:pPr lvl="1"/>
            <a:r>
              <a:rPr lang="en-US" dirty="0"/>
              <a:t>A (finite) list of lexemes</a:t>
            </a:r>
          </a:p>
        </p:txBody>
      </p:sp>
    </p:spTree>
    <p:extLst>
      <p:ext uri="{BB962C8B-B14F-4D97-AF65-F5344CB8AC3E}">
        <p14:creationId xmlns:p14="http://schemas.microsoft.com/office/powerpoint/2010/main" val="134080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Sense </a:t>
            </a:r>
            <a:r>
              <a:rPr lang="en-US" dirty="0"/>
              <a:t>of </a:t>
            </a:r>
            <a:r>
              <a:rPr lang="en-US" dirty="0" smtClean="0"/>
              <a:t>Word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Polysemy</a:t>
            </a:r>
            <a:endParaRPr lang="en-US" dirty="0"/>
          </a:p>
          <a:p>
            <a:pPr lvl="1"/>
            <a:r>
              <a:rPr lang="en-US" dirty="0"/>
              <a:t>A lexeme is </a:t>
            </a:r>
            <a:r>
              <a:rPr lang="en-US" dirty="0" err="1"/>
              <a:t>polysemous</a:t>
            </a:r>
            <a:r>
              <a:rPr lang="en-US" dirty="0"/>
              <a:t> if it has different related senses</a:t>
            </a:r>
          </a:p>
        </p:txBody>
      </p:sp>
      <p:pic>
        <p:nvPicPr>
          <p:cNvPr id="1028" name="Picture 4" descr="http://cdn5.triplepundit.com/wp-content/uploads/2012/08/bank_of_americ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61" y="3211284"/>
            <a:ext cx="2612572" cy="19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5244419"/>
            <a:ext cx="7422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bank = financial institution           or        a building </a:t>
            </a:r>
            <a:endParaRPr lang="en-US" sz="2800" dirty="0"/>
          </a:p>
        </p:txBody>
      </p:sp>
      <p:pic>
        <p:nvPicPr>
          <p:cNvPr id="1030" name="Picture 6" descr="http://www.trbimg.com/img-52015758/turbine/sns-rt-cbre9751hxz00-jpg-20130806/600/600x3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553867"/>
            <a:ext cx="2463346" cy="14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62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Sense of Word Senses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Homonyms</a:t>
            </a:r>
            <a:endParaRPr lang="en-US" dirty="0"/>
          </a:p>
          <a:p>
            <a:pPr lvl="1"/>
            <a:r>
              <a:rPr lang="en-US" dirty="0"/>
              <a:t>Two lexemes are homonyms if their senses are unrelated, </a:t>
            </a:r>
            <a:r>
              <a:rPr lang="en-US" dirty="0" smtClean="0"/>
              <a:t>but they </a:t>
            </a:r>
            <a:r>
              <a:rPr lang="en-US" dirty="0"/>
              <a:t>happen to have the same spelling and pronunciation</a:t>
            </a:r>
          </a:p>
        </p:txBody>
      </p:sp>
      <p:pic>
        <p:nvPicPr>
          <p:cNvPr id="4" name="Picture 4" descr="http://cdn5.triplepundit.com/wp-content/uploads/2012/08/bank_of_americ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747" y="3569810"/>
            <a:ext cx="2612572" cy="19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0486" y="5602945"/>
            <a:ext cx="7380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bank = financial institution           or        river bank</a:t>
            </a:r>
            <a:endParaRPr lang="en-US" sz="2800" dirty="0"/>
          </a:p>
        </p:txBody>
      </p:sp>
      <p:pic>
        <p:nvPicPr>
          <p:cNvPr id="2050" name="Picture 2" descr="http://images.fineartamerica.com/images-medium/sunlit-riverbank-grace-nika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39" y="3912940"/>
            <a:ext cx="2253342" cy="169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45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</a:t>
            </a:r>
            <a:r>
              <a:rPr lang="en-US" dirty="0" smtClean="0"/>
              <a:t>between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Symmetric </a:t>
            </a:r>
            <a:r>
              <a:rPr lang="en-US" dirty="0" smtClean="0"/>
              <a:t>relations</a:t>
            </a:r>
            <a:endParaRPr lang="en-US" dirty="0"/>
          </a:p>
          <a:p>
            <a:pPr lvl="1"/>
            <a:r>
              <a:rPr lang="en-US" dirty="0"/>
              <a:t>Synonyms: couch/sofa</a:t>
            </a:r>
          </a:p>
          <a:p>
            <a:pPr lvl="2"/>
            <a:r>
              <a:rPr lang="en-US" dirty="0"/>
              <a:t>Two lemmas with the same sense</a:t>
            </a:r>
          </a:p>
          <a:p>
            <a:pPr lvl="1"/>
            <a:r>
              <a:rPr lang="en-US" dirty="0"/>
              <a:t>Antonyms: cold/hot, rise/fall, in/out</a:t>
            </a:r>
          </a:p>
          <a:p>
            <a:pPr lvl="2"/>
            <a:r>
              <a:rPr lang="en-US" dirty="0"/>
              <a:t>Two lemmas with the opposite </a:t>
            </a:r>
            <a:r>
              <a:rPr lang="en-US" dirty="0" smtClean="0"/>
              <a:t>sense</a:t>
            </a:r>
          </a:p>
          <a:p>
            <a:r>
              <a:rPr lang="en-US" dirty="0"/>
              <a:t>Hierarchical relations:</a:t>
            </a:r>
          </a:p>
          <a:p>
            <a:pPr lvl="1"/>
            <a:r>
              <a:rPr lang="en-US" dirty="0" err="1"/>
              <a:t>Hypernyms</a:t>
            </a:r>
            <a:r>
              <a:rPr lang="en-US" dirty="0"/>
              <a:t> and hyponyms: pet/dog</a:t>
            </a:r>
          </a:p>
          <a:p>
            <a:pPr lvl="2"/>
            <a:r>
              <a:rPr lang="en-US" dirty="0"/>
              <a:t>The hyponym (dog) is more specific than the </a:t>
            </a:r>
            <a:r>
              <a:rPr lang="en-US" dirty="0" err="1"/>
              <a:t>hypernym</a:t>
            </a:r>
            <a:r>
              <a:rPr lang="en-US" dirty="0"/>
              <a:t> (pet)</a:t>
            </a:r>
          </a:p>
          <a:p>
            <a:pPr lvl="1"/>
            <a:r>
              <a:rPr lang="en-US" dirty="0" err="1"/>
              <a:t>Holonyms</a:t>
            </a:r>
            <a:r>
              <a:rPr lang="en-US" dirty="0"/>
              <a:t> and </a:t>
            </a:r>
            <a:r>
              <a:rPr lang="en-US" dirty="0" err="1"/>
              <a:t>meronyms</a:t>
            </a:r>
            <a:r>
              <a:rPr lang="en-US" dirty="0"/>
              <a:t>: car/wheel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meronym</a:t>
            </a:r>
            <a:r>
              <a:rPr lang="en-US" dirty="0"/>
              <a:t> (wheel) is a part of the </a:t>
            </a:r>
            <a:r>
              <a:rPr lang="en-US" dirty="0" err="1"/>
              <a:t>holonym</a:t>
            </a:r>
            <a:r>
              <a:rPr lang="en-US" dirty="0"/>
              <a:t> (car)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0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very </a:t>
            </a:r>
            <a:r>
              <a:rPr lang="en-US" dirty="0"/>
              <a:t>large lexical database of English:</a:t>
            </a:r>
          </a:p>
          <a:p>
            <a:pPr lvl="1"/>
            <a:r>
              <a:rPr lang="en-US" dirty="0" smtClean="0"/>
              <a:t>117K </a:t>
            </a:r>
            <a:r>
              <a:rPr lang="en-US" dirty="0"/>
              <a:t>nouns, 11K verbs, 22K adjectives, 4.5K </a:t>
            </a:r>
            <a:r>
              <a:rPr lang="en-US" dirty="0" smtClean="0"/>
              <a:t>adverbs</a:t>
            </a:r>
          </a:p>
          <a:p>
            <a:r>
              <a:rPr lang="en-US" dirty="0"/>
              <a:t>Word senses grouped into synonym sets (“</a:t>
            </a:r>
            <a:r>
              <a:rPr lang="en-US" dirty="0" err="1"/>
              <a:t>synsets</a:t>
            </a:r>
            <a:r>
              <a:rPr lang="en-US" dirty="0" smtClean="0"/>
              <a:t>”) linked </a:t>
            </a:r>
            <a:r>
              <a:rPr lang="en-US" dirty="0"/>
              <a:t>into a conceptual-semantic hierarchy</a:t>
            </a:r>
          </a:p>
          <a:p>
            <a:pPr lvl="1"/>
            <a:r>
              <a:rPr lang="en-US" dirty="0" smtClean="0"/>
              <a:t>82K </a:t>
            </a:r>
            <a:r>
              <a:rPr lang="en-US" dirty="0"/>
              <a:t>noun </a:t>
            </a:r>
            <a:r>
              <a:rPr lang="en-US" dirty="0" err="1"/>
              <a:t>synsets</a:t>
            </a:r>
            <a:r>
              <a:rPr lang="en-US" dirty="0"/>
              <a:t>, 13K verb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18K adjectives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3.6K adverb </a:t>
            </a:r>
            <a:r>
              <a:rPr lang="en-US" dirty="0" err="1"/>
              <a:t>synsets</a:t>
            </a:r>
            <a:endParaRPr lang="en-US" dirty="0"/>
          </a:p>
          <a:p>
            <a:pPr lvl="1"/>
            <a:r>
              <a:rPr lang="en-US" dirty="0"/>
              <a:t>Avg. # of senses: </a:t>
            </a:r>
            <a:r>
              <a:rPr lang="en-US" dirty="0" smtClean="0"/>
              <a:t>1.23/noun, 2.16/verb, 1.41/</a:t>
            </a:r>
            <a:r>
              <a:rPr lang="en-US" dirty="0" err="1" smtClean="0"/>
              <a:t>adj</a:t>
            </a:r>
            <a:r>
              <a:rPr lang="en-US" dirty="0"/>
              <a:t>, </a:t>
            </a:r>
            <a:r>
              <a:rPr lang="en-US" dirty="0" smtClean="0"/>
              <a:t>1.24/adverb</a:t>
            </a:r>
          </a:p>
          <a:p>
            <a:r>
              <a:rPr lang="en-US" dirty="0"/>
              <a:t>Conceptual-semantic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err="1" smtClean="0"/>
              <a:t>hypernym</a:t>
            </a:r>
            <a:r>
              <a:rPr lang="en-US" dirty="0" smtClean="0"/>
              <a:t>/hyponym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101</TotalTime>
  <Words>1005</Words>
  <Application>Microsoft Office PowerPoint</Application>
  <PresentationFormat>On-screen Show (4:3)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simple slides template</vt:lpstr>
      <vt:lpstr>Lexical Semantics and Word Senses</vt:lpstr>
      <vt:lpstr>What is the Meaning of A Word?</vt:lpstr>
      <vt:lpstr>Word Senses</vt:lpstr>
      <vt:lpstr>Lexicon Entries</vt:lpstr>
      <vt:lpstr>Some Terminologies</vt:lpstr>
      <vt:lpstr>Make Sense of Word Senses</vt:lpstr>
      <vt:lpstr>Make Sense of Word Senses</vt:lpstr>
      <vt:lpstr>Relations between Senses</vt:lpstr>
      <vt:lpstr>WordNet</vt:lpstr>
      <vt:lpstr>A WordNet Example</vt:lpstr>
      <vt:lpstr>Hierarchical Synset Relations: Nouns</vt:lpstr>
      <vt:lpstr>Hierarchical Synset Relations: Verbs</vt:lpstr>
      <vt:lpstr>WordNet Hypernyms &amp; Hyponyms</vt:lpstr>
      <vt:lpstr>WordNet Similarity</vt:lpstr>
      <vt:lpstr>WordNet::Similarity</vt:lpstr>
      <vt:lpstr>WordNet::Similarity</vt:lpstr>
      <vt:lpstr>Word Sense Disambiguation</vt:lpstr>
      <vt:lpstr>Dictionary-based Methods</vt:lpstr>
      <vt:lpstr>Lesk Algorithm</vt:lpstr>
      <vt:lpstr>Sense Signatures</vt:lpstr>
      <vt:lpstr>Signature of Target Word</vt:lpstr>
      <vt:lpstr>Learning-based Methods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Semantics and Word Senses</dc:title>
  <dc:creator>hongning wang</dc:creator>
  <cp:lastModifiedBy>hongning wang</cp:lastModifiedBy>
  <cp:revision>12</cp:revision>
  <dcterms:created xsi:type="dcterms:W3CDTF">2014-12-31T21:41:54Z</dcterms:created>
  <dcterms:modified xsi:type="dcterms:W3CDTF">2014-12-31T23:23:22Z</dcterms:modified>
</cp:coreProperties>
</file>