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9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Words under tag "NN"</a:t>
            </a:r>
          </a:p>
        </c:rich>
      </c:tx>
      <c:layout>
        <c:manualLayout>
          <c:xMode val="edge"/>
          <c:yMode val="edge"/>
          <c:x val="0.23410092610987021"/>
          <c:y val="3.81804002869242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05576278731121"/>
          <c:y val="0.15621495745741382"/>
          <c:w val="0.6517164852683609"/>
          <c:h val="0.794914430808396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Sheet1!$A$1:$A$9</c:f>
              <c:strCache>
                <c:ptCount val="9"/>
                <c:pt idx="0">
                  <c:v>apple</c:v>
                </c:pt>
                <c:pt idx="1">
                  <c:v>arm</c:v>
                </c:pt>
                <c:pt idx="2">
                  <c:v>banana</c:v>
                </c:pt>
                <c:pt idx="3">
                  <c:v>bike</c:v>
                </c:pt>
                <c:pt idx="4">
                  <c:v>bird</c:v>
                </c:pt>
                <c:pt idx="5">
                  <c:v>book</c:v>
                </c:pt>
                <c:pt idx="6">
                  <c:v>chin</c:v>
                </c:pt>
                <c:pt idx="7">
                  <c:v>clam</c:v>
                </c:pt>
                <c:pt idx="8">
                  <c:v>class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0.14216169910324064</c:v>
                </c:pt>
                <c:pt idx="1">
                  <c:v>0.16095356655916759</c:v>
                </c:pt>
                <c:pt idx="2">
                  <c:v>7.827682560236783E-2</c:v>
                </c:pt>
                <c:pt idx="3">
                  <c:v>3.4008859119848307E-3</c:v>
                </c:pt>
                <c:pt idx="4">
                  <c:v>0.1627429206515518</c:v>
                </c:pt>
                <c:pt idx="5">
                  <c:v>0.16991160736079913</c:v>
                </c:pt>
                <c:pt idx="6">
                  <c:v>0.18312718517430016</c:v>
                </c:pt>
                <c:pt idx="7">
                  <c:v>6.3026245012798673E-2</c:v>
                </c:pt>
                <c:pt idx="8">
                  <c:v>3.6399064623789237E-2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3E0C-FA06-4490-A5F1-05484054CE7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hart" Target="../charts/chart1.xml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Tagger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likely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given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9162" y="5633722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62" y="5633722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58493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1" y="1256623"/>
                <a:ext cx="1543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1" y="1256623"/>
                <a:ext cx="154343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2754087" y="1673909"/>
            <a:ext cx="348342" cy="4052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5262" y="1291971"/>
            <a:ext cx="249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Transition probability</a:t>
            </a:r>
            <a:endParaRPr lang="en-US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2278" y="2567247"/>
                <a:ext cx="13171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78" y="2567247"/>
                <a:ext cx="131715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6607631" y="2837435"/>
            <a:ext cx="348342" cy="4052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8887" y="3052081"/>
            <a:ext cx="249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Emission probability</a:t>
            </a:r>
            <a:endParaRPr lang="en-US" sz="20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532234"/>
            <a:ext cx="150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All the words in the vocabulary</a:t>
            </a:r>
            <a:endParaRPr lang="en-US" sz="20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-5382" y="1234314"/>
            <a:ext cx="150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All the tags in the </a:t>
            </a:r>
            <a:r>
              <a:rPr lang="en-US" sz="2000" b="1" i="1" dirty="0" err="1" smtClean="0"/>
              <a:t>tagset</a:t>
            </a:r>
            <a:endParaRPr lang="en-US" sz="2000" b="1" i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99457" y="1942200"/>
            <a:ext cx="417202" cy="1369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01230" y="3588268"/>
            <a:ext cx="417202" cy="1369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8754" y="6212963"/>
                <a:ext cx="2514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takes tag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54" y="6212963"/>
                <a:ext cx="25146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670" t="-7576" r="-31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896054" y="4542971"/>
            <a:ext cx="0" cy="1669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77242" y="3148464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56314" y="3148465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31278" y="396971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686425" y="1739158"/>
            <a:ext cx="1092200" cy="454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94514" y="6212963"/>
                <a:ext cx="4049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514" y="6212963"/>
                <a:ext cx="404948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65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3917" y="6073265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7" y="6073265"/>
                <a:ext cx="44631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08815" y="2209800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Keep </a:t>
            </a:r>
            <a:r>
              <a:rPr lang="en-US" i="1" dirty="0" err="1" smtClean="0">
                <a:solidFill>
                  <a:srgbClr val="FF0000"/>
                </a:solidFill>
              </a:rPr>
              <a:t>backpointers</a:t>
            </a:r>
            <a:r>
              <a:rPr lang="en-US" i="1" dirty="0" smtClean="0">
                <a:solidFill>
                  <a:srgbClr val="FF0000"/>
                </a:solidFill>
              </a:rPr>
              <a:t> in each trellis to keep track of the most probable sequence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5114" y="2856131"/>
            <a:ext cx="1077686" cy="212952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Tagging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1" y="3755570"/>
            <a:ext cx="3396343" cy="257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714" y="3657600"/>
            <a:ext cx="355962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Raw Text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3" y="4630812"/>
            <a:ext cx="3483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Pierre </a:t>
            </a:r>
            <a:r>
              <a:rPr lang="en-US" sz="2400" dirty="0" err="1" smtClean="0">
                <a:solidFill>
                  <a:schemeClr val="bg1"/>
                </a:solidFill>
              </a:rPr>
              <a:t>Vinken</a:t>
            </a:r>
            <a:r>
              <a:rPr lang="en-US" sz="2400" dirty="0" smtClean="0">
                <a:solidFill>
                  <a:schemeClr val="bg1"/>
                </a:solidFill>
              </a:rPr>
              <a:t> , 61 years old, will join the board as a nonexecutive director Nov. 29 .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62499" y="3940627"/>
            <a:ext cx="4256314" cy="2629454"/>
            <a:chOff x="4724400" y="3940627"/>
            <a:chExt cx="4256314" cy="2629454"/>
          </a:xfrm>
        </p:grpSpPr>
        <p:sp>
          <p:nvSpPr>
            <p:cNvPr id="7" name="Rectangle 6"/>
            <p:cNvSpPr/>
            <p:nvPr/>
          </p:nvSpPr>
          <p:spPr>
            <a:xfrm>
              <a:off x="4724400" y="3940627"/>
              <a:ext cx="4256314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7686" y="4261757"/>
              <a:ext cx="399505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Pierre_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NNP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Vinken_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NNP</a:t>
              </a:r>
              <a:r>
                <a:rPr lang="en-US" sz="2400" dirty="0" smtClean="0">
                  <a:solidFill>
                    <a:schemeClr val="bg1"/>
                  </a:solidFill>
                </a:rPr>
                <a:t> ,_, 61_</a:t>
              </a:r>
              <a:r>
                <a:rPr lang="en-US" sz="2400" dirty="0" smtClean="0">
                  <a:solidFill>
                    <a:srgbClr val="7030A0"/>
                  </a:solidFill>
                </a:rPr>
                <a:t>CD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years_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NNS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old_</a:t>
              </a:r>
              <a:r>
                <a:rPr lang="en-US" sz="2400" dirty="0" err="1" smtClean="0">
                  <a:solidFill>
                    <a:srgbClr val="FFFF00"/>
                  </a:solidFill>
                </a:rPr>
                <a:t>JJ</a:t>
              </a:r>
              <a:r>
                <a:rPr lang="en-US" sz="2400" dirty="0" smtClean="0">
                  <a:solidFill>
                    <a:schemeClr val="bg1"/>
                  </a:solidFill>
                </a:rPr>
                <a:t> ,_,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will_</a:t>
              </a:r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</a:rPr>
                <a:t>MD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join_</a:t>
              </a:r>
              <a:r>
                <a:rPr lang="en-US" sz="2400" dirty="0" err="1" smtClean="0">
                  <a:solidFill>
                    <a:schemeClr val="accent6">
                      <a:lumMod val="75000"/>
                    </a:schemeClr>
                  </a:solidFill>
                </a:rPr>
                <a:t>VB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the_</a:t>
              </a:r>
              <a:r>
                <a:rPr lang="en-US" sz="2400" dirty="0" err="1" smtClean="0">
                  <a:solidFill>
                    <a:schemeClr val="accent2">
                      <a:lumMod val="50000"/>
                    </a:schemeClr>
                  </a:solidFill>
                </a:rPr>
                <a:t>DT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board_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as_</a:t>
              </a:r>
              <a:r>
                <a:rPr lang="en-US" sz="2400" dirty="0" err="1" smtClean="0">
                  <a:solidFill>
                    <a:schemeClr val="accent6"/>
                  </a:solidFill>
                </a:rPr>
                <a:t>IN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a_</a:t>
              </a:r>
              <a:r>
                <a:rPr lang="en-US" sz="2400" dirty="0" err="1" smtClean="0">
                  <a:solidFill>
                    <a:schemeClr val="accent2">
                      <a:lumMod val="50000"/>
                    </a:schemeClr>
                  </a:solidFill>
                </a:rPr>
                <a:t>DT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nonexecutive_</a:t>
              </a:r>
              <a:r>
                <a:rPr lang="en-US" sz="2400" dirty="0" err="1" smtClean="0">
                  <a:solidFill>
                    <a:srgbClr val="FFFF00"/>
                  </a:solidFill>
                </a:rPr>
                <a:t>JJ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director_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Nov._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NNP</a:t>
              </a:r>
              <a:r>
                <a:rPr lang="en-US" sz="2400" dirty="0" smtClean="0">
                  <a:solidFill>
                    <a:schemeClr val="bg1"/>
                  </a:solidFill>
                </a:rPr>
                <a:t> 29_</a:t>
              </a:r>
              <a:r>
                <a:rPr lang="en-US" sz="2400" dirty="0" smtClean="0">
                  <a:solidFill>
                    <a:srgbClr val="7030A0"/>
                  </a:solidFill>
                </a:rPr>
                <a:t>CD</a:t>
              </a:r>
              <a:r>
                <a:rPr lang="en-US" sz="2400" dirty="0" smtClean="0">
                  <a:solidFill>
                    <a:schemeClr val="bg1"/>
                  </a:solidFill>
                </a:rPr>
                <a:t> ._.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37313" y="3423557"/>
            <a:ext cx="450668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Tagged Text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41514" y="1458687"/>
            <a:ext cx="2231572" cy="1491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1258" y="1509500"/>
            <a:ext cx="132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Tag Set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1258" y="1877459"/>
            <a:ext cx="263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NNP</a:t>
            </a:r>
            <a:r>
              <a:rPr lang="en-US" sz="2000" dirty="0" smtClean="0"/>
              <a:t>: proper noun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CD</a:t>
            </a:r>
            <a:r>
              <a:rPr lang="en-US" sz="2000" dirty="0" smtClean="0"/>
              <a:t>: numeral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JJ</a:t>
            </a:r>
            <a:r>
              <a:rPr lang="en-US" sz="2000" dirty="0" smtClean="0"/>
              <a:t>: adjective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3671503" y="1772111"/>
            <a:ext cx="2340429" cy="877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POS Tagger</a:t>
            </a:r>
            <a:endParaRPr lang="en-US" sz="2400" b="1" dirty="0"/>
          </a:p>
        </p:txBody>
      </p:sp>
      <p:sp>
        <p:nvSpPr>
          <p:cNvPr id="15" name="Down Arrow 14"/>
          <p:cNvSpPr/>
          <p:nvPr/>
        </p:nvSpPr>
        <p:spPr>
          <a:xfrm rot="18407619">
            <a:off x="6269495" y="2374086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3475324">
            <a:off x="3040849" y="2557982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2771224" y="1766250"/>
            <a:ext cx="512277" cy="934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General setting:</a:t>
                </a:r>
              </a:p>
              <a:p>
                <a:pPr lvl="1"/>
                <a:r>
                  <a:rPr lang="en-US" altLang="en-US" dirty="0"/>
                  <a:t>Given a (hypothesized &amp; probabilistic) model that governs the random experiment</a:t>
                </a:r>
              </a:p>
              <a:p>
                <a:pPr lvl="1"/>
                <a:r>
                  <a:rPr lang="en-US" altLang="en-US" dirty="0"/>
                  <a:t>The model gives a probability of any data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b="0" i="1" dirty="0" smtClean="0">
                        <a:latin typeface="Cambria Math"/>
                        <a:sym typeface="Symbol" pitchFamily="18" charset="2"/>
                      </a:rPr>
                      <m:t>𝜃</m:t>
                    </m:r>
                    <m:r>
                      <a:rPr lang="en-US" altLang="en-US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that depends on the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lvl="1"/>
                <a:r>
                  <a:rPr lang="en-US" altLang="en-US" dirty="0">
                    <a:sym typeface="Symbol" pitchFamily="18" charset="2"/>
                  </a:rPr>
                  <a:t>Now, given actual sample data X={x</a:t>
                </a:r>
                <a:r>
                  <a:rPr lang="en-US" altLang="en-US" baseline="-25000" dirty="0">
                    <a:sym typeface="Symbol" pitchFamily="18" charset="2"/>
                  </a:rPr>
                  <a:t>1</a:t>
                </a:r>
                <a:r>
                  <a:rPr lang="en-US" altLang="en-US" dirty="0">
                    <a:sym typeface="Symbol" pitchFamily="18" charset="2"/>
                  </a:rPr>
                  <a:t>,…,</a:t>
                </a:r>
                <a:r>
                  <a:rPr lang="en-US" altLang="en-US" dirty="0" err="1">
                    <a:sym typeface="Symbol" pitchFamily="18" charset="2"/>
                  </a:rPr>
                  <a:t>x</a:t>
                </a:r>
                <a:r>
                  <a:rPr lang="en-US" altLang="en-US" baseline="-25000" dirty="0" err="1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},  what can we say about the value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Intuitively, take </a:t>
                </a:r>
                <a:r>
                  <a:rPr lang="en-US" altLang="en-US" dirty="0" smtClean="0">
                    <a:sym typeface="Symbol" pitchFamily="18" charset="2"/>
                  </a:rPr>
                  <a:t>our </a:t>
                </a:r>
                <a:r>
                  <a:rPr lang="en-US" altLang="en-US" dirty="0">
                    <a:sym typeface="Symbol" pitchFamily="18" charset="2"/>
                  </a:rPr>
                  <a:t>best guess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-- “best” means “best explaining/fitting the data”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Generally an optimization problem</a:t>
                </a:r>
              </a:p>
            </p:txBody>
          </p:sp>
        </mc:Choice>
        <mc:Fallback xmlns="">
          <p:sp>
            <p:nvSpPr>
              <p:cNvPr id="46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</a:t>
            </a:r>
            <a:r>
              <a:rPr lang="en-US" altLang="en-US" dirty="0"/>
              <a:t>vs. Bayesian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Maximum likelihood estimation</a:t>
            </a:r>
          </a:p>
          <a:p>
            <a:pPr lvl="1"/>
            <a:r>
              <a:rPr lang="en-US" altLang="en-US" dirty="0"/>
              <a:t>“Best” means “data likelihood reaches maximum”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Issue: </a:t>
            </a:r>
            <a:r>
              <a:rPr lang="en-US" altLang="en-US" dirty="0"/>
              <a:t>small </a:t>
            </a:r>
            <a:r>
              <a:rPr lang="en-US" altLang="en-US" dirty="0" smtClean="0"/>
              <a:t>sample size</a:t>
            </a:r>
            <a:endParaRPr lang="en-US" altLang="en-US" dirty="0"/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estimation </a:t>
            </a:r>
          </a:p>
          <a:p>
            <a:pPr lvl="1"/>
            <a:r>
              <a:rPr lang="en-US" altLang="en-US" dirty="0" smtClean="0"/>
              <a:t>“Best” means being consistent with our “prior” knowledge and explaining data well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err="1" smtClean="0">
                <a:sym typeface="Symbol" pitchFamily="18" charset="2"/>
              </a:rPr>
              <a:t>A.k.a</a:t>
            </a:r>
            <a:r>
              <a:rPr lang="en-US" altLang="en-US" dirty="0" smtClean="0">
                <a:sym typeface="Symbol" pitchFamily="18" charset="2"/>
              </a:rPr>
              <a:t>, Maximum a Posterior estimation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Issue: </a:t>
            </a:r>
            <a:r>
              <a:rPr lang="en-US" altLang="en-US" dirty="0">
                <a:sym typeface="Symbol" pitchFamily="18" charset="2"/>
              </a:rPr>
              <a:t>how to define prior?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0" smtClean="0">
                          <a:latin typeface="Cambria Math"/>
                        </a:rPr>
                        <m:t>𝐗</m:t>
                      </m:r>
                      <m:r>
                        <a:rPr lang="en-US" sz="2400" b="1" i="0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blipFill rotWithShape="0">
                <a:blip r:embed="rId2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blipFill rotWithShape="0">
                <a:blip r:embed="rId3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15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ML: </a:t>
            </a:r>
            <a:r>
              <a:rPr lang="en-US" i="1" dirty="0" err="1" smtClean="0">
                <a:solidFill>
                  <a:srgbClr val="FF0000"/>
                </a:solidFill>
              </a:rPr>
              <a:t>Frequentist’s</a:t>
            </a:r>
            <a:r>
              <a:rPr lang="en-US" i="1" dirty="0" smtClean="0">
                <a:solidFill>
                  <a:srgbClr val="FF0000"/>
                </a:solidFill>
              </a:rPr>
              <a:t>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489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MAP: Bayesian’s point of view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Bayesian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22</a:t>
            </a:fld>
            <a:endParaRPr lang="en-US"/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762000" y="4953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598487" y="3870325"/>
            <a:ext cx="4495800" cy="1035050"/>
            <a:chOff x="370" y="2380"/>
            <a:chExt cx="2832" cy="652"/>
          </a:xfrm>
        </p:grpSpPr>
        <p:sp>
          <p:nvSpPr>
            <p:cNvPr id="495621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40 w 960"/>
                <a:gd name="T3" fmla="*/ 288 h 344"/>
                <a:gd name="T4" fmla="*/ 480 w 960"/>
                <a:gd name="T5" fmla="*/ 0 h 344"/>
                <a:gd name="T6" fmla="*/ 816 w 960"/>
                <a:gd name="T7" fmla="*/ 288 h 344"/>
                <a:gd name="T8" fmla="*/ 960 w 960"/>
                <a:gd name="T9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370" y="2380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Prior: p(</a:t>
              </a:r>
              <a:r>
                <a:rPr lang="en-US" altLang="en-US" b="1" dirty="0">
                  <a:sym typeface="Symbol" pitchFamily="18" charset="2"/>
                </a:rPr>
                <a:t>)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1090" y="252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3733800" y="2382838"/>
            <a:ext cx="5183188" cy="2366963"/>
            <a:chOff x="2352" y="1501"/>
            <a:chExt cx="3265" cy="1491"/>
          </a:xfrm>
        </p:grpSpPr>
        <p:sp>
          <p:nvSpPr>
            <p:cNvPr id="495625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240 w 1008"/>
                <a:gd name="T3" fmla="*/ 640 h 976"/>
                <a:gd name="T4" fmla="*/ 432 w 1008"/>
                <a:gd name="T5" fmla="*/ 16 h 976"/>
                <a:gd name="T6" fmla="*/ 768 w 1008"/>
                <a:gd name="T7" fmla="*/ 736 h 976"/>
                <a:gd name="T8" fmla="*/ 1008 w 1008"/>
                <a:gd name="T9" fmla="*/ 92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4318" y="1501"/>
              <a:ext cx="1299" cy="4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/>
                <a:t>Likelihood:</a:t>
              </a:r>
            </a:p>
            <a:p>
              <a:r>
                <a:rPr lang="en-US" altLang="en-US" b="1" dirty="0"/>
                <a:t> p(X|</a:t>
              </a:r>
              <a:r>
                <a:rPr lang="en-US" altLang="en-US" b="1" dirty="0">
                  <a:sym typeface="Symbol" pitchFamily="18" charset="2"/>
                </a:rPr>
                <a:t></a:t>
              </a:r>
              <a:r>
                <a:rPr lang="en-US" altLang="en-US" b="1" dirty="0" smtClean="0">
                  <a:sym typeface="Symbol" pitchFamily="18" charset="2"/>
                </a:rPr>
                <a:t>) X</a:t>
              </a:r>
              <a:r>
                <a:rPr lang="en-US" altLang="en-US" b="1" dirty="0">
                  <a:sym typeface="Symbol" pitchFamily="18" charset="2"/>
                </a:rPr>
                <a:t>=(x</a:t>
              </a:r>
              <a:r>
                <a:rPr lang="en-US" altLang="en-US" b="1" baseline="-25000" dirty="0">
                  <a:sym typeface="Symbol" pitchFamily="18" charset="2"/>
                </a:rPr>
                <a:t>1</a:t>
              </a:r>
              <a:r>
                <a:rPr lang="en-US" altLang="en-US" b="1" dirty="0">
                  <a:sym typeface="Symbol" pitchFamily="18" charset="2"/>
                </a:rPr>
                <a:t>,…,</a:t>
              </a:r>
              <a:r>
                <a:rPr lang="en-US" altLang="en-US" b="1" dirty="0" err="1">
                  <a:sym typeface="Symbol" pitchFamily="18" charset="2"/>
                </a:rPr>
                <a:t>x</a:t>
              </a:r>
              <a:r>
                <a:rPr lang="en-US" altLang="en-US" b="1" baseline="-25000" dirty="0" err="1">
                  <a:sym typeface="Symbol" pitchFamily="18" charset="2"/>
                </a:rPr>
                <a:t>N</a:t>
              </a:r>
              <a:r>
                <a:rPr lang="en-US" altLang="en-US" b="1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flipH="1">
              <a:off x="3864" y="16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0" y="1524000"/>
            <a:ext cx="20939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Posterior:</a:t>
            </a:r>
          </a:p>
          <a:p>
            <a:r>
              <a:rPr lang="en-US" altLang="en-US" b="1"/>
              <a:t> p(</a:t>
            </a:r>
            <a:r>
              <a:rPr lang="en-US" altLang="en-US" b="1">
                <a:sym typeface="Symbol" pitchFamily="18" charset="2"/>
              </a:rPr>
              <a:t>|X) </a:t>
            </a:r>
            <a:r>
              <a:rPr lang="en-US" altLang="en-US" b="1"/>
              <a:t>p(X|</a:t>
            </a:r>
            <a:r>
              <a:rPr lang="en-US" altLang="en-US" b="1">
                <a:sym typeface="Symbol" pitchFamily="18" charset="2"/>
              </a:rPr>
              <a:t>)</a:t>
            </a:r>
            <a:r>
              <a:rPr lang="en-US" altLang="en-US" b="1"/>
              <a:t>p(</a:t>
            </a:r>
            <a:r>
              <a:rPr lang="en-US" altLang="en-US" b="1">
                <a:sym typeface="Symbol" pitchFamily="18" charset="2"/>
              </a:rPr>
              <a:t>)</a:t>
            </a:r>
          </a:p>
          <a:p>
            <a:endParaRPr lang="en-US" altLang="en-US" b="1">
              <a:sym typeface="Symbol" pitchFamily="18" charset="2"/>
            </a:endParaRPr>
          </a:p>
        </p:txBody>
      </p:sp>
      <p:grpSp>
        <p:nvGrpSpPr>
          <p:cNvPr id="495629" name="Group 13"/>
          <p:cNvGrpSpPr>
            <a:grpSpLocks/>
          </p:cNvGrpSpPr>
          <p:nvPr/>
        </p:nvGrpSpPr>
        <p:grpSpPr bwMode="auto">
          <a:xfrm>
            <a:off x="3048000" y="2209800"/>
            <a:ext cx="3078163" cy="2641600"/>
            <a:chOff x="1920" y="1392"/>
            <a:chExt cx="1939" cy="1664"/>
          </a:xfrm>
        </p:grpSpPr>
        <p:sp>
          <p:nvSpPr>
            <p:cNvPr id="49563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240 w 672"/>
                <a:gd name="T3" fmla="*/ 1136 h 1568"/>
                <a:gd name="T4" fmla="*/ 336 w 672"/>
                <a:gd name="T5" fmla="*/ 128 h 1568"/>
                <a:gd name="T6" fmla="*/ 384 w 672"/>
                <a:gd name="T7" fmla="*/ 368 h 1568"/>
                <a:gd name="T8" fmla="*/ 432 w 672"/>
                <a:gd name="T9" fmla="*/ 1232 h 1568"/>
                <a:gd name="T10" fmla="*/ 672 w 672"/>
                <a:gd name="T11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0" y="4191000"/>
            <a:ext cx="4763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8077200" y="50292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itchFamily="18" charset="2"/>
              </a:rPr>
              <a:t></a:t>
            </a:r>
          </a:p>
        </p:txBody>
      </p:sp>
      <p:grpSp>
        <p:nvGrpSpPr>
          <p:cNvPr id="495634" name="Group 18"/>
          <p:cNvGrpSpPr>
            <a:grpSpLocks/>
          </p:cNvGrpSpPr>
          <p:nvPr/>
        </p:nvGrpSpPr>
        <p:grpSpPr bwMode="auto">
          <a:xfrm>
            <a:off x="1055688" y="5029204"/>
            <a:ext cx="1728786" cy="750888"/>
            <a:chOff x="665" y="3168"/>
            <a:chExt cx="1089" cy="473"/>
          </a:xfrm>
        </p:grpSpPr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665" y="3408"/>
              <a:ext cx="1034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baseline="-25000" dirty="0" smtClean="0">
                  <a:sym typeface="Symbol" pitchFamily="18" charset="2"/>
                </a:rPr>
                <a:t></a:t>
              </a:r>
              <a:r>
                <a:rPr lang="en-US" altLang="en-US" b="1" dirty="0"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0" y="3124200"/>
            <a:ext cx="4763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38" name="Group 22"/>
          <p:cNvGrpSpPr>
            <a:grpSpLocks/>
          </p:cNvGrpSpPr>
          <p:nvPr/>
        </p:nvGrpSpPr>
        <p:grpSpPr bwMode="auto">
          <a:xfrm>
            <a:off x="5867400" y="5105400"/>
            <a:ext cx="2289175" cy="793750"/>
            <a:chOff x="3696" y="3216"/>
            <a:chExt cx="1442" cy="500"/>
          </a:xfrm>
        </p:grpSpPr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ym typeface="Symbol" pitchFamily="18" charset="2"/>
                </a:rPr>
                <a:t></a:t>
              </a:r>
              <a:r>
                <a:rPr lang="en-US" altLang="en-US" b="1" baseline="-25000">
                  <a:sym typeface="Symbol" pitchFamily="18" charset="2"/>
                </a:rPr>
                <a:t>ml</a:t>
              </a:r>
              <a:r>
                <a:rPr lang="en-US" altLang="en-US" b="1"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495640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2209800"/>
            <a:ext cx="0" cy="3048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2" name="Group 26"/>
          <p:cNvGrpSpPr>
            <a:grpSpLocks/>
          </p:cNvGrpSpPr>
          <p:nvPr/>
        </p:nvGrpSpPr>
        <p:grpSpPr bwMode="auto">
          <a:xfrm>
            <a:off x="3733801" y="5029206"/>
            <a:ext cx="1897063" cy="838201"/>
            <a:chOff x="2352" y="3168"/>
            <a:chExt cx="1195" cy="528"/>
          </a:xfrm>
        </p:grpSpPr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352" y="3463"/>
              <a:ext cx="1195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dirty="0">
                  <a:sym typeface="Symbol" pitchFamily="18" charset="2"/>
                </a:rPr>
                <a:t>: posterior mode </a:t>
              </a:r>
            </a:p>
          </p:txBody>
        </p:sp>
        <p:sp>
          <p:nvSpPr>
            <p:cNvPr id="495644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8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/>
      <p:bldP spid="495632" grpId="0" animBg="1"/>
      <p:bldP spid="495637" grpId="0" animBg="1"/>
      <p:bldP spid="4956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collection of nouns,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for the emission probability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  <p:pic>
        <p:nvPicPr>
          <p:cNvPr id="14338" name="Picture 2" descr="http://upload.wikimedia.org/wikipedia/commons/thumb/1/17/Binary_logarithm_plot_with_ticks.svg/408px-Binary_logarithm_plot_with_tick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18" y="432604"/>
            <a:ext cx="3043273" cy="2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upload.wikimedia.org/wikipedia/commons/thumb/a/a4/13-02-27-spielbank-wiesbaden-by-RalfR-093.jpg/1920px-13-02-27-spielbank-wiesbaden-by-RalfR-093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2" y="535584"/>
            <a:ext cx="3340371" cy="22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065001"/>
              </p:ext>
            </p:extLst>
          </p:nvPr>
        </p:nvGraphicFramePr>
        <p:xfrm>
          <a:off x="381000" y="210343"/>
          <a:ext cx="4057186" cy="332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2528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8999" grpId="0"/>
      <p:bldP spid="469001" grpId="0"/>
      <p:bldP spid="3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426" y="491426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NP, “VP”, “PP” chunk</a:t>
            </a:r>
          </a:p>
          <a:p>
            <a:pPr lvl="1"/>
            <a:r>
              <a:rPr lang="en-US" sz="2400" dirty="0"/>
              <a:t>I-NP: inside of an NP, 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7402" y="4852286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another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3730" y="5160156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another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208217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085" y="1823496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19057" y="1823496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Discriminative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  <a:endParaRPr lang="en-US" dirty="0" smtClean="0"/>
              </a:p>
              <a:p>
                <a:r>
                  <a:rPr lang="en-US" dirty="0" smtClean="0"/>
                  <a:t>Dependence </a:t>
                </a:r>
                <a:r>
                  <a:rPr lang="en-US" dirty="0" smtClean="0"/>
                  <a:t>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r>
                  <a:rPr lang="en-US" dirty="0" smtClean="0"/>
                  <a:t>Need training data, only suitable for (semi-) supervised learning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(fly)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NNP-VB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4360838"/>
            <a:ext cx="3320143" cy="1291568"/>
            <a:chOff x="4974771" y="4461439"/>
            <a:chExt cx="3320143" cy="129156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dirty="0" smtClean="0"/>
                  <a:t>type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389915" y="3292912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2515546">
            <a:off x="2973624" y="4422512"/>
            <a:ext cx="2470750" cy="157850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7529" y="3961495"/>
            <a:ext cx="2002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Decompose the training data into such units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289228" y="4469327"/>
            <a:ext cx="738301" cy="5078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42458" y="4669975"/>
            <a:ext cx="1175657" cy="751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91002" y="4669976"/>
            <a:ext cx="1121228" cy="75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202226" y="4669975"/>
            <a:ext cx="2710204" cy="75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/>
              <a:t>Penn Treebank - 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ambiguity is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6885" y="5475514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5" y="5475514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556" t="-2994" r="-70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371</TotalTime>
  <Words>1557</Words>
  <Application>Microsoft Office PowerPoint</Application>
  <PresentationFormat>On-screen Show (4:3)</PresentationFormat>
  <Paragraphs>395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Symbol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Building a POS Tagger</vt:lpstr>
      <vt:lpstr>POS tagging with generative models</vt:lpstr>
      <vt:lpstr>Hidden Markov Models</vt:lpstr>
      <vt:lpstr>Graphical Representation of HMMs</vt:lpstr>
      <vt:lpstr>Finding the Most Probable Tag Sequence</vt:lpstr>
      <vt:lpstr>Trellis: a special structure for HMMs </vt:lpstr>
      <vt:lpstr>Viterbi Algorithm</vt:lpstr>
      <vt:lpstr>Decode argmax_t p(t,w)</vt:lpstr>
      <vt:lpstr>Train an HMMs Tagger</vt:lpstr>
      <vt:lpstr>Parameter estimation</vt:lpstr>
      <vt:lpstr>Maximum likelihood vs. Bayesian</vt:lpstr>
      <vt:lpstr>Illustration of Bayesian estimation</vt:lpstr>
      <vt:lpstr>Maximum likelihood estimation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Sequence Labeling</vt:lpstr>
      <vt:lpstr>Comparing to Traditional Classification Problem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40</cp:revision>
  <dcterms:created xsi:type="dcterms:W3CDTF">2014-12-30T20:09:51Z</dcterms:created>
  <dcterms:modified xsi:type="dcterms:W3CDTF">2014-12-31T17:16:01Z</dcterms:modified>
</cp:coreProperties>
</file>