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2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tags/tag7.xml" ContentType="application/vnd.openxmlformats-officedocument.presentationml.tags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tags/tag11.xml" ContentType="application/vnd.openxmlformats-officedocument.presentationml.tag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62" r:id="rId4"/>
    <p:sldId id="264" r:id="rId5"/>
    <p:sldId id="259" r:id="rId6"/>
    <p:sldId id="260" r:id="rId7"/>
    <p:sldId id="263" r:id="rId8"/>
    <p:sldId id="261" r:id="rId9"/>
    <p:sldId id="265" r:id="rId10"/>
    <p:sldId id="266" r:id="rId11"/>
    <p:sldId id="314" r:id="rId12"/>
    <p:sldId id="267" r:id="rId13"/>
    <p:sldId id="308" r:id="rId14"/>
    <p:sldId id="309" r:id="rId15"/>
    <p:sldId id="307" r:id="rId16"/>
    <p:sldId id="310" r:id="rId17"/>
    <p:sldId id="288" r:id="rId18"/>
    <p:sldId id="289" r:id="rId19"/>
    <p:sldId id="290" r:id="rId20"/>
    <p:sldId id="291" r:id="rId21"/>
    <p:sldId id="292" r:id="rId22"/>
    <p:sldId id="293" r:id="rId23"/>
    <p:sldId id="296" r:id="rId24"/>
    <p:sldId id="294" r:id="rId25"/>
    <p:sldId id="301" r:id="rId26"/>
    <p:sldId id="268" r:id="rId27"/>
    <p:sldId id="300" r:id="rId28"/>
    <p:sldId id="303" r:id="rId29"/>
    <p:sldId id="304" r:id="rId30"/>
    <p:sldId id="305" r:id="rId31"/>
    <p:sldId id="306" r:id="rId32"/>
    <p:sldId id="302" r:id="rId33"/>
    <p:sldId id="271" r:id="rId34"/>
    <p:sldId id="272" r:id="rId35"/>
    <p:sldId id="273" r:id="rId36"/>
    <p:sldId id="274" r:id="rId37"/>
    <p:sldId id="275" r:id="rId38"/>
    <p:sldId id="276" r:id="rId39"/>
    <p:sldId id="277" r:id="rId40"/>
    <p:sldId id="278" r:id="rId41"/>
    <p:sldId id="279" r:id="rId42"/>
    <p:sldId id="280" r:id="rId43"/>
    <p:sldId id="281" r:id="rId44"/>
    <p:sldId id="282" r:id="rId45"/>
    <p:sldId id="283" r:id="rId46"/>
    <p:sldId id="284" r:id="rId47"/>
    <p:sldId id="285" r:id="rId48"/>
    <p:sldId id="286" r:id="rId49"/>
    <p:sldId id="312" r:id="rId50"/>
    <p:sldId id="311" r:id="rId51"/>
    <p:sldId id="313" r:id="rId52"/>
    <p:sldId id="298" r:id="rId53"/>
    <p:sldId id="315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44" autoAdjust="0"/>
    <p:restoredTop sz="94534" autoAdjust="0"/>
  </p:normalViewPr>
  <p:slideViewPr>
    <p:cSldViewPr>
      <p:cViewPr varScale="1">
        <p:scale>
          <a:sx n="69" d="100"/>
          <a:sy n="69" d="100"/>
        </p:scale>
        <p:origin x="-141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5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5C2E1-1541-4692-8628-63D6A5BB0DE9}" type="datetimeFigureOut">
              <a:rPr lang="en-US" smtClean="0"/>
              <a:pPr/>
              <a:t>5/2/2015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FCE7A-06B4-43A0-812D-BEA4212ABF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FCE7A-06B4-43A0-812D-BEA4212ABFD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Posterior Regularization on Topic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Md</a:t>
            </a:r>
            <a:r>
              <a:rPr lang="en-US" dirty="0" smtClean="0"/>
              <a:t> </a:t>
            </a:r>
            <a:r>
              <a:rPr lang="en-US" dirty="0" err="1" smtClean="0"/>
              <a:t>Mustafizur</a:t>
            </a:r>
            <a:r>
              <a:rPr lang="en-US" dirty="0" smtClean="0"/>
              <a:t> </a:t>
            </a:r>
            <a:r>
              <a:rPr lang="en-US" dirty="0" err="1" smtClean="0"/>
              <a:t>Rahman</a:t>
            </a:r>
            <a:endParaRPr lang="en-US" dirty="0" smtClean="0"/>
          </a:p>
          <a:p>
            <a:r>
              <a:rPr lang="en-US" dirty="0" smtClean="0"/>
              <a:t>mr4xb@virginia.edu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it possible to identify those </a:t>
            </a:r>
            <a:r>
              <a:rPr lang="en-US" dirty="0" smtClean="0">
                <a:solidFill>
                  <a:srgbClr val="FF0000"/>
                </a:solidFill>
              </a:rPr>
              <a:t>topics</a:t>
            </a:r>
            <a:r>
              <a:rPr lang="en-US" dirty="0" smtClean="0"/>
              <a:t> along with their </a:t>
            </a:r>
            <a:r>
              <a:rPr lang="en-US" dirty="0" smtClean="0">
                <a:solidFill>
                  <a:srgbClr val="FF0000"/>
                </a:solidFill>
              </a:rPr>
              <a:t>attributes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Users are giving completely </a:t>
            </a:r>
            <a:r>
              <a:rPr lang="en-US" dirty="0" smtClean="0">
                <a:solidFill>
                  <a:srgbClr val="FF0000"/>
                </a:solidFill>
              </a:rPr>
              <a:t>free style</a:t>
            </a:r>
            <a:r>
              <a:rPr lang="en-US" dirty="0" smtClean="0"/>
              <a:t> reviews</a:t>
            </a:r>
          </a:p>
          <a:p>
            <a:pPr lvl="1"/>
            <a:r>
              <a:rPr lang="en-US" dirty="0" smtClean="0"/>
              <a:t>So, data set is completely </a:t>
            </a:r>
            <a:r>
              <a:rPr lang="en-US" dirty="0" smtClean="0">
                <a:solidFill>
                  <a:srgbClr val="FF0000"/>
                </a:solidFill>
              </a:rPr>
              <a:t>unstructured!!</a:t>
            </a:r>
          </a:p>
          <a:p>
            <a:pPr lvl="1"/>
            <a:r>
              <a:rPr lang="en-US" dirty="0" smtClean="0"/>
              <a:t>Topics are </a:t>
            </a:r>
            <a:r>
              <a:rPr lang="en-US" dirty="0" smtClean="0">
                <a:solidFill>
                  <a:srgbClr val="FF0000"/>
                </a:solidFill>
              </a:rPr>
              <a:t>unknown</a:t>
            </a:r>
          </a:p>
          <a:p>
            <a:pPr lvl="1"/>
            <a:r>
              <a:rPr lang="en-US" dirty="0" smtClean="0"/>
              <a:t>Attributes are </a:t>
            </a:r>
            <a:r>
              <a:rPr lang="en-US" dirty="0" smtClean="0">
                <a:solidFill>
                  <a:srgbClr val="FF0000"/>
                </a:solidFill>
              </a:rPr>
              <a:t>undefined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Topic Models</a:t>
            </a:r>
          </a:p>
          <a:p>
            <a:pPr lvl="1"/>
            <a:r>
              <a:rPr lang="en-US" b="1" dirty="0" smtClean="0"/>
              <a:t>PLSA </a:t>
            </a:r>
            <a:r>
              <a:rPr lang="en-US" dirty="0" smtClean="0"/>
              <a:t>[Hofmann 99] </a:t>
            </a:r>
          </a:p>
          <a:p>
            <a:pPr lvl="1"/>
            <a:r>
              <a:rPr lang="en-US" b="1" dirty="0" smtClean="0"/>
              <a:t>LDA </a:t>
            </a:r>
            <a:r>
              <a:rPr lang="en-US" dirty="0" smtClean="0"/>
              <a:t>[</a:t>
            </a:r>
            <a:r>
              <a:rPr lang="en-US" dirty="0" err="1" smtClean="0"/>
              <a:t>Blei</a:t>
            </a:r>
            <a:r>
              <a:rPr lang="en-US" dirty="0" smtClean="0"/>
              <a:t> et al. 03]</a:t>
            </a:r>
          </a:p>
          <a:p>
            <a:pPr lvl="1"/>
            <a:r>
              <a:rPr lang="en-US" b="1" dirty="0" smtClean="0"/>
              <a:t>Author-Topic </a:t>
            </a:r>
            <a:r>
              <a:rPr lang="en-US" dirty="0" smtClean="0"/>
              <a:t>[</a:t>
            </a:r>
            <a:r>
              <a:rPr lang="en-US" dirty="0" err="1" smtClean="0"/>
              <a:t>Steyvers</a:t>
            </a:r>
            <a:r>
              <a:rPr lang="en-US" dirty="0" smtClean="0"/>
              <a:t> et al. 04]</a:t>
            </a:r>
          </a:p>
          <a:p>
            <a:pPr lvl="1"/>
            <a:r>
              <a:rPr lang="en-US" b="1" dirty="0" smtClean="0"/>
              <a:t>CPLSA </a:t>
            </a:r>
            <a:r>
              <a:rPr lang="en-US" dirty="0" smtClean="0"/>
              <a:t>[Mei &amp; </a:t>
            </a:r>
            <a:r>
              <a:rPr lang="en-US" dirty="0" err="1" smtClean="0"/>
              <a:t>Zhai</a:t>
            </a:r>
            <a:r>
              <a:rPr lang="en-US" dirty="0" smtClean="0"/>
              <a:t> 06]</a:t>
            </a:r>
          </a:p>
          <a:p>
            <a:pPr lvl="1"/>
            <a:r>
              <a:rPr lang="en-US" dirty="0" smtClean="0"/>
              <a:t>Unsupervised learning paradigm</a:t>
            </a:r>
          </a:p>
          <a:p>
            <a:r>
              <a:rPr lang="en-US" dirty="0" smtClean="0"/>
              <a:t>Regularized topic model</a:t>
            </a:r>
          </a:p>
          <a:p>
            <a:pPr lvl="1"/>
            <a:r>
              <a:rPr lang="en-US" dirty="0" smtClean="0"/>
              <a:t>Topic Modeling with Network Regularization-</a:t>
            </a:r>
            <a:r>
              <a:rPr lang="en-US" dirty="0" err="1" smtClean="0"/>
              <a:t>NetPLSA</a:t>
            </a:r>
            <a:r>
              <a:rPr lang="en-US" dirty="0" smtClean="0"/>
              <a:t>  [Mei &amp; </a:t>
            </a:r>
            <a:r>
              <a:rPr lang="en-US" dirty="0" err="1" smtClean="0"/>
              <a:t>Zhai</a:t>
            </a:r>
            <a:r>
              <a:rPr lang="en-US" dirty="0" smtClean="0"/>
              <a:t> 08] </a:t>
            </a:r>
          </a:p>
          <a:p>
            <a:r>
              <a:rPr lang="en-US" dirty="0" smtClean="0"/>
              <a:t>None of these takes into consideration some sorts supervision from structured dataset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Topic Models</a:t>
            </a:r>
          </a:p>
          <a:p>
            <a:pPr lvl="1"/>
            <a:r>
              <a:rPr lang="en-US" dirty="0" smtClean="0"/>
              <a:t>To identify topics from the unstructured data</a:t>
            </a:r>
          </a:p>
          <a:p>
            <a:pPr lvl="1"/>
            <a:r>
              <a:rPr lang="en-US" dirty="0" smtClean="0"/>
              <a:t>We can use any topic modeling here, like PLSA, LDA, HTMM etc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Posterior Regularization</a:t>
            </a:r>
          </a:p>
          <a:p>
            <a:pPr lvl="1"/>
            <a:r>
              <a:rPr lang="en-US" dirty="0" smtClean="0"/>
              <a:t>Regularize a topic so that it contains only </a:t>
            </a:r>
            <a:r>
              <a:rPr lang="en-US" i="1" dirty="0" smtClean="0">
                <a:solidFill>
                  <a:srgbClr val="FF0000"/>
                </a:solidFill>
              </a:rPr>
              <a:t>one</a:t>
            </a:r>
            <a:r>
              <a:rPr lang="en-US" dirty="0" smtClean="0"/>
              <a:t> attribute</a:t>
            </a:r>
          </a:p>
          <a:p>
            <a:pPr lvl="1"/>
            <a:r>
              <a:rPr lang="en-US" dirty="0" smtClean="0"/>
              <a:t>i.e. picture quality should either  be in </a:t>
            </a:r>
            <a:r>
              <a:rPr lang="en-US" dirty="0" smtClean="0">
                <a:solidFill>
                  <a:srgbClr val="FF0000"/>
                </a:solidFill>
              </a:rPr>
              <a:t>Pros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0000"/>
                </a:solidFill>
              </a:rPr>
              <a:t>Cons </a:t>
            </a:r>
            <a:r>
              <a:rPr lang="en-US" dirty="0" smtClean="0"/>
              <a:t>in a review but not in both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Models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you want to write an article </a:t>
            </a:r>
          </a:p>
          <a:p>
            <a:pPr lvl="1"/>
            <a:r>
              <a:rPr lang="en-US" dirty="0" smtClean="0"/>
              <a:t>You have to make decisions about the following things</a:t>
            </a:r>
          </a:p>
          <a:p>
            <a:pPr lvl="2"/>
            <a:r>
              <a:rPr lang="en-US" dirty="0" smtClean="0"/>
              <a:t>How many topics will you cover? (i.e. may be 2 topics)</a:t>
            </a:r>
          </a:p>
          <a:p>
            <a:pPr lvl="2"/>
            <a:r>
              <a:rPr lang="en-US" dirty="0" smtClean="0"/>
              <a:t>What are those topics? (i.e. might be about sport and country)</a:t>
            </a:r>
          </a:p>
          <a:p>
            <a:pPr lvl="2"/>
            <a:r>
              <a:rPr lang="en-US" dirty="0" smtClean="0"/>
              <a:t>What will be the proportion of those topics? (i.e. 60% - 40%)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Models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28600" y="2819400"/>
          <a:ext cx="3429000" cy="1828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43000"/>
                <a:gridCol w="1143000"/>
                <a:gridCol w="1143000"/>
              </a:tblGrid>
              <a:tr h="23749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Sports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237490">
                <a:tc>
                  <a:txBody>
                    <a:bodyPr/>
                    <a:lstStyle/>
                    <a:p>
                      <a:r>
                        <a:rPr lang="en-US" dirty="0" smtClean="0"/>
                        <a:t>Basketball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37490">
                <a:tc>
                  <a:txBody>
                    <a:bodyPr/>
                    <a:lstStyle/>
                    <a:p>
                      <a:r>
                        <a:rPr lang="en-US" dirty="0" smtClean="0"/>
                        <a:t>Game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37490">
                <a:tc>
                  <a:txBody>
                    <a:bodyPr/>
                    <a:lstStyle/>
                    <a:p>
                      <a:r>
                        <a:rPr lang="en-US" dirty="0" smtClean="0"/>
                        <a:t>Popular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37490">
                <a:tc>
                  <a:txBody>
                    <a:bodyPr/>
                    <a:lstStyle/>
                    <a:p>
                      <a:r>
                        <a:rPr lang="en-US" dirty="0" smtClean="0"/>
                        <a:t>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00400" y="1371600"/>
          <a:ext cx="2667000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/>
                <a:gridCol w="1333500"/>
              </a:tblGrid>
              <a:tr h="340360">
                <a:tc>
                  <a:txBody>
                    <a:bodyPr/>
                    <a:lstStyle/>
                    <a:p>
                      <a:r>
                        <a:rPr lang="en-US" dirty="0" smtClean="0"/>
                        <a:t>Topics(z)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Proportion</a:t>
                      </a:r>
                      <a:endParaRPr lang="en-US" dirty="0"/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Sports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Country</a:t>
                      </a:r>
                      <a:r>
                        <a:rPr lang="en-US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4572000" y="3048000"/>
          <a:ext cx="3429000" cy="1097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14500"/>
                <a:gridCol w="1714500"/>
              </a:tblGrid>
              <a:tr h="13716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Country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37490">
                <a:tc>
                  <a:txBody>
                    <a:bodyPr/>
                    <a:lstStyle/>
                    <a:p>
                      <a:r>
                        <a:rPr lang="en-US" dirty="0" smtClean="0"/>
                        <a:t>USA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  <a:tr h="237490"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57400" y="5181600"/>
            <a:ext cx="5171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Basketball</a:t>
            </a:r>
            <a:r>
              <a:rPr lang="en-US" dirty="0" smtClean="0"/>
              <a:t> is one of the most </a:t>
            </a:r>
            <a:r>
              <a:rPr lang="en-US" dirty="0" smtClean="0">
                <a:solidFill>
                  <a:srgbClr val="FF0000"/>
                </a:solidFill>
              </a:rPr>
              <a:t>popular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game</a:t>
            </a:r>
            <a:r>
              <a:rPr lang="en-US" dirty="0" smtClean="0"/>
              <a:t> in </a:t>
            </a:r>
            <a:r>
              <a:rPr lang="en-US" dirty="0" smtClean="0">
                <a:solidFill>
                  <a:srgbClr val="00B050"/>
                </a:solidFill>
              </a:rPr>
              <a:t>USA. </a:t>
            </a:r>
          </a:p>
          <a:p>
            <a:r>
              <a:rPr lang="en-US" dirty="0" smtClean="0"/>
              <a:t>Most of the </a:t>
            </a:r>
            <a:r>
              <a:rPr lang="en-US" dirty="0" smtClean="0">
                <a:solidFill>
                  <a:srgbClr val="00B050"/>
                </a:solidFill>
              </a:rPr>
              <a:t>state</a:t>
            </a:r>
            <a:r>
              <a:rPr lang="en-US" dirty="0" smtClean="0"/>
              <a:t> universities have </a:t>
            </a:r>
            <a:r>
              <a:rPr lang="en-US" dirty="0" smtClean="0">
                <a:solidFill>
                  <a:srgbClr val="00B050"/>
                </a:solidFill>
              </a:rPr>
              <a:t>Basketball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team.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7400" y="4800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Document</a:t>
            </a:r>
            <a:endParaRPr lang="en-US" b="1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Probabilistic Latent Semantic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Generative Model</a:t>
            </a:r>
          </a:p>
          <a:p>
            <a:pPr lvl="1"/>
            <a:r>
              <a:rPr lang="en-US" dirty="0" smtClean="0"/>
              <a:t>Each document is a mixture of topics</a:t>
            </a:r>
          </a:p>
          <a:p>
            <a:pPr lvl="1"/>
            <a:r>
              <a:rPr lang="en-US" dirty="0" smtClean="0"/>
              <a:t>Document is a multinomial distribution over topics (z)</a:t>
            </a:r>
          </a:p>
          <a:p>
            <a:pPr lvl="1"/>
            <a:r>
              <a:rPr lang="en-US" dirty="0" smtClean="0"/>
              <a:t>Topic is a multinomial distribution over words (w)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664075" y="5029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359275" y="4419600"/>
            <a:ext cx="69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Doc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444875" y="5334000"/>
            <a:ext cx="3930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z1</a:t>
            </a:r>
            <a:endParaRPr lang="en-US" dirty="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4222750" y="5292725"/>
            <a:ext cx="3930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z2</a:t>
            </a:r>
            <a:endParaRPr lang="en-US" dirty="0"/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5518150" y="5368925"/>
            <a:ext cx="3962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 smtClean="0"/>
              <a:t>zK</a:t>
            </a:r>
            <a:endParaRPr lang="en-US" dirty="0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 flipH="1">
            <a:off x="3765550" y="4835525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 flipH="1">
            <a:off x="4375150" y="4835525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4679950" y="4835525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3429000" y="6137275"/>
            <a:ext cx="466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w1</a:t>
            </a:r>
            <a:endParaRPr lang="en-US" dirty="0"/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4206875" y="6096000"/>
            <a:ext cx="466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w2</a:t>
            </a:r>
            <a:endParaRPr lang="en-US" dirty="0"/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5502275" y="6172200"/>
            <a:ext cx="4619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 smtClean="0"/>
              <a:t>wT</a:t>
            </a:r>
            <a:endParaRPr lang="en-US" dirty="0"/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 flipH="1">
            <a:off x="3521075" y="57150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 20"/>
          <p:cNvSpPr>
            <a:spLocks noChangeShapeType="1"/>
          </p:cNvSpPr>
          <p:nvPr/>
        </p:nvSpPr>
        <p:spPr bwMode="auto">
          <a:xfrm>
            <a:off x="3597275" y="5715000"/>
            <a:ext cx="2133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 flipH="1">
            <a:off x="3673475" y="57150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>
            <a:off x="4359275" y="57150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23"/>
          <p:cNvSpPr>
            <a:spLocks noChangeShapeType="1"/>
          </p:cNvSpPr>
          <p:nvPr/>
        </p:nvSpPr>
        <p:spPr bwMode="auto">
          <a:xfrm>
            <a:off x="4435475" y="5715000"/>
            <a:ext cx="1295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24"/>
          <p:cNvSpPr>
            <a:spLocks noChangeShapeType="1"/>
          </p:cNvSpPr>
          <p:nvPr/>
        </p:nvSpPr>
        <p:spPr bwMode="auto">
          <a:xfrm flipH="1">
            <a:off x="4435475" y="5791200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Line 25"/>
          <p:cNvSpPr>
            <a:spLocks noChangeShapeType="1"/>
          </p:cNvSpPr>
          <p:nvPr/>
        </p:nvSpPr>
        <p:spPr bwMode="auto">
          <a:xfrm>
            <a:off x="5730875" y="5791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Content Placeholder 4"/>
          <p:cNvGraphicFramePr>
            <a:graphicFrameLocks noChangeAspect="1"/>
          </p:cNvGraphicFramePr>
          <p:nvPr/>
        </p:nvGraphicFramePr>
        <p:xfrm>
          <a:off x="3632200" y="2397125"/>
          <a:ext cx="5037138" cy="2827338"/>
        </p:xfrm>
        <a:graphic>
          <a:graphicData uri="http://schemas.openxmlformats.org/presentationml/2006/ole">
            <p:oleObj spid="_x0000_s1026" name="Equation" r:id="rId4" imgW="3873500" imgH="2108200" progId="Equation.3">
              <p:embed/>
            </p:oleObj>
          </a:graphicData>
        </a:graphic>
      </p:graphicFrame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Parameter estimation in PLSA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228600" y="1219200"/>
            <a:ext cx="3810000" cy="2133600"/>
            <a:chOff x="144" y="816"/>
            <a:chExt cx="2400" cy="1344"/>
          </a:xfrm>
        </p:grpSpPr>
        <p:sp>
          <p:nvSpPr>
            <p:cNvPr id="31769" name="Text Box 5"/>
            <p:cNvSpPr txBox="1">
              <a:spLocks noChangeArrowheads="1"/>
            </p:cNvSpPr>
            <p:nvPr/>
          </p:nvSpPr>
          <p:spPr bwMode="auto">
            <a:xfrm>
              <a:off x="144" y="816"/>
              <a:ext cx="2336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 sz="2000" u="sng" dirty="0">
                  <a:latin typeface="Arial" panose="020B0604020202020204" pitchFamily="34" charset="0"/>
                </a:rPr>
                <a:t>E-Step</a:t>
              </a:r>
              <a:r>
                <a:rPr lang="en-US" altLang="en-US" sz="2000" dirty="0">
                  <a:latin typeface="Arial" panose="020B0604020202020204" pitchFamily="34" charset="0"/>
                </a:rPr>
                <a:t>: </a:t>
              </a:r>
            </a:p>
            <a:p>
              <a:pPr algn="l"/>
              <a:r>
                <a:rPr lang="en-US" altLang="en-US" sz="2000" dirty="0">
                  <a:latin typeface="Arial" panose="020B0604020202020204" pitchFamily="34" charset="0"/>
                </a:rPr>
                <a:t>Word w in doc d is generated</a:t>
              </a:r>
            </a:p>
            <a:p>
              <a:pPr algn="l">
                <a:buFontTx/>
                <a:buChar char="-"/>
              </a:pPr>
              <a:r>
                <a:rPr lang="en-US" altLang="en-US" sz="2000" dirty="0">
                  <a:latin typeface="Arial" panose="020B0604020202020204" pitchFamily="34" charset="0"/>
                </a:rPr>
                <a:t>  from </a:t>
              </a:r>
              <a:r>
                <a:rPr lang="en-US" altLang="en-US" sz="2000" dirty="0" smtClean="0">
                  <a:latin typeface="Arial" panose="020B0604020202020204" pitchFamily="34" charset="0"/>
                </a:rPr>
                <a:t>topic j</a:t>
              </a:r>
              <a:endParaRPr lang="en-US" altLang="en-US" sz="2000" dirty="0">
                <a:latin typeface="Arial" panose="020B0604020202020204" pitchFamily="34" charset="0"/>
              </a:endParaRPr>
            </a:p>
            <a:p>
              <a:pPr algn="l">
                <a:buFontTx/>
                <a:buChar char="-"/>
              </a:pPr>
              <a:r>
                <a:rPr lang="en-US" altLang="en-US" sz="2000" dirty="0">
                  <a:latin typeface="Arial" panose="020B0604020202020204" pitchFamily="34" charset="0"/>
                </a:rPr>
                <a:t>  from background</a:t>
              </a:r>
            </a:p>
          </p:txBody>
        </p:sp>
        <p:sp>
          <p:nvSpPr>
            <p:cNvPr id="31770" name="Freeform 7"/>
            <p:cNvSpPr>
              <a:spLocks/>
            </p:cNvSpPr>
            <p:nvPr/>
          </p:nvSpPr>
          <p:spPr bwMode="auto">
            <a:xfrm>
              <a:off x="1440" y="1344"/>
              <a:ext cx="1104" cy="336"/>
            </a:xfrm>
            <a:custGeom>
              <a:avLst/>
              <a:gdLst>
                <a:gd name="T0" fmla="*/ 0 w 1104"/>
                <a:gd name="T1" fmla="*/ 48 h 336"/>
                <a:gd name="T2" fmla="*/ 912 w 1104"/>
                <a:gd name="T3" fmla="*/ 48 h 336"/>
                <a:gd name="T4" fmla="*/ 1104 w 1104"/>
                <a:gd name="T5" fmla="*/ 336 h 336"/>
                <a:gd name="T6" fmla="*/ 0 60000 65536"/>
                <a:gd name="T7" fmla="*/ 0 60000 65536"/>
                <a:gd name="T8" fmla="*/ 0 60000 65536"/>
                <a:gd name="T9" fmla="*/ 0 w 1104"/>
                <a:gd name="T10" fmla="*/ 0 h 336"/>
                <a:gd name="T11" fmla="*/ 1104 w 1104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4" h="336">
                  <a:moveTo>
                    <a:pt x="0" y="48"/>
                  </a:moveTo>
                  <a:cubicBezTo>
                    <a:pt x="364" y="24"/>
                    <a:pt x="728" y="0"/>
                    <a:pt x="912" y="48"/>
                  </a:cubicBezTo>
                  <a:cubicBezTo>
                    <a:pt x="1096" y="96"/>
                    <a:pt x="1100" y="216"/>
                    <a:pt x="1104" y="3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1" name="Freeform 8"/>
            <p:cNvSpPr>
              <a:spLocks/>
            </p:cNvSpPr>
            <p:nvPr/>
          </p:nvSpPr>
          <p:spPr bwMode="auto">
            <a:xfrm>
              <a:off x="1344" y="1680"/>
              <a:ext cx="768" cy="480"/>
            </a:xfrm>
            <a:custGeom>
              <a:avLst/>
              <a:gdLst>
                <a:gd name="T0" fmla="*/ 0 w 768"/>
                <a:gd name="T1" fmla="*/ 0 h 480"/>
                <a:gd name="T2" fmla="*/ 192 w 768"/>
                <a:gd name="T3" fmla="*/ 288 h 480"/>
                <a:gd name="T4" fmla="*/ 768 w 768"/>
                <a:gd name="T5" fmla="*/ 480 h 480"/>
                <a:gd name="T6" fmla="*/ 0 60000 65536"/>
                <a:gd name="T7" fmla="*/ 0 60000 65536"/>
                <a:gd name="T8" fmla="*/ 0 60000 65536"/>
                <a:gd name="T9" fmla="*/ 0 w 768"/>
                <a:gd name="T10" fmla="*/ 0 h 480"/>
                <a:gd name="T11" fmla="*/ 768 w 768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8" h="480">
                  <a:moveTo>
                    <a:pt x="0" y="0"/>
                  </a:moveTo>
                  <a:cubicBezTo>
                    <a:pt x="32" y="104"/>
                    <a:pt x="64" y="208"/>
                    <a:pt x="192" y="288"/>
                  </a:cubicBezTo>
                  <a:cubicBezTo>
                    <a:pt x="320" y="368"/>
                    <a:pt x="544" y="424"/>
                    <a:pt x="768" y="48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4537531" y="1502880"/>
            <a:ext cx="4532317" cy="1828800"/>
            <a:chOff x="3016" y="912"/>
            <a:chExt cx="2855" cy="1152"/>
          </a:xfrm>
        </p:grpSpPr>
        <p:sp>
          <p:nvSpPr>
            <p:cNvPr id="31766" name="Text Box 9"/>
            <p:cNvSpPr txBox="1">
              <a:spLocks noChangeArrowheads="1"/>
            </p:cNvSpPr>
            <p:nvPr/>
          </p:nvSpPr>
          <p:spPr bwMode="auto">
            <a:xfrm>
              <a:off x="3016" y="912"/>
              <a:ext cx="285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dirty="0" smtClean="0">
                  <a:latin typeface="Arial" panose="020B0604020202020204" pitchFamily="34" charset="0"/>
                </a:rPr>
                <a:t>Posterior: application </a:t>
              </a:r>
              <a:r>
                <a:rPr lang="en-US" altLang="en-US" sz="2000" dirty="0">
                  <a:latin typeface="Arial" panose="020B0604020202020204" pitchFamily="34" charset="0"/>
                </a:rPr>
                <a:t>of Bayes rule</a:t>
              </a:r>
            </a:p>
          </p:txBody>
        </p:sp>
        <p:sp>
          <p:nvSpPr>
            <p:cNvPr id="31767" name="Freeform 10"/>
            <p:cNvSpPr>
              <a:spLocks/>
            </p:cNvSpPr>
            <p:nvPr/>
          </p:nvSpPr>
          <p:spPr bwMode="auto">
            <a:xfrm>
              <a:off x="4128" y="1200"/>
              <a:ext cx="144" cy="384"/>
            </a:xfrm>
            <a:custGeom>
              <a:avLst/>
              <a:gdLst>
                <a:gd name="T0" fmla="*/ 144 w 144"/>
                <a:gd name="T1" fmla="*/ 0 h 384"/>
                <a:gd name="T2" fmla="*/ 96 w 144"/>
                <a:gd name="T3" fmla="*/ 240 h 384"/>
                <a:gd name="T4" fmla="*/ 0 w 144"/>
                <a:gd name="T5" fmla="*/ 384 h 384"/>
                <a:gd name="T6" fmla="*/ 0 60000 65536"/>
                <a:gd name="T7" fmla="*/ 0 60000 65536"/>
                <a:gd name="T8" fmla="*/ 0 60000 65536"/>
                <a:gd name="T9" fmla="*/ 0 w 144"/>
                <a:gd name="T10" fmla="*/ 0 h 384"/>
                <a:gd name="T11" fmla="*/ 144 w 144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384">
                  <a:moveTo>
                    <a:pt x="144" y="0"/>
                  </a:moveTo>
                  <a:cubicBezTo>
                    <a:pt x="132" y="88"/>
                    <a:pt x="120" y="176"/>
                    <a:pt x="96" y="240"/>
                  </a:cubicBezTo>
                  <a:cubicBezTo>
                    <a:pt x="72" y="304"/>
                    <a:pt x="36" y="344"/>
                    <a:pt x="0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8" name="Freeform 11"/>
            <p:cNvSpPr>
              <a:spLocks/>
            </p:cNvSpPr>
            <p:nvPr/>
          </p:nvSpPr>
          <p:spPr bwMode="auto">
            <a:xfrm>
              <a:off x="4368" y="1248"/>
              <a:ext cx="504" cy="816"/>
            </a:xfrm>
            <a:custGeom>
              <a:avLst/>
              <a:gdLst>
                <a:gd name="T0" fmla="*/ 0 w 504"/>
                <a:gd name="T1" fmla="*/ 0 h 816"/>
                <a:gd name="T2" fmla="*/ 432 w 504"/>
                <a:gd name="T3" fmla="*/ 480 h 816"/>
                <a:gd name="T4" fmla="*/ 432 w 504"/>
                <a:gd name="T5" fmla="*/ 816 h 816"/>
                <a:gd name="T6" fmla="*/ 0 60000 65536"/>
                <a:gd name="T7" fmla="*/ 0 60000 65536"/>
                <a:gd name="T8" fmla="*/ 0 60000 65536"/>
                <a:gd name="T9" fmla="*/ 0 w 504"/>
                <a:gd name="T10" fmla="*/ 0 h 816"/>
                <a:gd name="T11" fmla="*/ 504 w 504"/>
                <a:gd name="T12" fmla="*/ 816 h 8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4" h="816">
                  <a:moveTo>
                    <a:pt x="0" y="0"/>
                  </a:moveTo>
                  <a:cubicBezTo>
                    <a:pt x="180" y="172"/>
                    <a:pt x="360" y="344"/>
                    <a:pt x="432" y="480"/>
                  </a:cubicBezTo>
                  <a:cubicBezTo>
                    <a:pt x="504" y="616"/>
                    <a:pt x="440" y="760"/>
                    <a:pt x="432" y="81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228600" y="3810000"/>
            <a:ext cx="3352800" cy="1549400"/>
            <a:chOff x="144" y="2400"/>
            <a:chExt cx="2208" cy="800"/>
          </a:xfrm>
        </p:grpSpPr>
        <p:sp>
          <p:nvSpPr>
            <p:cNvPr id="31763" name="Text Box 12"/>
            <p:cNvSpPr txBox="1">
              <a:spLocks noChangeArrowheads="1"/>
            </p:cNvSpPr>
            <p:nvPr/>
          </p:nvSpPr>
          <p:spPr bwMode="auto">
            <a:xfrm>
              <a:off x="144" y="2400"/>
              <a:ext cx="2061" cy="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 sz="2000" u="sng" dirty="0">
                  <a:latin typeface="Arial" panose="020B0604020202020204" pitchFamily="34" charset="0"/>
                </a:rPr>
                <a:t>M-Step</a:t>
              </a:r>
              <a:r>
                <a:rPr lang="en-US" altLang="en-US" sz="2000" dirty="0">
                  <a:latin typeface="Arial" panose="020B0604020202020204" pitchFamily="34" charset="0"/>
                </a:rPr>
                <a:t>:</a:t>
              </a:r>
            </a:p>
            <a:p>
              <a:pPr algn="l"/>
              <a:r>
                <a:rPr lang="en-US" altLang="en-US" sz="2000" dirty="0">
                  <a:latin typeface="Arial" panose="020B0604020202020204" pitchFamily="34" charset="0"/>
                </a:rPr>
                <a:t>Re-estimate </a:t>
              </a:r>
            </a:p>
            <a:p>
              <a:pPr algn="l">
                <a:buFontTx/>
                <a:buChar char="-"/>
              </a:pPr>
              <a:r>
                <a:rPr lang="en-US" altLang="en-US" sz="2000" dirty="0">
                  <a:latin typeface="Arial" panose="020B0604020202020204" pitchFamily="34" charset="0"/>
                </a:rPr>
                <a:t> mixing weights</a:t>
              </a:r>
            </a:p>
            <a:p>
              <a:pPr algn="l">
                <a:buFontTx/>
                <a:buChar char="-"/>
              </a:pPr>
              <a:r>
                <a:rPr lang="en-US" altLang="en-US" sz="2000" dirty="0">
                  <a:latin typeface="Arial" panose="020B0604020202020204" pitchFamily="34" charset="0"/>
                </a:rPr>
                <a:t> </a:t>
              </a:r>
              <a:r>
                <a:rPr lang="en-US" altLang="en-US" sz="2000" dirty="0" smtClean="0">
                  <a:latin typeface="Arial" panose="020B0604020202020204" pitchFamily="34" charset="0"/>
                </a:rPr>
                <a:t>word-topic distribution</a:t>
              </a:r>
              <a:endParaRPr lang="en-US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31764" name="Freeform 13"/>
            <p:cNvSpPr>
              <a:spLocks/>
            </p:cNvSpPr>
            <p:nvPr/>
          </p:nvSpPr>
          <p:spPr bwMode="auto">
            <a:xfrm>
              <a:off x="1488" y="2536"/>
              <a:ext cx="768" cy="344"/>
            </a:xfrm>
            <a:custGeom>
              <a:avLst/>
              <a:gdLst>
                <a:gd name="T0" fmla="*/ 0 w 912"/>
                <a:gd name="T1" fmla="*/ 344 h 344"/>
                <a:gd name="T2" fmla="*/ 17 w 912"/>
                <a:gd name="T3" fmla="*/ 56 h 344"/>
                <a:gd name="T4" fmla="*/ 42 w 912"/>
                <a:gd name="T5" fmla="*/ 8 h 344"/>
                <a:gd name="T6" fmla="*/ 0 60000 65536"/>
                <a:gd name="T7" fmla="*/ 0 60000 65536"/>
                <a:gd name="T8" fmla="*/ 0 60000 65536"/>
                <a:gd name="T9" fmla="*/ 0 w 912"/>
                <a:gd name="T10" fmla="*/ 0 h 344"/>
                <a:gd name="T11" fmla="*/ 912 w 912"/>
                <a:gd name="T12" fmla="*/ 344 h 3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2" h="344">
                  <a:moveTo>
                    <a:pt x="0" y="344"/>
                  </a:moveTo>
                  <a:cubicBezTo>
                    <a:pt x="116" y="228"/>
                    <a:pt x="232" y="112"/>
                    <a:pt x="384" y="56"/>
                  </a:cubicBezTo>
                  <a:cubicBezTo>
                    <a:pt x="536" y="0"/>
                    <a:pt x="724" y="4"/>
                    <a:pt x="912" y="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5" name="Freeform 14"/>
            <p:cNvSpPr>
              <a:spLocks/>
            </p:cNvSpPr>
            <p:nvPr/>
          </p:nvSpPr>
          <p:spPr bwMode="auto">
            <a:xfrm rot="494857">
              <a:off x="996" y="2911"/>
              <a:ext cx="1356" cy="289"/>
            </a:xfrm>
            <a:custGeom>
              <a:avLst/>
              <a:gdLst>
                <a:gd name="T0" fmla="*/ 0 w 1296"/>
                <a:gd name="T1" fmla="*/ 1 h 272"/>
                <a:gd name="T2" fmla="*/ 443 w 1296"/>
                <a:gd name="T3" fmla="*/ 1 h 272"/>
                <a:gd name="T4" fmla="*/ 597 w 1296"/>
                <a:gd name="T5" fmla="*/ 0 h 272"/>
                <a:gd name="T6" fmla="*/ 0 60000 65536"/>
                <a:gd name="T7" fmla="*/ 0 60000 65536"/>
                <a:gd name="T8" fmla="*/ 0 60000 65536"/>
                <a:gd name="T9" fmla="*/ 0 w 1296"/>
                <a:gd name="T10" fmla="*/ 0 h 272"/>
                <a:gd name="T11" fmla="*/ 1296 w 1296"/>
                <a:gd name="T12" fmla="*/ 272 h 2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96" h="272">
                  <a:moveTo>
                    <a:pt x="0" y="192"/>
                  </a:moveTo>
                  <a:cubicBezTo>
                    <a:pt x="372" y="232"/>
                    <a:pt x="744" y="272"/>
                    <a:pt x="960" y="240"/>
                  </a:cubicBezTo>
                  <a:cubicBezTo>
                    <a:pt x="1176" y="208"/>
                    <a:pt x="1236" y="104"/>
                    <a:pt x="1296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3048000" y="3781425"/>
            <a:ext cx="6096000" cy="2644775"/>
            <a:chOff x="2112" y="2382"/>
            <a:chExt cx="3648" cy="1666"/>
          </a:xfrm>
        </p:grpSpPr>
        <p:sp>
          <p:nvSpPr>
            <p:cNvPr id="31758" name="Oval 15"/>
            <p:cNvSpPr>
              <a:spLocks noChangeArrowheads="1"/>
            </p:cNvSpPr>
            <p:nvPr/>
          </p:nvSpPr>
          <p:spPr bwMode="auto">
            <a:xfrm>
              <a:off x="3450" y="2382"/>
              <a:ext cx="139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759" name="Oval 16"/>
            <p:cNvSpPr>
              <a:spLocks noChangeArrowheads="1"/>
            </p:cNvSpPr>
            <p:nvPr/>
          </p:nvSpPr>
          <p:spPr bwMode="auto">
            <a:xfrm>
              <a:off x="3984" y="2808"/>
              <a:ext cx="145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760" name="Text Box 17"/>
            <p:cNvSpPr txBox="1">
              <a:spLocks noChangeArrowheads="1"/>
            </p:cNvSpPr>
            <p:nvPr/>
          </p:nvSpPr>
          <p:spPr bwMode="auto">
            <a:xfrm>
              <a:off x="2112" y="3456"/>
              <a:ext cx="2275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 sz="1800" dirty="0">
                  <a:latin typeface="Arial" panose="020B0604020202020204" pitchFamily="34" charset="0"/>
                </a:rPr>
                <a:t>Fractional counts contributing to</a:t>
              </a:r>
            </a:p>
            <a:p>
              <a:pPr algn="l">
                <a:buFontTx/>
                <a:buChar char="-"/>
              </a:pPr>
              <a:r>
                <a:rPr lang="en-US" altLang="en-US" sz="1800" dirty="0">
                  <a:latin typeface="Arial" panose="020B0604020202020204" pitchFamily="34" charset="0"/>
                </a:rPr>
                <a:t> using </a:t>
              </a:r>
              <a:r>
                <a:rPr lang="en-US" altLang="en-US" sz="1800" dirty="0" smtClean="0">
                  <a:latin typeface="Arial" panose="020B0604020202020204" pitchFamily="34" charset="0"/>
                </a:rPr>
                <a:t>topic j </a:t>
              </a:r>
              <a:r>
                <a:rPr lang="en-US" altLang="en-US" sz="1800" dirty="0">
                  <a:latin typeface="Arial" panose="020B0604020202020204" pitchFamily="34" charset="0"/>
                </a:rPr>
                <a:t>in generating d</a:t>
              </a:r>
            </a:p>
            <a:p>
              <a:pPr algn="l">
                <a:buFontTx/>
                <a:buChar char="-"/>
              </a:pPr>
              <a:r>
                <a:rPr lang="en-US" altLang="en-US" sz="1800" dirty="0">
                  <a:latin typeface="Arial" panose="020B0604020202020204" pitchFamily="34" charset="0"/>
                </a:rPr>
                <a:t> generating w from </a:t>
              </a:r>
              <a:r>
                <a:rPr lang="en-US" altLang="en-US" sz="1800" dirty="0" smtClean="0">
                  <a:latin typeface="Arial" panose="020B0604020202020204" pitchFamily="34" charset="0"/>
                </a:rPr>
                <a:t>topic j</a:t>
              </a: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31761" name="Freeform 18"/>
            <p:cNvSpPr>
              <a:spLocks/>
            </p:cNvSpPr>
            <p:nvPr/>
          </p:nvSpPr>
          <p:spPr bwMode="auto">
            <a:xfrm rot="327875">
              <a:off x="4416" y="2448"/>
              <a:ext cx="1304" cy="1344"/>
            </a:xfrm>
            <a:custGeom>
              <a:avLst/>
              <a:gdLst>
                <a:gd name="T0" fmla="*/ 0 w 1352"/>
                <a:gd name="T1" fmla="*/ 880 h 1376"/>
                <a:gd name="T2" fmla="*/ 579 w 1352"/>
                <a:gd name="T3" fmla="*/ 696 h 1376"/>
                <a:gd name="T4" fmla="*/ 601 w 1352"/>
                <a:gd name="T5" fmla="*/ 112 h 1376"/>
                <a:gd name="T6" fmla="*/ 169 w 1352"/>
                <a:gd name="T7" fmla="*/ 21 h 13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52"/>
                <a:gd name="T13" fmla="*/ 0 h 1376"/>
                <a:gd name="T14" fmla="*/ 1352 w 1352"/>
                <a:gd name="T15" fmla="*/ 1376 h 13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52" h="1376">
                  <a:moveTo>
                    <a:pt x="0" y="1376"/>
                  </a:moveTo>
                  <a:cubicBezTo>
                    <a:pt x="476" y="1332"/>
                    <a:pt x="952" y="1288"/>
                    <a:pt x="1152" y="1088"/>
                  </a:cubicBezTo>
                  <a:cubicBezTo>
                    <a:pt x="1352" y="888"/>
                    <a:pt x="1336" y="352"/>
                    <a:pt x="1200" y="176"/>
                  </a:cubicBezTo>
                  <a:cubicBezTo>
                    <a:pt x="1064" y="0"/>
                    <a:pt x="700" y="16"/>
                    <a:pt x="336" y="3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2" name="Freeform 19"/>
            <p:cNvSpPr>
              <a:spLocks/>
            </p:cNvSpPr>
            <p:nvPr/>
          </p:nvSpPr>
          <p:spPr bwMode="auto">
            <a:xfrm>
              <a:off x="4128" y="2768"/>
              <a:ext cx="1632" cy="1280"/>
            </a:xfrm>
            <a:custGeom>
              <a:avLst/>
              <a:gdLst>
                <a:gd name="T0" fmla="*/ 0 w 1536"/>
                <a:gd name="T1" fmla="*/ 1168 h 1280"/>
                <a:gd name="T2" fmla="*/ 1859 w 1536"/>
                <a:gd name="T3" fmla="*/ 1168 h 1280"/>
                <a:gd name="T4" fmla="*/ 4290 w 1536"/>
                <a:gd name="T5" fmla="*/ 496 h 1280"/>
                <a:gd name="T6" fmla="*/ 3576 w 1536"/>
                <a:gd name="T7" fmla="*/ 64 h 1280"/>
                <a:gd name="T8" fmla="*/ 3145 w 1536"/>
                <a:gd name="T9" fmla="*/ 112 h 12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36"/>
                <a:gd name="T16" fmla="*/ 0 h 1280"/>
                <a:gd name="T17" fmla="*/ 1536 w 1536"/>
                <a:gd name="T18" fmla="*/ 1280 h 12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36" h="1280">
                  <a:moveTo>
                    <a:pt x="0" y="1168"/>
                  </a:moveTo>
                  <a:cubicBezTo>
                    <a:pt x="192" y="1224"/>
                    <a:pt x="384" y="1280"/>
                    <a:pt x="624" y="1168"/>
                  </a:cubicBezTo>
                  <a:cubicBezTo>
                    <a:pt x="864" y="1056"/>
                    <a:pt x="1344" y="680"/>
                    <a:pt x="1440" y="496"/>
                  </a:cubicBezTo>
                  <a:cubicBezTo>
                    <a:pt x="1536" y="312"/>
                    <a:pt x="1264" y="128"/>
                    <a:pt x="1200" y="64"/>
                  </a:cubicBezTo>
                  <a:cubicBezTo>
                    <a:pt x="1136" y="0"/>
                    <a:pt x="1096" y="56"/>
                    <a:pt x="1056" y="1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323850" y="4495800"/>
            <a:ext cx="5467350" cy="1749425"/>
            <a:chOff x="191" y="2832"/>
            <a:chExt cx="3217" cy="1102"/>
          </a:xfrm>
        </p:grpSpPr>
        <p:sp>
          <p:nvSpPr>
            <p:cNvPr id="31754" name="Oval 20"/>
            <p:cNvSpPr>
              <a:spLocks noChangeArrowheads="1"/>
            </p:cNvSpPr>
            <p:nvPr/>
          </p:nvSpPr>
          <p:spPr bwMode="auto">
            <a:xfrm>
              <a:off x="2825" y="2832"/>
              <a:ext cx="583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7" name="Group 28"/>
            <p:cNvGrpSpPr>
              <a:grpSpLocks/>
            </p:cNvGrpSpPr>
            <p:nvPr/>
          </p:nvGrpSpPr>
          <p:grpSpPr bwMode="auto">
            <a:xfrm>
              <a:off x="191" y="3024"/>
              <a:ext cx="2769" cy="910"/>
              <a:chOff x="191" y="3024"/>
              <a:chExt cx="2769" cy="910"/>
            </a:xfrm>
          </p:grpSpPr>
          <p:sp>
            <p:nvSpPr>
              <p:cNvPr id="31756" name="Text Box 21"/>
              <p:cNvSpPr txBox="1">
                <a:spLocks noChangeArrowheads="1"/>
              </p:cNvSpPr>
              <p:nvPr/>
            </p:nvSpPr>
            <p:spPr bwMode="auto">
              <a:xfrm>
                <a:off x="191" y="3488"/>
                <a:ext cx="1410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>
                    <a:latin typeface="Arial" panose="020B0604020202020204" pitchFamily="34" charset="0"/>
                  </a:rPr>
                  <a:t>Sum over all docs</a:t>
                </a:r>
              </a:p>
              <a:p>
                <a:r>
                  <a:rPr lang="en-US" altLang="en-US" sz="2000">
                    <a:latin typeface="Arial" panose="020B0604020202020204" pitchFamily="34" charset="0"/>
                  </a:rPr>
                  <a:t>in the collection</a:t>
                </a:r>
              </a:p>
            </p:txBody>
          </p:sp>
          <p:sp>
            <p:nvSpPr>
              <p:cNvPr id="31757" name="Freeform 23"/>
              <p:cNvSpPr>
                <a:spLocks/>
              </p:cNvSpPr>
              <p:nvPr/>
            </p:nvSpPr>
            <p:spPr bwMode="auto">
              <a:xfrm>
                <a:off x="1488" y="3024"/>
                <a:ext cx="1472" cy="528"/>
              </a:xfrm>
              <a:custGeom>
                <a:avLst/>
                <a:gdLst>
                  <a:gd name="T0" fmla="*/ 0 w 1008"/>
                  <a:gd name="T1" fmla="*/ 2671 h 480"/>
                  <a:gd name="T2" fmla="*/ 919654 w 1008"/>
                  <a:gd name="T3" fmla="*/ 0 h 480"/>
                  <a:gd name="T4" fmla="*/ 0 60000 65536"/>
                  <a:gd name="T5" fmla="*/ 0 60000 65536"/>
                  <a:gd name="T6" fmla="*/ 0 w 1008"/>
                  <a:gd name="T7" fmla="*/ 0 h 480"/>
                  <a:gd name="T8" fmla="*/ 1008 w 1008"/>
                  <a:gd name="T9" fmla="*/ 480 h 4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08" h="480">
                    <a:moveTo>
                      <a:pt x="0" y="480"/>
                    </a:moveTo>
                    <a:cubicBezTo>
                      <a:pt x="0" y="480"/>
                      <a:pt x="504" y="240"/>
                      <a:pt x="1008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custDataLst>
      <p:tags r:id="rId2"/>
    </p:custDataLst>
    <p:extLst>
      <p:ext uri="{BB962C8B-B14F-4D97-AF65-F5344CB8AC3E}">
        <p14:creationId xmlns:p14="http://schemas.microsoft.com/office/powerpoint/2010/main" xmlns="" val="247184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Example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 Pros:</a:t>
            </a:r>
          </a:p>
          <a:p>
            <a:pPr algn="just">
              <a:buNone/>
            </a:pPr>
            <a:r>
              <a:rPr lang="en-US" dirty="0" smtClean="0"/>
              <a:t>	Battery life seems good.  I took 200+ photos and it isn't complaining about low battery yet.</a:t>
            </a:r>
          </a:p>
          <a:p>
            <a:pPr algn="just">
              <a:buNone/>
            </a:pPr>
            <a:r>
              <a:rPr lang="en-US" dirty="0" smtClean="0"/>
              <a:t>      Also, zoom is pretty good, at 6x optical and 1x, 1.5x or 2x digital.</a:t>
            </a:r>
          </a:p>
          <a:p>
            <a:pPr>
              <a:buNone/>
            </a:pPr>
            <a:r>
              <a:rPr lang="en-US" b="1" dirty="0" smtClean="0"/>
              <a:t>     </a:t>
            </a:r>
          </a:p>
          <a:p>
            <a:pPr>
              <a:buNone/>
            </a:pPr>
            <a:r>
              <a:rPr lang="en-US" b="1" dirty="0" smtClean="0"/>
              <a:t> Cons:</a:t>
            </a:r>
          </a:p>
          <a:p>
            <a:pPr algn="just">
              <a:buNone/>
            </a:pPr>
            <a:r>
              <a:rPr lang="en-US" dirty="0" smtClean="0"/>
              <a:t>     The picture files are kind of huge, though you should expect that out of a 12 megapixel camera (by huge, I mean 2-3 megs on the low end, up to 8-9 on the "superfine" resolution).  Basically, get a big flash card (I'd recommend 500 meg, at the very least).</a:t>
            </a:r>
          </a:p>
          <a:p>
            <a:pPr algn="just">
              <a:buNone/>
            </a:pPr>
            <a:r>
              <a:rPr lang="en-US" dirty="0" smtClean="0"/>
              <a:t>      </a:t>
            </a:r>
          </a:p>
          <a:p>
            <a:pPr algn="just">
              <a:buNone/>
            </a:pPr>
            <a:r>
              <a:rPr lang="en-US" dirty="0" smtClean="0"/>
              <a:t>      Also, the catch on the battery/memory compartment cover isn't that great.  When the batteries are installed, it can be a little bit of a chore to get the cover closed.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3733800" cy="1143000"/>
          </a:xfrm>
        </p:spPr>
        <p:txBody>
          <a:bodyPr/>
          <a:lstStyle/>
          <a:p>
            <a:r>
              <a:rPr lang="en-US" dirty="0" smtClean="0"/>
              <a:t>Topic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84437"/>
            <a:ext cx="8229600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 Pros:</a:t>
            </a:r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Battery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life</a:t>
            </a:r>
            <a:r>
              <a:rPr lang="en-US" dirty="0" smtClean="0"/>
              <a:t> seems good.  I took 200+ photos and it isn't complaining about low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battery</a:t>
            </a:r>
            <a:r>
              <a:rPr lang="en-US" dirty="0" smtClean="0"/>
              <a:t> yet.</a:t>
            </a:r>
          </a:p>
          <a:p>
            <a:pPr algn="just">
              <a:buNone/>
            </a:pPr>
            <a:r>
              <a:rPr lang="en-US" dirty="0" smtClean="0"/>
              <a:t>      Also, </a:t>
            </a:r>
            <a:r>
              <a:rPr lang="en-US" dirty="0" smtClean="0">
                <a:solidFill>
                  <a:srgbClr val="FF0000"/>
                </a:solidFill>
              </a:rPr>
              <a:t>zoom</a:t>
            </a:r>
            <a:r>
              <a:rPr lang="en-US" dirty="0" smtClean="0"/>
              <a:t> is pretty good, at 6x </a:t>
            </a:r>
            <a:r>
              <a:rPr lang="en-US" dirty="0" smtClean="0">
                <a:solidFill>
                  <a:srgbClr val="FF0000"/>
                </a:solidFill>
              </a:rPr>
              <a:t>optical</a:t>
            </a:r>
            <a:r>
              <a:rPr lang="en-US" dirty="0" smtClean="0"/>
              <a:t> and 1x, 1.5x or 2x digital.</a:t>
            </a:r>
          </a:p>
          <a:p>
            <a:pPr>
              <a:buNone/>
            </a:pPr>
            <a:r>
              <a:rPr lang="en-US" b="1" dirty="0" smtClean="0"/>
              <a:t>     </a:t>
            </a:r>
          </a:p>
          <a:p>
            <a:pPr>
              <a:buNone/>
            </a:pPr>
            <a:r>
              <a:rPr lang="en-US" b="1" dirty="0" smtClean="0"/>
              <a:t> Cons:</a:t>
            </a:r>
          </a:p>
          <a:p>
            <a:pPr algn="just">
              <a:buNone/>
            </a:pPr>
            <a:r>
              <a:rPr lang="en-US" dirty="0" smtClean="0"/>
              <a:t>     The picture files are kind of huge, though you should expect that out of a 12 </a:t>
            </a:r>
            <a:r>
              <a:rPr lang="en-US" dirty="0" smtClean="0">
                <a:solidFill>
                  <a:srgbClr val="00B050"/>
                </a:solidFill>
              </a:rPr>
              <a:t>megapixel</a:t>
            </a:r>
            <a:r>
              <a:rPr lang="en-US" dirty="0" smtClean="0"/>
              <a:t> camera (by huge, I mean 2-3 megs on the low end, up to 8-9 on the "superfine" resolution).  Basically, get a big </a:t>
            </a:r>
            <a:r>
              <a:rPr lang="en-US" dirty="0" smtClean="0">
                <a:solidFill>
                  <a:srgbClr val="00B050"/>
                </a:solidFill>
              </a:rPr>
              <a:t>flash card </a:t>
            </a:r>
            <a:r>
              <a:rPr lang="en-US" dirty="0" smtClean="0"/>
              <a:t>(I'd recommend 500 meg, at the very least).</a:t>
            </a:r>
          </a:p>
          <a:p>
            <a:pPr algn="just">
              <a:buNone/>
            </a:pPr>
            <a:r>
              <a:rPr lang="en-US" dirty="0" smtClean="0"/>
              <a:t>      </a:t>
            </a:r>
          </a:p>
          <a:p>
            <a:pPr algn="just">
              <a:buNone/>
            </a:pPr>
            <a:r>
              <a:rPr lang="en-US" dirty="0" smtClean="0"/>
              <a:t>      Also, the catch on the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battery</a:t>
            </a:r>
            <a:r>
              <a:rPr lang="en-US" dirty="0" smtClean="0"/>
              <a:t>/memory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compartment</a:t>
            </a:r>
            <a:r>
              <a:rPr lang="en-US" dirty="0" smtClean="0"/>
              <a:t> cover isn't that great.  When the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batteries</a:t>
            </a:r>
            <a:r>
              <a:rPr lang="en-US" dirty="0" smtClean="0"/>
              <a:t> are installed, it can be a little bit of a chore to get the cover closed.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53740"/>
            <a:ext cx="138916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Topic 1</a:t>
            </a:r>
          </a:p>
          <a:p>
            <a:r>
              <a:rPr lang="en-US" dirty="0" smtClean="0"/>
              <a:t>Battery  0.8</a:t>
            </a:r>
          </a:p>
          <a:p>
            <a:r>
              <a:rPr lang="en-US" dirty="0" smtClean="0"/>
              <a:t>Life          0.2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72273" y="1353740"/>
            <a:ext cx="136152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Topic 2 </a:t>
            </a:r>
          </a:p>
          <a:p>
            <a:r>
              <a:rPr lang="en-US" dirty="0" smtClean="0"/>
              <a:t>Zoom    0.05</a:t>
            </a:r>
          </a:p>
          <a:p>
            <a:r>
              <a:rPr lang="en-US" dirty="0" smtClean="0"/>
              <a:t>Optical  0.06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33800" y="1353740"/>
            <a:ext cx="1201804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Topic 3</a:t>
            </a:r>
          </a:p>
          <a:p>
            <a:r>
              <a:rPr lang="en-US" dirty="0" smtClean="0"/>
              <a:t>Flash </a:t>
            </a:r>
          </a:p>
          <a:p>
            <a:r>
              <a:rPr lang="en-US" dirty="0" smtClean="0"/>
              <a:t>Megapixel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1362670"/>
            <a:ext cx="126477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Topic 4</a:t>
            </a:r>
          </a:p>
          <a:p>
            <a:r>
              <a:rPr lang="en-US" dirty="0" smtClean="0"/>
              <a:t>Cover 0.8 </a:t>
            </a:r>
          </a:p>
          <a:p>
            <a:r>
              <a:rPr lang="en-US" dirty="0" smtClean="0"/>
              <a:t>Battery  0.2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400800" y="685800"/>
          <a:ext cx="2667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/>
                <a:gridCol w="1333500"/>
              </a:tblGrid>
              <a:tr h="340360">
                <a:tc>
                  <a:txBody>
                    <a:bodyPr/>
                    <a:lstStyle/>
                    <a:p>
                      <a:r>
                        <a:rPr lang="en-US" dirty="0" smtClean="0"/>
                        <a:t>Topics(z)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Proportion</a:t>
                      </a:r>
                      <a:endParaRPr lang="en-US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Pros:</a:t>
            </a:r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Battery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life</a:t>
            </a:r>
            <a:r>
              <a:rPr lang="en-US" dirty="0" smtClean="0"/>
              <a:t> seems good.  I took 200+ photos and it isn't complaining about low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battery</a:t>
            </a:r>
            <a:r>
              <a:rPr lang="en-US" dirty="0" smtClean="0"/>
              <a:t> yet.</a:t>
            </a:r>
          </a:p>
          <a:p>
            <a:pPr algn="just">
              <a:buNone/>
            </a:pPr>
            <a:r>
              <a:rPr lang="en-US" dirty="0" smtClean="0"/>
              <a:t>      Also, </a:t>
            </a:r>
            <a:r>
              <a:rPr lang="en-US" dirty="0" smtClean="0">
                <a:solidFill>
                  <a:srgbClr val="FF0000"/>
                </a:solidFill>
              </a:rPr>
              <a:t>zoom</a:t>
            </a:r>
            <a:r>
              <a:rPr lang="en-US" dirty="0" smtClean="0"/>
              <a:t> is pretty good, at 6x </a:t>
            </a:r>
            <a:r>
              <a:rPr lang="en-US" dirty="0" smtClean="0">
                <a:solidFill>
                  <a:srgbClr val="FF0000"/>
                </a:solidFill>
              </a:rPr>
              <a:t>optical</a:t>
            </a:r>
            <a:r>
              <a:rPr lang="en-US" dirty="0" smtClean="0"/>
              <a:t> and 1x, 1.5x or 2x digital.</a:t>
            </a:r>
          </a:p>
          <a:p>
            <a:pPr>
              <a:buNone/>
            </a:pPr>
            <a:r>
              <a:rPr lang="en-US" b="1" dirty="0" smtClean="0"/>
              <a:t>     </a:t>
            </a:r>
          </a:p>
          <a:p>
            <a:pPr>
              <a:buNone/>
            </a:pPr>
            <a:r>
              <a:rPr lang="en-US" b="1" dirty="0" smtClean="0"/>
              <a:t> Cons:</a:t>
            </a:r>
          </a:p>
          <a:p>
            <a:pPr algn="just">
              <a:buNone/>
            </a:pPr>
            <a:r>
              <a:rPr lang="en-US" dirty="0" smtClean="0"/>
              <a:t>     The picture files are kind of huge, though you should expect that out of a 12 </a:t>
            </a:r>
            <a:r>
              <a:rPr lang="en-US" dirty="0" smtClean="0">
                <a:solidFill>
                  <a:srgbClr val="00B050"/>
                </a:solidFill>
              </a:rPr>
              <a:t>megapixel</a:t>
            </a:r>
            <a:r>
              <a:rPr lang="en-US" dirty="0" smtClean="0"/>
              <a:t> camera (by huge, I mean 2-3 megs on the low end, up to 8-9 on the "superfine" resolution).  Basically, get a big </a:t>
            </a:r>
            <a:r>
              <a:rPr lang="en-US" dirty="0" smtClean="0">
                <a:solidFill>
                  <a:srgbClr val="00B050"/>
                </a:solidFill>
              </a:rPr>
              <a:t>flash card </a:t>
            </a:r>
            <a:r>
              <a:rPr lang="en-US" dirty="0" smtClean="0"/>
              <a:t>(I'd recommend 500 meg, at the very least).</a:t>
            </a:r>
          </a:p>
          <a:p>
            <a:pPr algn="just">
              <a:buNone/>
            </a:pPr>
            <a:r>
              <a:rPr lang="en-US" dirty="0" smtClean="0"/>
              <a:t>      </a:t>
            </a:r>
          </a:p>
          <a:p>
            <a:pPr algn="just">
              <a:buNone/>
            </a:pPr>
            <a:r>
              <a:rPr lang="en-US" dirty="0" smtClean="0"/>
              <a:t>      Also, the catch on the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battery</a:t>
            </a:r>
            <a:r>
              <a:rPr lang="en-US" dirty="0" smtClean="0"/>
              <a:t>/memory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compartment</a:t>
            </a:r>
            <a:r>
              <a:rPr lang="en-US" dirty="0" smtClean="0"/>
              <a:t> cover isn't that great.  When the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batteries</a:t>
            </a:r>
            <a:r>
              <a:rPr lang="en-US" dirty="0" smtClean="0"/>
              <a:t> are installed, it can be a little bit of a chore to get the cover closed.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581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Topic Modeling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91000" y="304800"/>
            <a:ext cx="4267200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Topic, z = 1  a = {pros, cons} = {1, 0}</a:t>
            </a:r>
          </a:p>
          <a:p>
            <a:r>
              <a:rPr lang="en-US" sz="2000" dirty="0" smtClean="0"/>
              <a:t>Total Word, c(w, z=1) = </a:t>
            </a:r>
            <a:r>
              <a:rPr lang="en-US" sz="2000" dirty="0" smtClean="0"/>
              <a:t>4 </a:t>
            </a:r>
            <a:endParaRPr lang="en-US" sz="2000" dirty="0" smtClean="0"/>
          </a:p>
          <a:p>
            <a:r>
              <a:rPr lang="en-US" sz="2000" dirty="0" smtClean="0"/>
              <a:t>Total word in Pros, c(a=1, z = 1) = 3</a:t>
            </a:r>
          </a:p>
          <a:p>
            <a:r>
              <a:rPr lang="en-US" sz="2000" dirty="0" smtClean="0"/>
              <a:t>Total word in Cons, c(a=0, z = 1)= </a:t>
            </a:r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962400" y="2895600"/>
            <a:ext cx="444020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Topic 1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0000"/>
                </a:solidFill>
              </a:rPr>
              <a:t>violating</a:t>
            </a:r>
            <a:r>
              <a:rPr lang="en-US" dirty="0" smtClean="0"/>
              <a:t> the domain knowledge. </a:t>
            </a:r>
          </a:p>
          <a:p>
            <a:r>
              <a:rPr lang="en-US" dirty="0" smtClean="0"/>
              <a:t>It appears both in </a:t>
            </a:r>
            <a:r>
              <a:rPr lang="en-US" dirty="0" smtClean="0">
                <a:solidFill>
                  <a:srgbClr val="FF0000"/>
                </a:solidFill>
              </a:rPr>
              <a:t>Pros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Cons!!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2057400" y="2209800"/>
            <a:ext cx="1828800" cy="990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 flipH="1">
            <a:off x="2781300" y="4305300"/>
            <a:ext cx="2286000" cy="76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Findings</a:t>
            </a:r>
          </a:p>
          <a:p>
            <a:r>
              <a:rPr lang="en-US" dirty="0" smtClean="0"/>
              <a:t>Research Question</a:t>
            </a:r>
          </a:p>
          <a:p>
            <a:r>
              <a:rPr lang="en-US" dirty="0" smtClean="0"/>
              <a:t>Related Works</a:t>
            </a:r>
          </a:p>
          <a:p>
            <a:r>
              <a:rPr lang="en-US" dirty="0" smtClean="0"/>
              <a:t>Methodologies</a:t>
            </a:r>
          </a:p>
          <a:p>
            <a:r>
              <a:rPr lang="en-US" dirty="0" smtClean="0"/>
              <a:t>Experimental Setup</a:t>
            </a:r>
          </a:p>
          <a:p>
            <a:r>
              <a:rPr lang="en-US" dirty="0" smtClean="0"/>
              <a:t>Evaluation</a:t>
            </a:r>
          </a:p>
          <a:p>
            <a:r>
              <a:rPr lang="en-US" dirty="0" smtClean="0"/>
              <a:t>Future 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Pros:</a:t>
            </a:r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Battery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life</a:t>
            </a:r>
            <a:r>
              <a:rPr lang="en-US" dirty="0" smtClean="0"/>
              <a:t> seems good.  I took 200+ photos and it isn't complaining about low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battery</a:t>
            </a:r>
            <a:r>
              <a:rPr lang="en-US" dirty="0" smtClean="0"/>
              <a:t> yet.</a:t>
            </a:r>
          </a:p>
          <a:p>
            <a:pPr algn="just">
              <a:buNone/>
            </a:pPr>
            <a:r>
              <a:rPr lang="en-US" dirty="0" smtClean="0"/>
              <a:t>      Also, </a:t>
            </a:r>
            <a:r>
              <a:rPr lang="en-US" dirty="0" smtClean="0">
                <a:solidFill>
                  <a:srgbClr val="FF0000"/>
                </a:solidFill>
              </a:rPr>
              <a:t>zoom</a:t>
            </a:r>
            <a:r>
              <a:rPr lang="en-US" dirty="0" smtClean="0"/>
              <a:t> is pretty good, at 6x </a:t>
            </a:r>
            <a:r>
              <a:rPr lang="en-US" dirty="0" smtClean="0">
                <a:solidFill>
                  <a:srgbClr val="FF0000"/>
                </a:solidFill>
              </a:rPr>
              <a:t>optical</a:t>
            </a:r>
            <a:r>
              <a:rPr lang="en-US" dirty="0" smtClean="0"/>
              <a:t> and 1x, 1.5x or 2x digital.</a:t>
            </a:r>
          </a:p>
          <a:p>
            <a:pPr>
              <a:buNone/>
            </a:pPr>
            <a:r>
              <a:rPr lang="en-US" b="1" dirty="0" smtClean="0"/>
              <a:t>     </a:t>
            </a:r>
          </a:p>
          <a:p>
            <a:pPr>
              <a:buNone/>
            </a:pPr>
            <a:r>
              <a:rPr lang="en-US" b="1" dirty="0" smtClean="0"/>
              <a:t> Cons:</a:t>
            </a:r>
          </a:p>
          <a:p>
            <a:pPr algn="just">
              <a:buNone/>
            </a:pPr>
            <a:r>
              <a:rPr lang="en-US" dirty="0" smtClean="0"/>
              <a:t>     The picture files are kind of huge, though you should expect that out of a 12 </a:t>
            </a:r>
            <a:r>
              <a:rPr lang="en-US" dirty="0" smtClean="0">
                <a:solidFill>
                  <a:srgbClr val="00B050"/>
                </a:solidFill>
              </a:rPr>
              <a:t>megapixel</a:t>
            </a:r>
            <a:r>
              <a:rPr lang="en-US" dirty="0" smtClean="0"/>
              <a:t> camera (by huge, I mean 2-3 megs on the low end, up to 8-9 on the "superfine" resolution).  Basically, get a big </a:t>
            </a:r>
            <a:r>
              <a:rPr lang="en-US" dirty="0" smtClean="0">
                <a:solidFill>
                  <a:srgbClr val="00B050"/>
                </a:solidFill>
              </a:rPr>
              <a:t>flash card </a:t>
            </a:r>
            <a:r>
              <a:rPr lang="en-US" dirty="0" smtClean="0"/>
              <a:t>(I'd recommend 500 meg, at the very least).</a:t>
            </a:r>
          </a:p>
          <a:p>
            <a:pPr algn="just">
              <a:buNone/>
            </a:pPr>
            <a:r>
              <a:rPr lang="en-US" dirty="0" smtClean="0"/>
              <a:t>      </a:t>
            </a:r>
          </a:p>
          <a:p>
            <a:pPr algn="just">
              <a:buNone/>
            </a:pPr>
            <a:r>
              <a:rPr lang="en-US" dirty="0" smtClean="0"/>
              <a:t>      Also, the catch on the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battery</a:t>
            </a:r>
            <a:r>
              <a:rPr lang="en-US" dirty="0" smtClean="0"/>
              <a:t>/memory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compartment</a:t>
            </a:r>
            <a:r>
              <a:rPr lang="en-US" dirty="0" smtClean="0"/>
              <a:t> cover isn't that great.  When the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batteries</a:t>
            </a:r>
            <a:r>
              <a:rPr lang="en-US" dirty="0" smtClean="0"/>
              <a:t> are installed, it can be a little bit of a chore to get the cover closed.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581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Topic Modeling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91000" y="304800"/>
            <a:ext cx="4267200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Topic, z = 2 ,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 = {pros, cons} = {1, 0}</a:t>
            </a:r>
          </a:p>
          <a:p>
            <a:r>
              <a:rPr lang="en-US" sz="2000" dirty="0" smtClean="0"/>
              <a:t>Total Word, c(w, z=2) = 2 </a:t>
            </a:r>
          </a:p>
          <a:p>
            <a:r>
              <a:rPr lang="en-US" sz="2000" dirty="0" smtClean="0"/>
              <a:t>Total word in Pros, c(a=1, z = 2) = 2</a:t>
            </a:r>
          </a:p>
          <a:p>
            <a:r>
              <a:rPr lang="en-US" sz="2000" dirty="0" smtClean="0"/>
              <a:t>Total word in Cons, c(a=0, z = 2)= 0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962400" y="2895600"/>
            <a:ext cx="444020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Topic 2 </a:t>
            </a:r>
            <a:r>
              <a:rPr lang="en-US" dirty="0" smtClean="0"/>
              <a:t>appears only in </a:t>
            </a:r>
            <a:r>
              <a:rPr lang="en-US" b="1" dirty="0" smtClean="0"/>
              <a:t>Pros.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It does not violate the domain knowledge</a:t>
            </a:r>
            <a:endParaRPr 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Pros:</a:t>
            </a:r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Battery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life</a:t>
            </a:r>
            <a:r>
              <a:rPr lang="en-US" dirty="0" smtClean="0"/>
              <a:t> seems good.  I took 200+ photos and it isn't complaining about low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battery</a:t>
            </a:r>
            <a:r>
              <a:rPr lang="en-US" dirty="0" smtClean="0"/>
              <a:t> yet.</a:t>
            </a:r>
          </a:p>
          <a:p>
            <a:pPr algn="just">
              <a:buNone/>
            </a:pPr>
            <a:r>
              <a:rPr lang="en-US" dirty="0" smtClean="0"/>
              <a:t>      Also, </a:t>
            </a:r>
            <a:r>
              <a:rPr lang="en-US" dirty="0" smtClean="0">
                <a:solidFill>
                  <a:srgbClr val="FF0000"/>
                </a:solidFill>
              </a:rPr>
              <a:t>zoom</a:t>
            </a:r>
            <a:r>
              <a:rPr lang="en-US" dirty="0" smtClean="0"/>
              <a:t> is pretty good, at 6x </a:t>
            </a:r>
            <a:r>
              <a:rPr lang="en-US" dirty="0" smtClean="0">
                <a:solidFill>
                  <a:srgbClr val="FF0000"/>
                </a:solidFill>
              </a:rPr>
              <a:t>optical</a:t>
            </a:r>
            <a:r>
              <a:rPr lang="en-US" dirty="0" smtClean="0"/>
              <a:t> and 1x, 1.5x or 2x digital.</a:t>
            </a:r>
          </a:p>
          <a:p>
            <a:pPr>
              <a:buNone/>
            </a:pPr>
            <a:r>
              <a:rPr lang="en-US" b="1" dirty="0" smtClean="0"/>
              <a:t>     </a:t>
            </a:r>
          </a:p>
          <a:p>
            <a:pPr>
              <a:buNone/>
            </a:pPr>
            <a:r>
              <a:rPr lang="en-US" b="1" dirty="0" smtClean="0"/>
              <a:t> Cons:</a:t>
            </a:r>
          </a:p>
          <a:p>
            <a:pPr algn="just">
              <a:buNone/>
            </a:pPr>
            <a:r>
              <a:rPr lang="en-US" dirty="0" smtClean="0"/>
              <a:t>     The picture files are kind of huge, though you should expect that out of a 12 </a:t>
            </a:r>
            <a:r>
              <a:rPr lang="en-US" dirty="0" smtClean="0">
                <a:solidFill>
                  <a:srgbClr val="00B050"/>
                </a:solidFill>
              </a:rPr>
              <a:t>megapixel</a:t>
            </a:r>
            <a:r>
              <a:rPr lang="en-US" dirty="0" smtClean="0"/>
              <a:t> camera (by huge, I mean 2-3 megs on the low end, up to 8-9 on the "superfine" resolution).  Basically, get a big </a:t>
            </a:r>
            <a:r>
              <a:rPr lang="en-US" dirty="0" smtClean="0">
                <a:solidFill>
                  <a:srgbClr val="00B050"/>
                </a:solidFill>
              </a:rPr>
              <a:t>flash card </a:t>
            </a:r>
            <a:r>
              <a:rPr lang="en-US" dirty="0" smtClean="0"/>
              <a:t>(I'd recommend 500 meg, at the very least).</a:t>
            </a:r>
          </a:p>
          <a:p>
            <a:pPr algn="just">
              <a:buNone/>
            </a:pPr>
            <a:r>
              <a:rPr lang="en-US" dirty="0" smtClean="0"/>
              <a:t>      </a:t>
            </a:r>
          </a:p>
          <a:p>
            <a:pPr algn="just">
              <a:buNone/>
            </a:pPr>
            <a:r>
              <a:rPr lang="en-US" dirty="0" smtClean="0"/>
              <a:t>      Also, the catch on the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battery</a:t>
            </a:r>
            <a:r>
              <a:rPr lang="en-US" dirty="0" smtClean="0"/>
              <a:t>/memory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compartment</a:t>
            </a:r>
            <a:r>
              <a:rPr lang="en-US" dirty="0" smtClean="0"/>
              <a:t> cover isn't that great.  When the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batteries</a:t>
            </a:r>
            <a:r>
              <a:rPr lang="en-US" dirty="0" smtClean="0"/>
              <a:t> are installed, it can be a little bit of a chore to get the cover closed.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581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Topic Modeling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91000" y="304800"/>
            <a:ext cx="4267200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Topic, z = 3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a = {pros, cons} = {1, 0}</a:t>
            </a:r>
          </a:p>
          <a:p>
            <a:r>
              <a:rPr lang="en-US" sz="2000" dirty="0" smtClean="0"/>
              <a:t>Total Word, c(w, z=3) = 2 </a:t>
            </a:r>
          </a:p>
          <a:p>
            <a:r>
              <a:rPr lang="en-US" sz="2000" dirty="0" smtClean="0"/>
              <a:t>Total word in Pros, c(a=1, z = 3) = 0</a:t>
            </a:r>
          </a:p>
          <a:p>
            <a:r>
              <a:rPr lang="en-US" sz="2000" dirty="0" smtClean="0"/>
              <a:t>Total word in Cons, c(a=0, z = 3)= </a:t>
            </a:r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962400" y="2895600"/>
            <a:ext cx="444020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Topic 3 </a:t>
            </a:r>
            <a:r>
              <a:rPr lang="en-US" dirty="0" smtClean="0"/>
              <a:t>appears only in </a:t>
            </a:r>
            <a:r>
              <a:rPr lang="en-US" b="1" dirty="0" smtClean="0"/>
              <a:t>Cons. </a:t>
            </a:r>
            <a:r>
              <a:rPr lang="en-US" dirty="0" smtClean="0"/>
              <a:t>It does not violate the domain knowledge</a:t>
            </a:r>
            <a:r>
              <a:rPr lang="en-US" b="1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Running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4525963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Basic topic modeling (i.e. PLSA) is not </a:t>
            </a:r>
            <a:r>
              <a:rPr lang="en-US" b="1" dirty="0" smtClean="0"/>
              <a:t>helpful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Topic 1 </a:t>
            </a:r>
            <a:r>
              <a:rPr lang="en-US" dirty="0" smtClean="0"/>
              <a:t>is violating the domain knowledge, so we have to </a:t>
            </a:r>
            <a:r>
              <a:rPr lang="en-US" b="1" dirty="0" smtClean="0">
                <a:solidFill>
                  <a:srgbClr val="FF0000"/>
                </a:solidFill>
              </a:rPr>
              <a:t>regularize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Topic 1 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59630" y="1219200"/>
            <a:ext cx="150618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Topic 1</a:t>
            </a:r>
          </a:p>
          <a:p>
            <a:r>
              <a:rPr lang="en-US" dirty="0" smtClean="0"/>
              <a:t>Battery  0.08</a:t>
            </a:r>
          </a:p>
          <a:p>
            <a:r>
              <a:rPr lang="en-US" dirty="0" smtClean="0"/>
              <a:t>Life          0.02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93703" y="1219200"/>
            <a:ext cx="136152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Topic 2 </a:t>
            </a:r>
          </a:p>
          <a:p>
            <a:r>
              <a:rPr lang="en-US" dirty="0" smtClean="0"/>
              <a:t>Zoom    0.05</a:t>
            </a:r>
          </a:p>
          <a:p>
            <a:r>
              <a:rPr lang="en-US" dirty="0" smtClean="0"/>
              <a:t>Optical  0.06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55230" y="1219200"/>
            <a:ext cx="1201804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Topic 3</a:t>
            </a:r>
          </a:p>
          <a:p>
            <a:r>
              <a:rPr lang="en-US" dirty="0" smtClean="0"/>
              <a:t>Flash </a:t>
            </a:r>
          </a:p>
          <a:p>
            <a:r>
              <a:rPr lang="en-US" dirty="0" smtClean="0"/>
              <a:t>Megapixel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" y="2286000"/>
            <a:ext cx="4267200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Topic, z = 1  a = {pros, cons} = {1, 0}</a:t>
            </a:r>
          </a:p>
          <a:p>
            <a:r>
              <a:rPr lang="en-US" sz="2000" dirty="0" smtClean="0"/>
              <a:t>Total Word, c(w, z=1) = </a:t>
            </a:r>
            <a:r>
              <a:rPr lang="en-US" sz="2000" dirty="0" smtClean="0"/>
              <a:t>4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r>
              <a:rPr lang="en-US" sz="2000" dirty="0" smtClean="0"/>
              <a:t>Total word in Pros, c(a=1, z = 1) = 3</a:t>
            </a:r>
          </a:p>
          <a:p>
            <a:r>
              <a:rPr lang="en-US" sz="2000" dirty="0" smtClean="0"/>
              <a:t>Total word in Cons, c(a=0, z = 1)= </a:t>
            </a:r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4419600" y="2286000"/>
            <a:ext cx="4267200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Topic, z = 2 ,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 = {pros, cons} = {1, 0}</a:t>
            </a:r>
          </a:p>
          <a:p>
            <a:r>
              <a:rPr lang="en-US" sz="2000" dirty="0" smtClean="0"/>
              <a:t>Total Word, c(w, z=2) = 2 </a:t>
            </a:r>
          </a:p>
          <a:p>
            <a:r>
              <a:rPr lang="en-US" sz="2000" dirty="0" smtClean="0"/>
              <a:t>Total word in Pros, c(a=1, z = 2) = 2</a:t>
            </a:r>
          </a:p>
          <a:p>
            <a:r>
              <a:rPr lang="en-US" sz="2000" dirty="0" smtClean="0"/>
              <a:t>Total word in Cons, c(a=0, z = 2)= 0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3657600"/>
            <a:ext cx="4267200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Topic, z = 3,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 = {pros, cons} = {1, 0}</a:t>
            </a:r>
          </a:p>
          <a:p>
            <a:r>
              <a:rPr lang="en-US" sz="2000" dirty="0" smtClean="0"/>
              <a:t>Total Word, c(w, z=3) = 2 </a:t>
            </a:r>
          </a:p>
          <a:p>
            <a:r>
              <a:rPr lang="en-US" sz="2000" dirty="0" smtClean="0"/>
              <a:t>Total word in Pros, c(a=1, z = 3) = 0</a:t>
            </a:r>
          </a:p>
          <a:p>
            <a:r>
              <a:rPr lang="en-US" sz="2000" dirty="0" smtClean="0"/>
              <a:t>Total word in Cons, c(a=0, z = 3)= </a:t>
            </a:r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4419600" y="3657600"/>
            <a:ext cx="4267200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Topic, z = 4,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 = {pros, cons} = {1, 0}</a:t>
            </a:r>
          </a:p>
          <a:p>
            <a:r>
              <a:rPr lang="en-US" sz="2000" dirty="0" smtClean="0"/>
              <a:t>Total Word, c(w, z=4) = 2 </a:t>
            </a:r>
          </a:p>
          <a:p>
            <a:r>
              <a:rPr lang="en-US" sz="2000" dirty="0" smtClean="0"/>
              <a:t>Total word in Pros, c(a=1, z = 4) = 0</a:t>
            </a:r>
          </a:p>
          <a:p>
            <a:r>
              <a:rPr lang="en-US" sz="2000" dirty="0" smtClean="0"/>
              <a:t>Total word in Cons, c(a=0, z = 4)= 2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7574430" y="1219200"/>
            <a:ext cx="126477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Topic 4</a:t>
            </a:r>
          </a:p>
          <a:p>
            <a:r>
              <a:rPr lang="en-US" dirty="0" smtClean="0"/>
              <a:t>Cover 0.8 </a:t>
            </a:r>
          </a:p>
          <a:p>
            <a:r>
              <a:rPr lang="en-US" dirty="0" smtClean="0"/>
              <a:t>Battery  0.2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228600" y="228600"/>
          <a:ext cx="2667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/>
                <a:gridCol w="1333500"/>
              </a:tblGrid>
              <a:tr h="340360">
                <a:tc>
                  <a:txBody>
                    <a:bodyPr/>
                    <a:lstStyle/>
                    <a:p>
                      <a:r>
                        <a:rPr lang="en-US" dirty="0" smtClean="0"/>
                        <a:t>Topics(z)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Proportion</a:t>
                      </a:r>
                      <a:endParaRPr lang="en-US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5181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What can we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84437"/>
            <a:ext cx="8229600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 Pros:</a:t>
            </a:r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Battery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life</a:t>
            </a:r>
            <a:r>
              <a:rPr lang="en-US" dirty="0" smtClean="0"/>
              <a:t> seems good.  I took 200+ photos and it isn't complaining about low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battery</a:t>
            </a:r>
            <a:r>
              <a:rPr lang="en-US" dirty="0" smtClean="0"/>
              <a:t> yet.</a:t>
            </a:r>
          </a:p>
          <a:p>
            <a:pPr algn="just">
              <a:buNone/>
            </a:pPr>
            <a:r>
              <a:rPr lang="en-US" dirty="0" smtClean="0"/>
              <a:t>      Also, </a:t>
            </a:r>
            <a:r>
              <a:rPr lang="en-US" dirty="0" smtClean="0">
                <a:solidFill>
                  <a:srgbClr val="FF0000"/>
                </a:solidFill>
              </a:rPr>
              <a:t>zoom</a:t>
            </a:r>
            <a:r>
              <a:rPr lang="en-US" dirty="0" smtClean="0"/>
              <a:t> is pretty good, at 6x </a:t>
            </a:r>
            <a:r>
              <a:rPr lang="en-US" dirty="0" smtClean="0">
                <a:solidFill>
                  <a:srgbClr val="FF0000"/>
                </a:solidFill>
              </a:rPr>
              <a:t>optical</a:t>
            </a:r>
            <a:r>
              <a:rPr lang="en-US" dirty="0" smtClean="0"/>
              <a:t> and 1x, 1.5x or 2x digital.</a:t>
            </a:r>
          </a:p>
          <a:p>
            <a:pPr>
              <a:buNone/>
            </a:pPr>
            <a:r>
              <a:rPr lang="en-US" b="1" dirty="0" smtClean="0"/>
              <a:t>     </a:t>
            </a:r>
          </a:p>
          <a:p>
            <a:pPr>
              <a:buNone/>
            </a:pPr>
            <a:r>
              <a:rPr lang="en-US" b="1" dirty="0" smtClean="0"/>
              <a:t> Cons:</a:t>
            </a:r>
          </a:p>
          <a:p>
            <a:pPr algn="just">
              <a:buNone/>
            </a:pPr>
            <a:r>
              <a:rPr lang="en-US" dirty="0" smtClean="0"/>
              <a:t>     The picture files are kind of huge, though you should expect that out of a 12 </a:t>
            </a:r>
            <a:r>
              <a:rPr lang="en-US" dirty="0" smtClean="0">
                <a:solidFill>
                  <a:srgbClr val="00B050"/>
                </a:solidFill>
              </a:rPr>
              <a:t>megapixel</a:t>
            </a:r>
            <a:r>
              <a:rPr lang="en-US" dirty="0" smtClean="0"/>
              <a:t> camera (by huge, I mean 2-3 megs on the low end, up to 8-9 on the "superfine" resolution).  Basically, get a big </a:t>
            </a:r>
            <a:r>
              <a:rPr lang="en-US" dirty="0" smtClean="0">
                <a:solidFill>
                  <a:srgbClr val="00B050"/>
                </a:solidFill>
              </a:rPr>
              <a:t>flash card </a:t>
            </a:r>
            <a:r>
              <a:rPr lang="en-US" dirty="0" smtClean="0"/>
              <a:t>(I'd recommend 500 meg, at the very least).</a:t>
            </a:r>
          </a:p>
          <a:p>
            <a:pPr algn="just">
              <a:buNone/>
            </a:pPr>
            <a:r>
              <a:rPr lang="en-US" dirty="0" smtClean="0"/>
              <a:t>      </a:t>
            </a:r>
          </a:p>
          <a:p>
            <a:pPr algn="just">
              <a:buNone/>
            </a:pPr>
            <a:r>
              <a:rPr lang="en-US" dirty="0" smtClean="0"/>
              <a:t>      Also, the catch on the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battery</a:t>
            </a:r>
            <a:r>
              <a:rPr lang="en-US" dirty="0" smtClean="0"/>
              <a:t>/memory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compartment</a:t>
            </a:r>
            <a:r>
              <a:rPr lang="en-US" dirty="0" smtClean="0"/>
              <a:t> cover isn't that great.  When the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batteries</a:t>
            </a:r>
            <a:r>
              <a:rPr lang="en-US" dirty="0" smtClean="0"/>
              <a:t> are installed, it can be a little bit of a chore to get the cover closed.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53740"/>
            <a:ext cx="138916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Topic 1</a:t>
            </a:r>
          </a:p>
          <a:p>
            <a:r>
              <a:rPr lang="en-US" dirty="0" smtClean="0"/>
              <a:t>Battery  0.8</a:t>
            </a:r>
          </a:p>
          <a:p>
            <a:r>
              <a:rPr lang="en-US" dirty="0" smtClean="0"/>
              <a:t>Life          0.2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72273" y="1353740"/>
            <a:ext cx="136152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Topic 2 </a:t>
            </a:r>
          </a:p>
          <a:p>
            <a:r>
              <a:rPr lang="en-US" dirty="0" smtClean="0"/>
              <a:t>Zoom    0.05</a:t>
            </a:r>
          </a:p>
          <a:p>
            <a:r>
              <a:rPr lang="en-US" dirty="0" smtClean="0"/>
              <a:t>Optical  0.06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33800" y="1353740"/>
            <a:ext cx="1201804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Topic 3</a:t>
            </a:r>
          </a:p>
          <a:p>
            <a:r>
              <a:rPr lang="en-US" dirty="0" smtClean="0"/>
              <a:t>Flash </a:t>
            </a:r>
          </a:p>
          <a:p>
            <a:r>
              <a:rPr lang="en-US" dirty="0" smtClean="0"/>
              <a:t>Megapixel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1362670"/>
            <a:ext cx="126477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Topic 4</a:t>
            </a:r>
          </a:p>
          <a:p>
            <a:r>
              <a:rPr lang="en-US" dirty="0" smtClean="0"/>
              <a:t>Cover 0.8 </a:t>
            </a:r>
          </a:p>
          <a:p>
            <a:r>
              <a:rPr lang="en-US" dirty="0" smtClean="0"/>
              <a:t>Battery  0.2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400800" y="685800"/>
          <a:ext cx="2667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/>
                <a:gridCol w="1333500"/>
              </a:tblGrid>
              <a:tr h="340360">
                <a:tc>
                  <a:txBody>
                    <a:bodyPr/>
                    <a:lstStyle/>
                    <a:p>
                      <a:r>
                        <a:rPr lang="en-US" dirty="0" smtClean="0"/>
                        <a:t>Topics(z)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Proportion</a:t>
                      </a:r>
                      <a:endParaRPr lang="en-US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0.2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0.2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038600" y="3962400"/>
            <a:ext cx="44737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Now All topics satisfy the domain knowledge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done?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Intuition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Redistribute</a:t>
            </a:r>
            <a:r>
              <a:rPr lang="en-US" dirty="0" smtClean="0"/>
              <a:t> the topic proportion in the review document</a:t>
            </a:r>
          </a:p>
          <a:p>
            <a:pPr lvl="1"/>
            <a:r>
              <a:rPr lang="en-US" dirty="0" smtClean="0"/>
              <a:t>Penalizing the topic 1 and also rewards the topic 4</a:t>
            </a:r>
          </a:p>
          <a:p>
            <a:pPr lvl="1" algn="ctr">
              <a:buNone/>
            </a:pPr>
            <a:r>
              <a:rPr lang="en-US" sz="7200" dirty="0" smtClean="0"/>
              <a:t>How?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Redistributing the topic proportion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Inside a document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Each topic should satisfy some </a:t>
            </a:r>
            <a:r>
              <a:rPr lang="en-US" b="1" dirty="0" smtClean="0"/>
              <a:t>constraint functions</a:t>
            </a:r>
          </a:p>
          <a:p>
            <a:pPr lvl="1"/>
            <a:r>
              <a:rPr lang="en-US" dirty="0" smtClean="0"/>
              <a:t>If all the constraints are not satisfied by the topic, </a:t>
            </a:r>
            <a:r>
              <a:rPr lang="en-US" dirty="0" smtClean="0">
                <a:solidFill>
                  <a:srgbClr val="FF0000"/>
                </a:solidFill>
              </a:rPr>
              <a:t>penalize</a:t>
            </a:r>
            <a:r>
              <a:rPr lang="en-US" dirty="0" smtClean="0"/>
              <a:t> it and reduce its proportion in the document</a:t>
            </a:r>
          </a:p>
          <a:p>
            <a:pPr lvl="1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47800" y="22860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Topic 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 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 3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 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Proportion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Posterior Regularization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Need some knowledge from the </a:t>
            </a:r>
            <a:r>
              <a:rPr lang="en-US" b="1" dirty="0" smtClean="0"/>
              <a:t>domain</a:t>
            </a:r>
          </a:p>
          <a:p>
            <a:r>
              <a:rPr lang="en-US" dirty="0" smtClean="0"/>
              <a:t>Domain Knowledge</a:t>
            </a:r>
          </a:p>
          <a:p>
            <a:pPr lvl="1"/>
            <a:r>
              <a:rPr lang="en-US" dirty="0" smtClean="0"/>
              <a:t>A topic can contain only </a:t>
            </a:r>
            <a:r>
              <a:rPr lang="en-US" b="1" dirty="0" smtClean="0"/>
              <a:t>one attributes </a:t>
            </a:r>
            <a:r>
              <a:rPr lang="en-US" dirty="0" smtClean="0"/>
              <a:t>inside in a documents</a:t>
            </a:r>
          </a:p>
          <a:p>
            <a:r>
              <a:rPr lang="en-US" dirty="0" smtClean="0"/>
              <a:t>Outputs</a:t>
            </a:r>
          </a:p>
          <a:p>
            <a:pPr lvl="1"/>
            <a:r>
              <a:rPr lang="en-US" dirty="0" smtClean="0"/>
              <a:t>Constraint functions</a:t>
            </a:r>
          </a:p>
          <a:p>
            <a:r>
              <a:rPr lang="en-US" dirty="0" smtClean="0"/>
              <a:t>Constraint Function</a:t>
            </a:r>
          </a:p>
          <a:p>
            <a:pPr marL="1028700" lvl="1" indent="-571500">
              <a:buAutoNum type="romanLcPeriod"/>
            </a:pPr>
            <a:r>
              <a:rPr lang="en-US" dirty="0" smtClean="0"/>
              <a:t>E[c(a=1, z)*c(a=0,z)] </a:t>
            </a:r>
          </a:p>
          <a:p>
            <a:pPr marL="1028700" lvl="1" indent="-571500">
              <a:buFont typeface="Arial" pitchFamily="34" charset="0"/>
              <a:buAutoNum type="romanLcPeriod"/>
            </a:pPr>
            <a:r>
              <a:rPr lang="en-US" dirty="0" smtClean="0"/>
              <a:t>E[c(a=1, z)-c(a=0,z)]</a:t>
            </a:r>
            <a:r>
              <a:rPr lang="en-US" baseline="30000" dirty="0" smtClean="0"/>
              <a:t>2</a:t>
            </a:r>
          </a:p>
          <a:p>
            <a:pPr lvl="1">
              <a:buNone/>
            </a:pPr>
            <a:endParaRPr lang="en-US" b="1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0" y="4876800"/>
            <a:ext cx="2846933" cy="646331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Used a small labeled corpus </a:t>
            </a:r>
          </a:p>
          <a:p>
            <a:r>
              <a:rPr lang="en-US" dirty="0" smtClean="0"/>
              <a:t>from newegg.com</a:t>
            </a:r>
            <a:endParaRPr lang="en-US" dirty="0"/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rot="10800000" flipV="1">
            <a:off x="4495800" y="5199966"/>
            <a:ext cx="1600200" cy="13403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of Constraint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Constrain Function I</a:t>
            </a:r>
          </a:p>
          <a:p>
            <a:pPr marL="742950" lvl="2" indent="-342900"/>
            <a:r>
              <a:rPr lang="en-US" sz="2800" dirty="0" smtClean="0"/>
              <a:t>E[c(a=1, z)*c(a=0,z)]   should be close to zero  (0)</a:t>
            </a:r>
          </a:p>
          <a:p>
            <a:pPr marL="742950" lvl="2" indent="-342900"/>
            <a:r>
              <a:rPr lang="en-US" sz="2800" dirty="0" smtClean="0"/>
              <a:t> Why? </a:t>
            </a:r>
          </a:p>
          <a:p>
            <a:r>
              <a:rPr lang="en-US" dirty="0" smtClean="0"/>
              <a:t>Take a look at topic 1 again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3276600"/>
            <a:ext cx="8001000" cy="49552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Topic, z = 1  a = {pros, cons} = {1, 0}</a:t>
            </a:r>
          </a:p>
          <a:p>
            <a:r>
              <a:rPr lang="en-US" sz="2000" dirty="0" smtClean="0"/>
              <a:t>Total Word, c(w, z=1) = </a:t>
            </a:r>
            <a:r>
              <a:rPr lang="en-US" sz="2000" dirty="0" smtClean="0"/>
              <a:t>4</a:t>
            </a:r>
            <a:endParaRPr lang="en-US" sz="2000" dirty="0" smtClean="0"/>
          </a:p>
          <a:p>
            <a:r>
              <a:rPr lang="en-US" sz="2000" dirty="0" smtClean="0"/>
              <a:t>Total word in Pros, c(a=1, z = 1) = 3</a:t>
            </a:r>
          </a:p>
          <a:p>
            <a:r>
              <a:rPr lang="en-US" sz="2000" dirty="0" smtClean="0"/>
              <a:t>Total word in Cons, c(a=0, z = 1)= </a:t>
            </a:r>
            <a:r>
              <a:rPr lang="en-US" sz="2000" dirty="0" smtClean="0"/>
              <a:t>1</a:t>
            </a:r>
            <a:endParaRPr lang="en-US" sz="2000" dirty="0" smtClean="0"/>
          </a:p>
          <a:p>
            <a:pPr marL="0" lvl="2"/>
            <a:r>
              <a:rPr lang="en-US" sz="2400" dirty="0" smtClean="0"/>
              <a:t>                         E[c(a=1, z)*c(a=0,z)]  = </a:t>
            </a:r>
            <a:r>
              <a:rPr lang="en-US" sz="2400" dirty="0" smtClean="0"/>
              <a:t>3*1 </a:t>
            </a:r>
            <a:r>
              <a:rPr lang="en-US" sz="2400" dirty="0" smtClean="0"/>
              <a:t>= </a:t>
            </a:r>
            <a:r>
              <a:rPr lang="en-US" sz="2400" dirty="0" smtClean="0"/>
              <a:t>3</a:t>
            </a:r>
            <a:endParaRPr lang="en-US" sz="2400" dirty="0" smtClean="0"/>
          </a:p>
          <a:p>
            <a:pPr marL="0" lvl="2">
              <a:buFont typeface="Arial" pitchFamily="34" charset="0"/>
              <a:buChar char="•"/>
            </a:pPr>
            <a:r>
              <a:rPr lang="en-US" sz="2400" dirty="0" smtClean="0"/>
              <a:t> But we need either one of the </a:t>
            </a:r>
            <a:r>
              <a:rPr lang="en-US" sz="2400" b="1" dirty="0" smtClean="0"/>
              <a:t>c(a=1, z = 1)  </a:t>
            </a:r>
            <a:r>
              <a:rPr lang="en-US" sz="2400" dirty="0" smtClean="0"/>
              <a:t>or </a:t>
            </a:r>
            <a:r>
              <a:rPr lang="en-US" sz="2400" b="1" dirty="0" smtClean="0"/>
              <a:t>c(a=0, z = 1)</a:t>
            </a:r>
            <a:r>
              <a:rPr lang="en-US" sz="2400" dirty="0" smtClean="0"/>
              <a:t> to be zero i.e. either in Pros or in Cons but </a:t>
            </a:r>
            <a:r>
              <a:rPr lang="en-US" sz="2400" b="1" dirty="0" smtClean="0"/>
              <a:t>not both</a:t>
            </a:r>
            <a:r>
              <a:rPr lang="en-US" sz="2400" dirty="0" smtClean="0"/>
              <a:t>. That means </a:t>
            </a:r>
            <a:r>
              <a:rPr lang="en-US" sz="2400" b="1" dirty="0" smtClean="0"/>
              <a:t>multiplication</a:t>
            </a:r>
            <a:r>
              <a:rPr lang="en-US" sz="2400" dirty="0" smtClean="0"/>
              <a:t> should be </a:t>
            </a:r>
            <a:r>
              <a:rPr lang="en-US" sz="2400" b="1" dirty="0" smtClean="0"/>
              <a:t>zero</a:t>
            </a:r>
          </a:p>
          <a:p>
            <a:pPr marL="0" lvl="2">
              <a:buFont typeface="Arial" pitchFamily="34" charset="0"/>
              <a:buChar char="•"/>
            </a:pPr>
            <a:r>
              <a:rPr lang="en-US" sz="2400" dirty="0" smtClean="0"/>
              <a:t>Higher values of E[c(a=1, z)*c(a=0,z)] indicate higher penalty of the topic 1</a:t>
            </a:r>
          </a:p>
          <a:p>
            <a:pPr marL="0" lvl="2"/>
            <a:endParaRPr lang="en-US" sz="2400" b="1" dirty="0" smtClean="0"/>
          </a:p>
          <a:p>
            <a:pPr marL="0" lvl="2"/>
            <a:endParaRPr lang="en-US" sz="2400" b="1" dirty="0" smtClean="0"/>
          </a:p>
          <a:p>
            <a:pPr marL="0" lvl="2"/>
            <a:endParaRPr lang="en-US" sz="2400" b="1" dirty="0" smtClean="0"/>
          </a:p>
          <a:p>
            <a:endParaRPr lang="en-US" sz="20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Posterior Regularization with </a:t>
            </a:r>
            <a:br>
              <a:rPr lang="en-US" dirty="0" smtClean="0"/>
            </a:br>
            <a:r>
              <a:rPr lang="en-US" dirty="0" smtClean="0"/>
              <a:t>EM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 can be expressed as: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But for Posterior Regularization we have to modify the E steps (only add the constraints) as follows: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0"/>
            <a:ext cx="785421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5562600"/>
            <a:ext cx="764673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5"/>
          <p:cNvSpPr/>
          <p:nvPr/>
        </p:nvSpPr>
        <p:spPr>
          <a:xfrm>
            <a:off x="4495800" y="6019800"/>
            <a:ext cx="838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24600" y="6172200"/>
            <a:ext cx="2209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Constraint Function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6"/>
          </p:cNvCxnSpPr>
          <p:nvPr/>
        </p:nvCxnSpPr>
        <p:spPr>
          <a:xfrm>
            <a:off x="5334000" y="6210300"/>
            <a:ext cx="9906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EM for Posterior Regularization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88926" y="1219200"/>
            <a:ext cx="9932926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Reviews from Amazon.com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304799" y="990600"/>
            <a:ext cx="8799185" cy="5577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867400" y="2514600"/>
            <a:ext cx="1981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29400" y="3124200"/>
            <a:ext cx="2514600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Is it possible to read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all those reviews?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02" name="AutoShape 6" descr="Image result for tensed emot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Computational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have to compute posterior </a:t>
            </a:r>
            <a:r>
              <a:rPr lang="en-US" dirty="0" err="1" smtClean="0"/>
              <a:t>regularizer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Posterior </a:t>
            </a:r>
            <a:r>
              <a:rPr lang="en-US" dirty="0" err="1" smtClean="0"/>
              <a:t>Regularizer</a:t>
            </a:r>
            <a:r>
              <a:rPr lang="en-US" dirty="0" smtClean="0"/>
              <a:t> is a constraint optimization problem as follows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can solve it in its dual form using </a:t>
            </a:r>
            <a:r>
              <a:rPr lang="en-US" dirty="0" err="1" smtClean="0"/>
              <a:t>Lagrangian</a:t>
            </a:r>
            <a:r>
              <a:rPr lang="en-US" dirty="0" smtClean="0"/>
              <a:t> multiplier and convexity of </a:t>
            </a:r>
            <a:r>
              <a:rPr lang="en-US" dirty="0" err="1" smtClean="0"/>
              <a:t>KLdivergence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362200"/>
            <a:ext cx="764673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4171950"/>
            <a:ext cx="83820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810000" y="4038600"/>
            <a:ext cx="2209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6000" y="4191000"/>
            <a:ext cx="990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91000" y="6248400"/>
            <a:ext cx="1501308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Constraint Set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48400" y="6260068"/>
            <a:ext cx="1471878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Slack Variable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9" idx="0"/>
            <a:endCxn id="7" idx="2"/>
          </p:cNvCxnSpPr>
          <p:nvPr/>
        </p:nvCxnSpPr>
        <p:spPr>
          <a:xfrm rot="16200000" flipV="1">
            <a:off x="4280577" y="5587323"/>
            <a:ext cx="1295400" cy="2675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0"/>
          </p:cNvCxnSpPr>
          <p:nvPr/>
        </p:nvCxnSpPr>
        <p:spPr>
          <a:xfrm rot="16200000" flipV="1">
            <a:off x="6153336" y="5429064"/>
            <a:ext cx="1383268" cy="27873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Computational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dirty="0" smtClean="0"/>
              <a:t>Dual Form of the </a:t>
            </a:r>
            <a:r>
              <a:rPr lang="en-US" dirty="0" err="1" smtClean="0"/>
              <a:t>Regularizer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If       optimal solution for Dual, then we get the primal solution using</a:t>
            </a:r>
          </a:p>
          <a:p>
            <a:endParaRPr lang="en-US" dirty="0" smtClean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64451" y="2286000"/>
            <a:ext cx="5451567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4005943"/>
            <a:ext cx="381000" cy="489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2600" y="5029200"/>
            <a:ext cx="535540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Oval 9"/>
          <p:cNvSpPr/>
          <p:nvPr/>
        </p:nvSpPr>
        <p:spPr>
          <a:xfrm>
            <a:off x="4191000" y="4724400"/>
            <a:ext cx="2743200" cy="152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010400" y="54864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Modified E -step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Two different set of Corpus</a:t>
            </a:r>
          </a:p>
          <a:p>
            <a:pPr lvl="1"/>
            <a:r>
              <a:rPr lang="en-US" dirty="0" smtClean="0"/>
              <a:t>Unstructured Corpus (Amazon Review Dataset)</a:t>
            </a:r>
          </a:p>
          <a:p>
            <a:pPr lvl="1"/>
            <a:r>
              <a:rPr lang="en-US" dirty="0" smtClean="0"/>
              <a:t>Structured Corpus (</a:t>
            </a:r>
            <a:r>
              <a:rPr lang="en-US" dirty="0" err="1" smtClean="0"/>
              <a:t>newEgg</a:t>
            </a:r>
            <a:r>
              <a:rPr lang="en-US" dirty="0" smtClean="0"/>
              <a:t> Review Dataset)</a:t>
            </a:r>
          </a:p>
          <a:p>
            <a:r>
              <a:rPr lang="en-US" dirty="0" smtClean="0"/>
              <a:t>Use PLSA to estimate the topics</a:t>
            </a:r>
          </a:p>
          <a:p>
            <a:r>
              <a:rPr lang="en-US" dirty="0" smtClean="0"/>
              <a:t>E-step:	</a:t>
            </a:r>
          </a:p>
          <a:p>
            <a:pPr lvl="1"/>
            <a:r>
              <a:rPr lang="en-US" dirty="0" smtClean="0"/>
              <a:t>Calculate the expectation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If the review is from </a:t>
            </a:r>
            <a:r>
              <a:rPr lang="en-US" dirty="0" err="1" smtClean="0">
                <a:solidFill>
                  <a:srgbClr val="FF0000"/>
                </a:solidFill>
              </a:rPr>
              <a:t>newEgg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Perform posterior regularization</a:t>
            </a:r>
          </a:p>
          <a:p>
            <a:pPr lvl="1"/>
            <a:r>
              <a:rPr lang="en-US" dirty="0" smtClean="0"/>
              <a:t>Else if the review is from Amazon</a:t>
            </a:r>
          </a:p>
          <a:p>
            <a:pPr lvl="2"/>
            <a:r>
              <a:rPr lang="en-US" dirty="0" smtClean="0"/>
              <a:t>No regularization</a:t>
            </a:r>
          </a:p>
          <a:p>
            <a:r>
              <a:rPr lang="en-US" dirty="0" smtClean="0"/>
              <a:t>M-step: Perform the maximization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222736 </a:t>
            </a:r>
            <a:r>
              <a:rPr lang="en-US" dirty="0" smtClean="0">
                <a:solidFill>
                  <a:srgbClr val="FF0000"/>
                </a:solidFill>
              </a:rPr>
              <a:t>unstructured</a:t>
            </a:r>
            <a:r>
              <a:rPr lang="en-US" dirty="0" smtClean="0"/>
              <a:t> reviews about Camera from Amazon.com</a:t>
            </a:r>
          </a:p>
          <a:p>
            <a:pPr lvl="1"/>
            <a:r>
              <a:rPr lang="en-US" dirty="0" smtClean="0"/>
              <a:t>2690 </a:t>
            </a:r>
            <a:r>
              <a:rPr lang="en-US" dirty="0" smtClean="0">
                <a:solidFill>
                  <a:srgbClr val="FF0000"/>
                </a:solidFill>
              </a:rPr>
              <a:t>structured</a:t>
            </a:r>
            <a:r>
              <a:rPr lang="en-US" dirty="0" smtClean="0"/>
              <a:t> reviews about Camera from newEgg.com</a:t>
            </a:r>
          </a:p>
          <a:p>
            <a:r>
              <a:rPr lang="en-US" dirty="0" smtClean="0"/>
              <a:t>Baseline Method</a:t>
            </a:r>
          </a:p>
          <a:p>
            <a:pPr lvl="1"/>
            <a:r>
              <a:rPr lang="en-US" dirty="0" smtClean="0"/>
              <a:t>Probabilistic Latent Semantic Analysis (PLSA)</a:t>
            </a:r>
          </a:p>
          <a:p>
            <a:r>
              <a:rPr lang="en-US" dirty="0" smtClean="0"/>
              <a:t>Our Method</a:t>
            </a:r>
          </a:p>
          <a:p>
            <a:pPr lvl="1"/>
            <a:r>
              <a:rPr lang="en-US" dirty="0" smtClean="0"/>
              <a:t>Posterior Regularized Probabilistic Latent Semantic Analysis (PR-PLSA)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Metrics</a:t>
            </a:r>
          </a:p>
          <a:p>
            <a:pPr lvl="1"/>
            <a:r>
              <a:rPr lang="en-US" dirty="0" smtClean="0"/>
              <a:t>Likelihood </a:t>
            </a:r>
          </a:p>
          <a:p>
            <a:pPr lvl="1"/>
            <a:r>
              <a:rPr lang="en-US" dirty="0" smtClean="0"/>
              <a:t>Perplexity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Input parameter variations</a:t>
            </a:r>
          </a:p>
          <a:p>
            <a:pPr lvl="1"/>
            <a:r>
              <a:rPr lang="en-US" dirty="0" smtClean="0"/>
              <a:t>Number of topics </a:t>
            </a:r>
          </a:p>
          <a:p>
            <a:r>
              <a:rPr lang="en-US" dirty="0" smtClean="0"/>
              <a:t>Constraint function variations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Likelihood for 30 topics (Constraint-I)</a:t>
            </a:r>
            <a:endParaRPr lang="en-US" dirty="0"/>
          </a:p>
        </p:txBody>
      </p:sp>
      <p:pic>
        <p:nvPicPr>
          <p:cNvPr id="4" name="Content Placeholder 3" descr="Likelihood_PRPLSA_30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81000" y="1447800"/>
            <a:ext cx="10292769" cy="4912800"/>
          </a:xfrm>
        </p:spPr>
      </p:pic>
      <p:sp>
        <p:nvSpPr>
          <p:cNvPr id="5" name="TextBox 4"/>
          <p:cNvSpPr txBox="1"/>
          <p:nvPr/>
        </p:nvSpPr>
        <p:spPr>
          <a:xfrm>
            <a:off x="6172200" y="4038601"/>
            <a:ext cx="2068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 smtClean="0"/>
              <a:t>Constraint function</a:t>
            </a:r>
          </a:p>
          <a:p>
            <a:pPr marL="0" lvl="1"/>
            <a:r>
              <a:rPr lang="en-US" dirty="0" smtClean="0"/>
              <a:t>E[c(a=1, z)*c(a=0,z)]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Likelihood for 40 topics (Constraint-I)</a:t>
            </a:r>
            <a:endParaRPr lang="en-US" dirty="0"/>
          </a:p>
        </p:txBody>
      </p:sp>
      <p:pic>
        <p:nvPicPr>
          <p:cNvPr id="4" name="Content Placeholder 3" descr="Likelihood_PRPLSA_40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84899" y="1371601"/>
            <a:ext cx="10376992" cy="4953000"/>
          </a:xfrm>
        </p:spPr>
      </p:pic>
      <p:sp>
        <p:nvSpPr>
          <p:cNvPr id="5" name="TextBox 4"/>
          <p:cNvSpPr txBox="1"/>
          <p:nvPr/>
        </p:nvSpPr>
        <p:spPr>
          <a:xfrm>
            <a:off x="6172200" y="4038601"/>
            <a:ext cx="2068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 smtClean="0"/>
              <a:t>Constraint function</a:t>
            </a:r>
          </a:p>
          <a:p>
            <a:pPr marL="0" lvl="1"/>
            <a:r>
              <a:rPr lang="en-US" dirty="0" smtClean="0"/>
              <a:t>E[c(a=1, z)*c(a=0,z)]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Likelihood for 50 topics (Constraint-I)</a:t>
            </a:r>
            <a:endParaRPr lang="en-US" dirty="0"/>
          </a:p>
        </p:txBody>
      </p:sp>
      <p:pic>
        <p:nvPicPr>
          <p:cNvPr id="4" name="Content Placeholder 3" descr="Likelihood_PRPLSA_50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685800" y="1295400"/>
            <a:ext cx="10389221" cy="4958837"/>
          </a:xfrm>
        </p:spPr>
      </p:pic>
      <p:sp>
        <p:nvSpPr>
          <p:cNvPr id="5" name="TextBox 4"/>
          <p:cNvSpPr txBox="1"/>
          <p:nvPr/>
        </p:nvSpPr>
        <p:spPr>
          <a:xfrm>
            <a:off x="6172200" y="4038601"/>
            <a:ext cx="2068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 smtClean="0"/>
              <a:t>Constraint function</a:t>
            </a:r>
          </a:p>
          <a:p>
            <a:pPr marL="0" lvl="1"/>
            <a:r>
              <a:rPr lang="en-US" dirty="0" smtClean="0"/>
              <a:t>E[c(a=1, z)*c(a=0,z)]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Likelihood for 30 topics (Constraint-II)</a:t>
            </a:r>
            <a:endParaRPr lang="en-US" dirty="0"/>
          </a:p>
        </p:txBody>
      </p:sp>
      <p:pic>
        <p:nvPicPr>
          <p:cNvPr id="4" name="Content Placeholder 3" descr="Likelihood_PRPLSA_30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44545" y="1295401"/>
            <a:ext cx="10696284" cy="5105400"/>
          </a:xfrm>
        </p:spPr>
      </p:pic>
      <p:sp>
        <p:nvSpPr>
          <p:cNvPr id="5" name="TextBox 4"/>
          <p:cNvSpPr txBox="1"/>
          <p:nvPr/>
        </p:nvSpPr>
        <p:spPr>
          <a:xfrm>
            <a:off x="6172200" y="4038601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 smtClean="0"/>
              <a:t>Constraint function</a:t>
            </a:r>
          </a:p>
          <a:p>
            <a:pPr marL="0" lvl="1"/>
            <a:r>
              <a:rPr lang="en-US" dirty="0" smtClean="0"/>
              <a:t>E[c(a=1, z) -c(a=0,z)]</a:t>
            </a:r>
            <a:r>
              <a:rPr lang="en-US" baseline="30000" dirty="0" smtClean="0"/>
              <a:t>2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Likelihood for 40 topics (Constraint-II)</a:t>
            </a:r>
            <a:endParaRPr lang="en-US" dirty="0"/>
          </a:p>
        </p:txBody>
      </p:sp>
      <p:pic>
        <p:nvPicPr>
          <p:cNvPr id="4" name="Content Placeholder 3" descr="Likelihood_PRPLSA_40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41907" y="1371600"/>
            <a:ext cx="10771707" cy="5141400"/>
          </a:xfrm>
        </p:spPr>
      </p:pic>
      <p:sp>
        <p:nvSpPr>
          <p:cNvPr id="6" name="TextBox 5"/>
          <p:cNvSpPr txBox="1"/>
          <p:nvPr/>
        </p:nvSpPr>
        <p:spPr>
          <a:xfrm>
            <a:off x="6172200" y="4038601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 smtClean="0"/>
              <a:t>Constraint function</a:t>
            </a:r>
          </a:p>
          <a:p>
            <a:pPr marL="0" lvl="1"/>
            <a:r>
              <a:rPr lang="en-US" dirty="0" smtClean="0"/>
              <a:t>E[c(a=1, z) -c(a=0,z)]</a:t>
            </a:r>
            <a:r>
              <a:rPr lang="en-US" baseline="30000" dirty="0" smtClean="0"/>
              <a:t>2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buNone/>
            </a:pPr>
            <a:r>
              <a:rPr lang="en-US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What are we looking for?</a:t>
            </a:r>
            <a:endParaRPr lang="en-US" sz="5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Likelihood for 50 topics (Constraint-II)</a:t>
            </a:r>
            <a:endParaRPr lang="en-US" dirty="0"/>
          </a:p>
        </p:txBody>
      </p:sp>
      <p:pic>
        <p:nvPicPr>
          <p:cNvPr id="4" name="Content Placeholder 3" descr="Likelihood_PRPLSA_50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04189" y="1371600"/>
            <a:ext cx="10696282" cy="5105399"/>
          </a:xfrm>
        </p:spPr>
      </p:pic>
      <p:sp>
        <p:nvSpPr>
          <p:cNvPr id="6" name="TextBox 5"/>
          <p:cNvSpPr txBox="1"/>
          <p:nvPr/>
        </p:nvSpPr>
        <p:spPr>
          <a:xfrm>
            <a:off x="6172200" y="4038601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 smtClean="0"/>
              <a:t>Constraint function</a:t>
            </a:r>
          </a:p>
          <a:p>
            <a:pPr marL="0" lvl="1"/>
            <a:r>
              <a:rPr lang="en-US" dirty="0" smtClean="0"/>
              <a:t>E[c(a=1, z) -c(a=0,z)]</a:t>
            </a:r>
            <a:r>
              <a:rPr lang="en-US" baseline="30000" dirty="0" smtClean="0"/>
              <a:t>2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Perplexity for 30 topics (Constraint-I)</a:t>
            </a:r>
            <a:endParaRPr lang="en-US" dirty="0"/>
          </a:p>
        </p:txBody>
      </p:sp>
      <p:pic>
        <p:nvPicPr>
          <p:cNvPr id="4" name="Content Placeholder 3" descr="perplexity_PRPLSA_30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62000" y="1371600"/>
            <a:ext cx="10389221" cy="4958837"/>
          </a:xfrm>
        </p:spPr>
      </p:pic>
      <p:sp>
        <p:nvSpPr>
          <p:cNvPr id="5" name="TextBox 4"/>
          <p:cNvSpPr txBox="1"/>
          <p:nvPr/>
        </p:nvSpPr>
        <p:spPr>
          <a:xfrm>
            <a:off x="6172200" y="4038601"/>
            <a:ext cx="2068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 smtClean="0"/>
              <a:t>Constraint function</a:t>
            </a:r>
          </a:p>
          <a:p>
            <a:pPr marL="0" lvl="1"/>
            <a:r>
              <a:rPr lang="en-US" dirty="0" smtClean="0"/>
              <a:t>E[c(a=1, z)*c(a=0,z)]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Perplexity for 40 topics (Constraint-I)</a:t>
            </a:r>
            <a:endParaRPr lang="en-US" dirty="0"/>
          </a:p>
        </p:txBody>
      </p:sp>
      <p:pic>
        <p:nvPicPr>
          <p:cNvPr id="4" name="Content Placeholder 3" descr="perplexity_PRPLSA_40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90600" y="1295400"/>
            <a:ext cx="10708513" cy="5111237"/>
          </a:xfrm>
        </p:spPr>
      </p:pic>
      <p:sp>
        <p:nvSpPr>
          <p:cNvPr id="5" name="TextBox 4"/>
          <p:cNvSpPr txBox="1"/>
          <p:nvPr/>
        </p:nvSpPr>
        <p:spPr>
          <a:xfrm>
            <a:off x="6172200" y="4038601"/>
            <a:ext cx="2068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 smtClean="0"/>
              <a:t>Constraint function</a:t>
            </a:r>
          </a:p>
          <a:p>
            <a:pPr marL="0" lvl="1"/>
            <a:r>
              <a:rPr lang="en-US" dirty="0" smtClean="0"/>
              <a:t>E[c(a=1, z)*c(a=0,z)]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Perplexity for 50 topics (Constraint-I)</a:t>
            </a:r>
            <a:endParaRPr lang="en-US" dirty="0"/>
          </a:p>
        </p:txBody>
      </p:sp>
      <p:pic>
        <p:nvPicPr>
          <p:cNvPr id="4" name="Content Placeholder 3" descr="perplexity_PRPLSA_50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609600" y="1447800"/>
            <a:ext cx="10536638" cy="5029200"/>
          </a:xfrm>
        </p:spPr>
      </p:pic>
      <p:sp>
        <p:nvSpPr>
          <p:cNvPr id="5" name="TextBox 4"/>
          <p:cNvSpPr txBox="1"/>
          <p:nvPr/>
        </p:nvSpPr>
        <p:spPr>
          <a:xfrm>
            <a:off x="6172200" y="4038601"/>
            <a:ext cx="2068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 smtClean="0"/>
              <a:t>Constraint function</a:t>
            </a:r>
          </a:p>
          <a:p>
            <a:pPr marL="0" lvl="1"/>
            <a:r>
              <a:rPr lang="en-US" dirty="0" smtClean="0"/>
              <a:t>E[c(a=1, z)*c(a=0,z)]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Perplexity for 30 topics (Constraint-II)</a:t>
            </a:r>
            <a:endParaRPr lang="en-US" dirty="0"/>
          </a:p>
        </p:txBody>
      </p:sp>
      <p:pic>
        <p:nvPicPr>
          <p:cNvPr id="4" name="Content Placeholder 3" descr="perplexity_PRPLSA_30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066800"/>
            <a:ext cx="8001000" cy="6000750"/>
          </a:xfrm>
        </p:spPr>
      </p:pic>
      <p:sp>
        <p:nvSpPr>
          <p:cNvPr id="5" name="TextBox 4"/>
          <p:cNvSpPr txBox="1"/>
          <p:nvPr/>
        </p:nvSpPr>
        <p:spPr>
          <a:xfrm>
            <a:off x="4800600" y="41148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 smtClean="0"/>
              <a:t>Constraint function</a:t>
            </a:r>
          </a:p>
          <a:p>
            <a:pPr marL="0" lvl="1"/>
            <a:r>
              <a:rPr lang="en-US" dirty="0" smtClean="0"/>
              <a:t>E[c(a=1, z) -c(a=0,z)]</a:t>
            </a:r>
            <a:r>
              <a:rPr lang="en-US" baseline="30000" dirty="0" smtClean="0"/>
              <a:t>2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Perplexity for 40 topics (Constraint-II)</a:t>
            </a:r>
            <a:endParaRPr lang="en-US" dirty="0"/>
          </a:p>
        </p:txBody>
      </p:sp>
      <p:pic>
        <p:nvPicPr>
          <p:cNvPr id="4" name="Content Placeholder 3" descr="perplexity_PRPLSA_40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14400" y="1371600"/>
            <a:ext cx="10389221" cy="4958837"/>
          </a:xfrm>
        </p:spPr>
      </p:pic>
      <p:sp>
        <p:nvSpPr>
          <p:cNvPr id="5" name="TextBox 4"/>
          <p:cNvSpPr txBox="1"/>
          <p:nvPr/>
        </p:nvSpPr>
        <p:spPr>
          <a:xfrm>
            <a:off x="6172200" y="4038601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 smtClean="0"/>
              <a:t>Constraint function</a:t>
            </a:r>
          </a:p>
          <a:p>
            <a:pPr marL="0" lvl="1"/>
            <a:r>
              <a:rPr lang="en-US" dirty="0" smtClean="0"/>
              <a:t>E[c(a=1, z) -c(a=0,z)]</a:t>
            </a:r>
            <a:r>
              <a:rPr lang="en-US" baseline="30000" dirty="0" smtClean="0"/>
              <a:t>2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Perplexity for 50 topics (Constraint-II)</a:t>
            </a:r>
            <a:endParaRPr lang="en-US" dirty="0"/>
          </a:p>
        </p:txBody>
      </p:sp>
      <p:pic>
        <p:nvPicPr>
          <p:cNvPr id="4" name="Content Placeholder 3" descr="perplexity_PRPLSA_50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49930" y="1371601"/>
            <a:ext cx="10855930" cy="5181600"/>
          </a:xfrm>
        </p:spPr>
      </p:pic>
      <p:sp>
        <p:nvSpPr>
          <p:cNvPr id="5" name="TextBox 4"/>
          <p:cNvSpPr txBox="1"/>
          <p:nvPr/>
        </p:nvSpPr>
        <p:spPr>
          <a:xfrm>
            <a:off x="6172200" y="4038601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 smtClean="0"/>
              <a:t>Constraint function</a:t>
            </a:r>
          </a:p>
          <a:p>
            <a:pPr marL="0" lvl="1"/>
            <a:r>
              <a:rPr lang="en-US" dirty="0" smtClean="0"/>
              <a:t>E[c(a=1, z) -c(a=0,z)]</a:t>
            </a:r>
            <a:r>
              <a:rPr lang="en-US" baseline="30000" dirty="0" smtClean="0"/>
              <a:t>2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by PLSA</a:t>
            </a:r>
            <a:endParaRPr lang="en-US" dirty="0"/>
          </a:p>
        </p:txBody>
      </p:sp>
      <p:pic>
        <p:nvPicPr>
          <p:cNvPr id="2253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45107" y="1981200"/>
            <a:ext cx="8494093" cy="3399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by PR-PLSA</a:t>
            </a:r>
            <a:endParaRPr 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" y="1730517"/>
            <a:ext cx="9143999" cy="3770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 from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Likelihood increases as the number of topic increases</a:t>
            </a:r>
          </a:p>
          <a:p>
            <a:endParaRPr lang="en-US" dirty="0" smtClean="0"/>
          </a:p>
          <a:p>
            <a:r>
              <a:rPr lang="en-US" dirty="0" smtClean="0"/>
              <a:t>Perplexity of our model is almost as good as PLSA but not better </a:t>
            </a:r>
          </a:p>
          <a:p>
            <a:endParaRPr lang="en-US" dirty="0" smtClean="0"/>
          </a:p>
          <a:p>
            <a:r>
              <a:rPr lang="en-US" dirty="0" smtClean="0"/>
              <a:t>Constraint-I is performing better than constraint-II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81000" y="145430"/>
            <a:ext cx="8229600" cy="6636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791200" y="533400"/>
            <a:ext cx="1396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Cons: </a:t>
            </a:r>
            <a:r>
              <a:rPr lang="en-US" dirty="0" smtClean="0"/>
              <a:t>Focus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15000" y="2667000"/>
            <a:ext cx="267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Cons: </a:t>
            </a:r>
            <a:r>
              <a:rPr lang="en-US" dirty="0" smtClean="0"/>
              <a:t>Picture Quality, USB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67400" y="5181600"/>
            <a:ext cx="2099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Cons: </a:t>
            </a:r>
            <a:r>
              <a:rPr lang="en-US" dirty="0" smtClean="0"/>
              <a:t>Memory Card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85800" y="1447800"/>
            <a:ext cx="1066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81600" y="3657600"/>
            <a:ext cx="1828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62000" y="3429000"/>
            <a:ext cx="1905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28800" y="5791200"/>
            <a:ext cx="2819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Future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 more attributes</a:t>
            </a:r>
          </a:p>
          <a:p>
            <a:endParaRPr lang="en-US" dirty="0" smtClean="0"/>
          </a:p>
          <a:p>
            <a:r>
              <a:rPr lang="en-US" dirty="0" smtClean="0"/>
              <a:t>Labeling unstructured data using knowledge from the trained posterior regularized topic model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http://i.ytimg.com/vi/QpeivRmaL0w/maxresdefaul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981200"/>
            <a:ext cx="6657975" cy="3743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Topic – z</a:t>
            </a:r>
          </a:p>
          <a:p>
            <a:r>
              <a:rPr lang="en-US" dirty="0" smtClean="0"/>
              <a:t>Attribute – a {a=1 means pros, a=0 means cons}</a:t>
            </a:r>
          </a:p>
          <a:p>
            <a:r>
              <a:rPr lang="en-US" dirty="0" smtClean="0"/>
              <a:t>E[x] - Expectation of x</a:t>
            </a:r>
          </a:p>
          <a:p>
            <a:r>
              <a:rPr lang="en-US" dirty="0" smtClean="0"/>
              <a:t>c(a=1,z) – number of pros attributes under topic z</a:t>
            </a:r>
          </a:p>
          <a:p>
            <a:r>
              <a:rPr lang="en-US" dirty="0" smtClean="0"/>
              <a:t>c(a=0,z) – number of cons attributes under topic z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topics and their proportion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New topics and their proportion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59630" y="2200870"/>
            <a:ext cx="150618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Topic 1</a:t>
            </a:r>
          </a:p>
          <a:p>
            <a:r>
              <a:rPr lang="en-US" dirty="0" smtClean="0"/>
              <a:t>Battery  0.08</a:t>
            </a:r>
          </a:p>
          <a:p>
            <a:r>
              <a:rPr lang="en-US" dirty="0" smtClean="0"/>
              <a:t>Life          0.02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93703" y="2200870"/>
            <a:ext cx="136152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Topic 2 </a:t>
            </a:r>
          </a:p>
          <a:p>
            <a:r>
              <a:rPr lang="en-US" dirty="0" smtClean="0"/>
              <a:t>Zoom    0.05</a:t>
            </a:r>
          </a:p>
          <a:p>
            <a:r>
              <a:rPr lang="en-US" dirty="0" smtClean="0"/>
              <a:t>Optical  0.06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55230" y="2200870"/>
            <a:ext cx="1201804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Topic 3</a:t>
            </a:r>
          </a:p>
          <a:p>
            <a:r>
              <a:rPr lang="en-US" dirty="0" smtClean="0"/>
              <a:t>Flash </a:t>
            </a:r>
          </a:p>
          <a:p>
            <a:r>
              <a:rPr lang="en-US" dirty="0" smtClean="0"/>
              <a:t>Megapixel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74430" y="2200870"/>
            <a:ext cx="126477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Topic 4</a:t>
            </a:r>
          </a:p>
          <a:p>
            <a:r>
              <a:rPr lang="en-US" dirty="0" smtClean="0"/>
              <a:t>Cover 0.8 </a:t>
            </a:r>
          </a:p>
          <a:p>
            <a:r>
              <a:rPr lang="en-US" dirty="0" smtClean="0"/>
              <a:t>Battery  0.2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57200" y="2133600"/>
          <a:ext cx="2667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/>
                <a:gridCol w="1333500"/>
              </a:tblGrid>
              <a:tr h="340360">
                <a:tc>
                  <a:txBody>
                    <a:bodyPr/>
                    <a:lstStyle/>
                    <a:p>
                      <a:r>
                        <a:rPr lang="en-US" dirty="0" smtClean="0"/>
                        <a:t>Topics(z)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Proportion</a:t>
                      </a:r>
                      <a:endParaRPr lang="en-US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657600" y="4944070"/>
            <a:ext cx="150618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Topic 1</a:t>
            </a:r>
          </a:p>
          <a:p>
            <a:r>
              <a:rPr lang="en-US" dirty="0" smtClean="0"/>
              <a:t>Battery  0.08</a:t>
            </a:r>
          </a:p>
          <a:p>
            <a:r>
              <a:rPr lang="en-US" dirty="0" smtClean="0"/>
              <a:t>Life          0.02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191673" y="4944070"/>
            <a:ext cx="136152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Topic 2 </a:t>
            </a:r>
          </a:p>
          <a:p>
            <a:r>
              <a:rPr lang="en-US" dirty="0" smtClean="0"/>
              <a:t>Zoom    0.05</a:t>
            </a:r>
          </a:p>
          <a:p>
            <a:r>
              <a:rPr lang="en-US" dirty="0" smtClean="0"/>
              <a:t>Optical  0.06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553200" y="4944070"/>
            <a:ext cx="1201804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Topic 3</a:t>
            </a:r>
          </a:p>
          <a:p>
            <a:r>
              <a:rPr lang="en-US" dirty="0" smtClean="0"/>
              <a:t>Flash </a:t>
            </a:r>
          </a:p>
          <a:p>
            <a:r>
              <a:rPr lang="en-US" dirty="0" smtClean="0"/>
              <a:t>Megapixel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772400" y="4944070"/>
            <a:ext cx="126477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Topic 4</a:t>
            </a:r>
          </a:p>
          <a:p>
            <a:r>
              <a:rPr lang="en-US" dirty="0" smtClean="0"/>
              <a:t>Cover 0.8 </a:t>
            </a:r>
          </a:p>
          <a:p>
            <a:r>
              <a:rPr lang="en-US" dirty="0" smtClean="0"/>
              <a:t>Battery  0.2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609600" y="4648200"/>
          <a:ext cx="2667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/>
                <a:gridCol w="1333500"/>
              </a:tblGrid>
              <a:tr h="340360">
                <a:tc>
                  <a:txBody>
                    <a:bodyPr/>
                    <a:lstStyle/>
                    <a:p>
                      <a:r>
                        <a:rPr lang="en-US" dirty="0" smtClean="0"/>
                        <a:t>Topics(z)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Proportion</a:t>
                      </a:r>
                      <a:endParaRPr lang="en-US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Oval 21"/>
          <p:cNvSpPr/>
          <p:nvPr/>
        </p:nvSpPr>
        <p:spPr>
          <a:xfrm>
            <a:off x="381000" y="2438400"/>
            <a:ext cx="22860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81000" y="3581400"/>
            <a:ext cx="22860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57200" y="4953000"/>
            <a:ext cx="22860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57200" y="6019800"/>
            <a:ext cx="22860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33399" y="73656"/>
            <a:ext cx="8321621" cy="6784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791200" y="381000"/>
            <a:ext cx="251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Pros:</a:t>
            </a:r>
            <a:r>
              <a:rPr lang="en-US" dirty="0" smtClean="0"/>
              <a:t> Menu features, ISO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43600" y="4953000"/>
            <a:ext cx="2332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Cons:</a:t>
            </a:r>
            <a:r>
              <a:rPr lang="en-US" dirty="0" smtClean="0"/>
              <a:t> No manual focus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Pros: </a:t>
            </a:r>
            <a:r>
              <a:rPr lang="en-US" dirty="0" smtClean="0"/>
              <a:t>Light Weight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14400" y="2286000"/>
            <a:ext cx="990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733800" y="2819400"/>
            <a:ext cx="914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667000" y="5791200"/>
            <a:ext cx="3048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114800" y="6324600"/>
            <a:ext cx="1295400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1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5400" y="2743200"/>
            <a:ext cx="67056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What do we really need?</a:t>
            </a:r>
            <a:endParaRPr lang="en-US" sz="5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087" y="228600"/>
            <a:ext cx="9111913" cy="6405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 each product</a:t>
            </a:r>
          </a:p>
          <a:p>
            <a:pPr lvl="1"/>
            <a:r>
              <a:rPr lang="en-US" dirty="0" smtClean="0"/>
              <a:t>User writes about different </a:t>
            </a:r>
            <a:r>
              <a:rPr lang="en-US" dirty="0" smtClean="0">
                <a:solidFill>
                  <a:srgbClr val="FF0000"/>
                </a:solidFill>
              </a:rPr>
              <a:t>aspects/topics</a:t>
            </a:r>
            <a:endParaRPr lang="en-US" dirty="0" smtClean="0"/>
          </a:p>
          <a:p>
            <a:pPr lvl="1"/>
            <a:r>
              <a:rPr lang="en-US" dirty="0" smtClean="0"/>
              <a:t>May also provide suggestions for improvement</a:t>
            </a:r>
          </a:p>
          <a:p>
            <a:r>
              <a:rPr lang="en-US" dirty="0" smtClean="0"/>
              <a:t>Topics/Aspects</a:t>
            </a:r>
          </a:p>
          <a:p>
            <a:pPr lvl="1"/>
            <a:r>
              <a:rPr lang="en-US" dirty="0" smtClean="0"/>
              <a:t>Can have multiple attributes</a:t>
            </a:r>
          </a:p>
          <a:p>
            <a:pPr lvl="2"/>
            <a:r>
              <a:rPr lang="en-US" dirty="0" smtClean="0"/>
              <a:t>i.e. Pros, Cons</a:t>
            </a:r>
          </a:p>
          <a:p>
            <a:r>
              <a:rPr lang="en-US" dirty="0" smtClean="0"/>
              <a:t>Attributes</a:t>
            </a:r>
          </a:p>
          <a:p>
            <a:pPr lvl="1"/>
            <a:r>
              <a:rPr lang="en-US" dirty="0" smtClean="0"/>
              <a:t>Topic can contain only one attribute inside in each review i.e. picture quality (a topic) is either </a:t>
            </a:r>
            <a:r>
              <a:rPr lang="en-US" b="1" dirty="0" smtClean="0"/>
              <a:t>good</a:t>
            </a:r>
            <a:r>
              <a:rPr lang="en-US" dirty="0" smtClean="0"/>
              <a:t> or </a:t>
            </a:r>
            <a:r>
              <a:rPr lang="en-US" b="1" dirty="0" smtClean="0"/>
              <a:t>bad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|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|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.3|0.2|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2|0.2|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1882</Words>
  <Application>Microsoft Office PowerPoint</Application>
  <PresentationFormat>On-screen Show (4:3)</PresentationFormat>
  <Paragraphs>486</Paragraphs>
  <Slides>53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5" baseType="lpstr">
      <vt:lpstr>Office Theme</vt:lpstr>
      <vt:lpstr>Equation</vt:lpstr>
      <vt:lpstr>Posterior Regularization on Topic Modeling</vt:lpstr>
      <vt:lpstr>Outlines</vt:lpstr>
      <vt:lpstr>Reviews from Amazon.com</vt:lpstr>
      <vt:lpstr>Slide 4</vt:lpstr>
      <vt:lpstr>Motivation</vt:lpstr>
      <vt:lpstr>Slide 6</vt:lpstr>
      <vt:lpstr>Slide 7</vt:lpstr>
      <vt:lpstr>Slide 8</vt:lpstr>
      <vt:lpstr>Findings</vt:lpstr>
      <vt:lpstr>Research Question</vt:lpstr>
      <vt:lpstr>Related Works</vt:lpstr>
      <vt:lpstr>System Components</vt:lpstr>
      <vt:lpstr>Topic Models </vt:lpstr>
      <vt:lpstr>Topic Models </vt:lpstr>
      <vt:lpstr>Probabilistic Latent Semantic Analysis</vt:lpstr>
      <vt:lpstr>Parameter estimation in PLSA</vt:lpstr>
      <vt:lpstr>Running Example</vt:lpstr>
      <vt:lpstr>Topic Modeling</vt:lpstr>
      <vt:lpstr>Topic Modeling</vt:lpstr>
      <vt:lpstr>Topic Modeling</vt:lpstr>
      <vt:lpstr>Topic Modeling</vt:lpstr>
      <vt:lpstr>       Running Example</vt:lpstr>
      <vt:lpstr>What can we do?</vt:lpstr>
      <vt:lpstr>What have we done?</vt:lpstr>
      <vt:lpstr>Redistributing the topic proportion</vt:lpstr>
      <vt:lpstr>Posterior Regularization</vt:lpstr>
      <vt:lpstr>Design of Constraint function</vt:lpstr>
      <vt:lpstr>Posterior Regularization with  EM Algorithm</vt:lpstr>
      <vt:lpstr>EM for Posterior Regularization</vt:lpstr>
      <vt:lpstr>Computational Complexity</vt:lpstr>
      <vt:lpstr>Computational Complexity</vt:lpstr>
      <vt:lpstr>System Overview</vt:lpstr>
      <vt:lpstr>Experimental Setup</vt:lpstr>
      <vt:lpstr>Evaluation</vt:lpstr>
      <vt:lpstr>Likelihood for 30 topics (Constraint-I)</vt:lpstr>
      <vt:lpstr>Likelihood for 40 topics (Constraint-I)</vt:lpstr>
      <vt:lpstr>Likelihood for 50 topics (Constraint-I)</vt:lpstr>
      <vt:lpstr>Likelihood for 30 topics (Constraint-II)</vt:lpstr>
      <vt:lpstr>Likelihood for 40 topics (Constraint-II)</vt:lpstr>
      <vt:lpstr>Likelihood for 50 topics (Constraint-II)</vt:lpstr>
      <vt:lpstr>Perplexity for 30 topics (Constraint-I)</vt:lpstr>
      <vt:lpstr>Perplexity for 40 topics (Constraint-I)</vt:lpstr>
      <vt:lpstr>Perplexity for 50 topics (Constraint-I)</vt:lpstr>
      <vt:lpstr>Perplexity for 30 topics (Constraint-II)</vt:lpstr>
      <vt:lpstr>Perplexity for 40 topics (Constraint-II)</vt:lpstr>
      <vt:lpstr>Perplexity for 50 topics (Constraint-II)</vt:lpstr>
      <vt:lpstr>Topics by PLSA</vt:lpstr>
      <vt:lpstr>Topics by PR-PLSA</vt:lpstr>
      <vt:lpstr>Observation from experiments</vt:lpstr>
      <vt:lpstr>Future Works</vt:lpstr>
      <vt:lpstr>Slide 51</vt:lpstr>
      <vt:lpstr>Notations</vt:lpstr>
      <vt:lpstr>What can we do?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Posterior Regularization on Topic Modeling</dc:title>
  <dc:creator/>
  <cp:lastModifiedBy>ASUS</cp:lastModifiedBy>
  <cp:revision>60</cp:revision>
  <dcterms:created xsi:type="dcterms:W3CDTF">2006-08-16T00:00:00Z</dcterms:created>
  <dcterms:modified xsi:type="dcterms:W3CDTF">2015-05-02T16:19:36Z</dcterms:modified>
</cp:coreProperties>
</file>