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1" r:id="rId7"/>
    <p:sldId id="274" r:id="rId8"/>
    <p:sldId id="262" r:id="rId9"/>
    <p:sldId id="276" r:id="rId10"/>
    <p:sldId id="277" r:id="rId11"/>
    <p:sldId id="271" r:id="rId12"/>
    <p:sldId id="269" r:id="rId13"/>
    <p:sldId id="266" r:id="rId14"/>
    <p:sldId id="268" r:id="rId15"/>
    <p:sldId id="27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25" autoAdjust="0"/>
  </p:normalViewPr>
  <p:slideViewPr>
    <p:cSldViewPr snapToGrid="0">
      <p:cViewPr>
        <p:scale>
          <a:sx n="70" d="100"/>
          <a:sy n="70" d="100"/>
        </p:scale>
        <p:origin x="4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6545F-88CF-42B5-B98E-853273AFAC8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58728-B003-47FF-8416-5A0FA52B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Civil unrest event</a:t>
            </a:r>
            <a:r>
              <a:rPr lang="en-US" baseline="0" dirty="0" smtClean="0"/>
              <a:t> forecasting: </a:t>
            </a:r>
            <a:r>
              <a:rPr lang="en-US" baseline="0" dirty="0" smtClean="0">
                <a:sym typeface="Wingdings" panose="05000000000000000000" pitchFamily="2" charset="2"/>
              </a:rPr>
              <a:t> important</a:t>
            </a:r>
            <a:endParaRPr lang="en-US" baseline="0" dirty="0" smtClean="0"/>
          </a:p>
          <a:p>
            <a:r>
              <a:rPr lang="en-US" baseline="0" dirty="0" err="1" smtClean="0"/>
              <a:t>predictand</a:t>
            </a:r>
            <a:r>
              <a:rPr lang="en-US" baseline="0" dirty="0" smtClean="0"/>
              <a:t>: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smtClean="0"/>
              <a:t>harder (unit of analysis);</a:t>
            </a:r>
          </a:p>
          <a:p>
            <a:r>
              <a:rPr lang="en-US" baseline="0" dirty="0" smtClean="0"/>
              <a:t>Predictor </a:t>
            </a:r>
            <a:r>
              <a:rPr lang="en-US" baseline="0" dirty="0" smtClean="0">
                <a:sym typeface="Wingdings" panose="05000000000000000000" pitchFamily="2" charset="2"/>
              </a:rPr>
              <a:t> problem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58728-B003-47FF-8416-5A0FA52B72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7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the user volume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58728-B003-47FF-8416-5A0FA52B7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Aggregated daily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58728-B003-47FF-8416-5A0FA52B7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</a:t>
            </a:r>
            <a:r>
              <a:rPr lang="en-US" baseline="0" dirty="0" smtClean="0"/>
              <a:t> in a lot of existing works GDELT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58728-B003-47FF-8416-5A0FA52B72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5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words:</a:t>
            </a:r>
            <a:r>
              <a:rPr lang="en-US" baseline="0" dirty="0" smtClean="0"/>
              <a:t> an effort to bridge the gap between social science and data mining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58728-B003-47FF-8416-5A0FA52B72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7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ED2-73D9-4504-B6DC-3CDCD3C45E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DAC-4045-4068-B8E0-855DD817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ED2-73D9-4504-B6DC-3CDCD3C45E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DAC-4045-4068-B8E0-855DD817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ED2-73D9-4504-B6DC-3CDCD3C45E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DAC-4045-4068-B8E0-855DD817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3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ED2-73D9-4504-B6DC-3CDCD3C45E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DAC-4045-4068-B8E0-855DD817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ED2-73D9-4504-B6DC-3CDCD3C45E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DAC-4045-4068-B8E0-855DD817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7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ED2-73D9-4504-B6DC-3CDCD3C45E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DAC-4045-4068-B8E0-855DD817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6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ED2-73D9-4504-B6DC-3CDCD3C45E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DAC-4045-4068-B8E0-855DD817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6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ED2-73D9-4504-B6DC-3CDCD3C45E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DAC-4045-4068-B8E0-855DD817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7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ED2-73D9-4504-B6DC-3CDCD3C45E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DAC-4045-4068-B8E0-855DD817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1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ED2-73D9-4504-B6DC-3CDCD3C45E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DAC-4045-4068-B8E0-855DD817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7ED2-73D9-4504-B6DC-3CDCD3C45E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8DAC-4045-4068-B8E0-855DD817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7ED2-73D9-4504-B6DC-3CDCD3C45E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8DAC-4045-4068-B8E0-855DD817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8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7429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entury" panose="02040604050505020304" pitchFamily="18" charset="0"/>
              </a:rPr>
              <a:t>Social Theory Driven Operational Forecasting of Civil Unrest Event Outbreaks</a:t>
            </a:r>
            <a:endParaRPr lang="en-US" sz="3200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0031"/>
            <a:ext cx="9144000" cy="1655762"/>
          </a:xfrm>
        </p:spPr>
        <p:txBody>
          <a:bodyPr>
            <a:normAutofit/>
          </a:bodyPr>
          <a:lstStyle/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Final Project Presentation</a:t>
            </a:r>
          </a:p>
          <a:p>
            <a:r>
              <a:rPr lang="en-US" sz="2000" dirty="0" smtClean="0">
                <a:latin typeface="Century" panose="02040604050505020304" pitchFamily="18" charset="0"/>
              </a:rPr>
              <a:t>Peter Wu</a:t>
            </a:r>
          </a:p>
          <a:p>
            <a:r>
              <a:rPr lang="en-US" sz="2000" dirty="0" smtClean="0">
                <a:latin typeface="Century" panose="02040604050505020304" pitchFamily="18" charset="0"/>
              </a:rPr>
              <a:t>Apr 30, 2015</a:t>
            </a:r>
          </a:p>
        </p:txBody>
      </p:sp>
    </p:spTree>
    <p:extLst>
      <p:ext uri="{BB962C8B-B14F-4D97-AF65-F5344CB8AC3E}">
        <p14:creationId xmlns:p14="http://schemas.microsoft.com/office/powerpoint/2010/main" val="23751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199" t="33059" r="18463" b="31039"/>
          <a:stretch/>
        </p:blipFill>
        <p:spPr>
          <a:xfrm>
            <a:off x="403761" y="1531915"/>
            <a:ext cx="11396267" cy="40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G</a:t>
            </a:r>
            <a:r>
              <a:rPr lang="en-US" dirty="0" smtClean="0">
                <a:latin typeface="Century" panose="02040604050505020304" pitchFamily="18" charset="0"/>
              </a:rPr>
              <a:t>round truth labels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Protest </a:t>
            </a:r>
            <a:r>
              <a:rPr lang="en-US" u="sng" dirty="0" smtClean="0">
                <a:latin typeface="Century" panose="02040604050505020304" pitchFamily="18" charset="0"/>
              </a:rPr>
              <a:t>outbreaks</a:t>
            </a:r>
            <a:r>
              <a:rPr lang="en-US" dirty="0" smtClean="0">
                <a:latin typeface="Century" panose="02040604050505020304" pitchFamily="18" charset="0"/>
              </a:rPr>
              <a:t> in Cairo during 12/1/2010-3/31/2011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Manually curated through Google news search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15 protest outbreaks identified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Example:</a:t>
            </a:r>
          </a:p>
          <a:p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953" t="39886" r="1190" b="31847"/>
          <a:stretch/>
        </p:blipFill>
        <p:spPr>
          <a:xfrm>
            <a:off x="150421" y="4037609"/>
            <a:ext cx="12041579" cy="21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Research question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A change in the value of a protest participation metric of Cairo over </a:t>
            </a:r>
            <a:r>
              <a:rPr lang="en-US" u="sng" dirty="0" smtClean="0">
                <a:latin typeface="Century" panose="02040604050505020304" pitchFamily="18" charset="0"/>
              </a:rPr>
              <a:t>a </a:t>
            </a:r>
            <a:r>
              <a:rPr lang="en-US" i="1" u="sng" dirty="0" smtClean="0">
                <a:latin typeface="Century" panose="02040604050505020304" pitchFamily="18" charset="0"/>
              </a:rPr>
              <a:t>base period</a:t>
            </a:r>
            <a:r>
              <a:rPr lang="en-US" u="sng" dirty="0" smtClean="0">
                <a:latin typeface="Century" panose="02040604050505020304" pitchFamily="18" charset="0"/>
              </a:rPr>
              <a:t> of the </a:t>
            </a:r>
            <a:r>
              <a:rPr lang="en-US" u="sng" dirty="0">
                <a:latin typeface="Century" panose="02040604050505020304" pitchFamily="18" charset="0"/>
              </a:rPr>
              <a:t>M</a:t>
            </a:r>
            <a:r>
              <a:rPr lang="en-US" u="sng" dirty="0" smtClean="0">
                <a:latin typeface="Century" panose="02040604050505020304" pitchFamily="18" charset="0"/>
              </a:rPr>
              <a:t> past days</a:t>
            </a:r>
            <a:r>
              <a:rPr lang="en-US" dirty="0" smtClean="0">
                <a:latin typeface="Century" panose="02040604050505020304" pitchFamily="18" charset="0"/>
              </a:rPr>
              <a:t> (M=1,2,3) is significantly correlated with a protest event outbreak that happens within </a:t>
            </a:r>
            <a:r>
              <a:rPr lang="en-US" u="sng" dirty="0" smtClean="0">
                <a:latin typeface="Century" panose="02040604050505020304" pitchFamily="18" charset="0"/>
              </a:rPr>
              <a:t>a </a:t>
            </a:r>
            <a:r>
              <a:rPr lang="en-US" i="1" u="sng" dirty="0" smtClean="0">
                <a:latin typeface="Century" panose="02040604050505020304" pitchFamily="18" charset="0"/>
              </a:rPr>
              <a:t>predicting horizon</a:t>
            </a:r>
            <a:r>
              <a:rPr lang="en-US" u="sng" dirty="0" smtClean="0">
                <a:latin typeface="Century" panose="02040604050505020304" pitchFamily="18" charset="0"/>
              </a:rPr>
              <a:t> of the N upcoming days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dirty="0" smtClean="0">
                <a:latin typeface="Century" panose="02040604050505020304" pitchFamily="18" charset="0"/>
              </a:rPr>
              <a:t>(N=1,2,3).</a:t>
            </a: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2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Modeling &amp; prediction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Logistic regression with backward stepwise selection based on </a:t>
            </a:r>
            <a:r>
              <a:rPr lang="en-US" dirty="0" err="1" smtClean="0">
                <a:latin typeface="Century" panose="02040604050505020304" pitchFamily="18" charset="0"/>
              </a:rPr>
              <a:t>Akaike</a:t>
            </a:r>
            <a:r>
              <a:rPr lang="en-US" dirty="0" smtClean="0">
                <a:latin typeface="Century" panose="02040604050505020304" pitchFamily="18" charset="0"/>
              </a:rPr>
              <a:t> information criterion (AIC) for each configuration of base period M and predicting horizon N.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Leave-one-out cross validation to evaluate prediction.</a:t>
            </a:r>
          </a:p>
          <a:p>
            <a:r>
              <a:rPr lang="en-US" dirty="0">
                <a:latin typeface="Century" panose="02040604050505020304" pitchFamily="18" charset="0"/>
              </a:rPr>
              <a:t>P</a:t>
            </a:r>
            <a:r>
              <a:rPr lang="en-US" dirty="0" smtClean="0">
                <a:latin typeface="Century" panose="02040604050505020304" pitchFamily="18" charset="0"/>
              </a:rPr>
              <a:t>erformance compared against baseline models built using GDELT event count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952" y="4577225"/>
            <a:ext cx="2289047" cy="2289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Highlight of findings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244"/>
            <a:ext cx="10823369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entury" panose="02040604050505020304" pitchFamily="18" charset="0"/>
              </a:rPr>
              <a:t>Daily volume of tweets that present future protest information has a significant positive correlation with future protest outbreaks under all configurations of M and N.</a:t>
            </a:r>
          </a:p>
          <a:p>
            <a:r>
              <a:rPr lang="en-US" sz="2400" dirty="0" smtClean="0">
                <a:latin typeface="Century" panose="02040604050505020304" pitchFamily="18" charset="0"/>
              </a:rPr>
              <a:t>Daily volume of political tweets (percentage) is only significant under M=3 and N=1,2 and surprisingly has a negative effect.</a:t>
            </a:r>
          </a:p>
          <a:p>
            <a:r>
              <a:rPr lang="en-US" sz="2400" dirty="0" smtClean="0">
                <a:latin typeface="Century" panose="02040604050505020304" pitchFamily="18" charset="0"/>
              </a:rPr>
              <a:t>To predict protest outbreaks 1 or 2 days into the future, choosing a base period M=3 gives the best performance; while when N=3, the best model is obtained at M=1.  </a:t>
            </a:r>
          </a:p>
          <a:p>
            <a:r>
              <a:rPr lang="en-US" sz="2400" dirty="0" smtClean="0">
                <a:latin typeface="Century" panose="02040604050505020304" pitchFamily="18" charset="0"/>
              </a:rPr>
              <a:t>The selected main model achieves an AUC of 0.816</a:t>
            </a:r>
            <a:r>
              <a:rPr lang="en-US" sz="2400" dirty="0" smtClean="0">
                <a:latin typeface="Century" panose="02040604050505020304" pitchFamily="18" charset="0"/>
              </a:rPr>
              <a:t> under N=1</a:t>
            </a:r>
            <a:r>
              <a:rPr lang="en-US" sz="2400" dirty="0" smtClean="0">
                <a:latin typeface="Century" panose="02040604050505020304" pitchFamily="18" charset="0"/>
              </a:rPr>
              <a:t>, outperforming the baseline model the most, by 36.8%.</a:t>
            </a:r>
          </a:p>
        </p:txBody>
      </p:sp>
    </p:spTree>
    <p:extLst>
      <p:ext uri="{BB962C8B-B14F-4D97-AF65-F5344CB8AC3E}">
        <p14:creationId xmlns:p14="http://schemas.microsoft.com/office/powerpoint/2010/main" val="46977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Highlight of findings (cont’d)</a:t>
            </a: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" y="1977002"/>
            <a:ext cx="11695176" cy="2092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04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Questions?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Outline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entury" panose="02040604050505020304" pitchFamily="18" charset="0"/>
              </a:rPr>
              <a:t>Introduction</a:t>
            </a:r>
          </a:p>
          <a:p>
            <a:pPr lvl="1"/>
            <a:r>
              <a:rPr lang="en-US" sz="2800" dirty="0" smtClean="0">
                <a:latin typeface="Century" panose="02040604050505020304" pitchFamily="18" charset="0"/>
              </a:rPr>
              <a:t>Political conflict prediction</a:t>
            </a:r>
          </a:p>
          <a:p>
            <a:pPr lvl="1"/>
            <a:r>
              <a:rPr lang="en-US" sz="2800" dirty="0" smtClean="0">
                <a:latin typeface="Century" panose="02040604050505020304" pitchFamily="18" charset="0"/>
              </a:rPr>
              <a:t>Protest participation theory</a:t>
            </a:r>
          </a:p>
          <a:p>
            <a:r>
              <a:rPr lang="en-US" sz="3200" dirty="0" smtClean="0">
                <a:latin typeface="Century" panose="02040604050505020304" pitchFamily="18" charset="0"/>
              </a:rPr>
              <a:t>Methodology</a:t>
            </a:r>
            <a:endParaRPr lang="en-US" sz="2800" dirty="0" smtClean="0">
              <a:latin typeface="Century" panose="02040604050505020304" pitchFamily="18" charset="0"/>
            </a:endParaRPr>
          </a:p>
          <a:p>
            <a:pPr lvl="1"/>
            <a:r>
              <a:rPr lang="en-US" sz="2800" dirty="0" smtClean="0">
                <a:latin typeface="Century" panose="02040604050505020304" pitchFamily="18" charset="0"/>
              </a:rPr>
              <a:t>Feature design</a:t>
            </a:r>
          </a:p>
          <a:p>
            <a:pPr lvl="1"/>
            <a:r>
              <a:rPr lang="en-US" sz="2800" dirty="0" smtClean="0">
                <a:latin typeface="Century" panose="02040604050505020304" pitchFamily="18" charset="0"/>
              </a:rPr>
              <a:t>Ground truth labels</a:t>
            </a:r>
          </a:p>
          <a:p>
            <a:pPr lvl="1"/>
            <a:r>
              <a:rPr lang="en-US" sz="2800" dirty="0" smtClean="0">
                <a:latin typeface="Century" panose="02040604050505020304" pitchFamily="18" charset="0"/>
              </a:rPr>
              <a:t>Modeling</a:t>
            </a:r>
          </a:p>
          <a:p>
            <a:r>
              <a:rPr lang="en-US" sz="3200" dirty="0" smtClean="0">
                <a:latin typeface="Century" panose="02040604050505020304" pitchFamily="18" charset="0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97573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Political conflict prediction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01499" cy="4351338"/>
          </a:xfrm>
        </p:spPr>
        <p:txBody>
          <a:bodyPr>
            <a:noAutofit/>
          </a:bodyPr>
          <a:lstStyle/>
          <a:p>
            <a:r>
              <a:rPr lang="en-US" u="sng" dirty="0" smtClean="0">
                <a:latin typeface="Century" panose="02040604050505020304" pitchFamily="18" charset="0"/>
              </a:rPr>
              <a:t>Crisis</a:t>
            </a:r>
            <a:r>
              <a:rPr lang="en-US" dirty="0" smtClean="0">
                <a:latin typeface="Century" panose="02040604050505020304" pitchFamily="18" charset="0"/>
              </a:rPr>
              <a:t> early warning 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Nature: strategic</a:t>
            </a:r>
          </a:p>
          <a:p>
            <a:pPr lvl="1"/>
            <a:r>
              <a:rPr lang="en-US" dirty="0" err="1" smtClean="0">
                <a:latin typeface="Century" panose="02040604050505020304" pitchFamily="18" charset="0"/>
              </a:rPr>
              <a:t>Predictand</a:t>
            </a:r>
            <a:r>
              <a:rPr lang="en-US" dirty="0" smtClean="0">
                <a:latin typeface="Century" panose="02040604050505020304" pitchFamily="18" charset="0"/>
              </a:rPr>
              <a:t>: future state of intra-national conflict or international relations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Predictor: Social-economic indices and historical crisis records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Civil unrest </a:t>
            </a:r>
            <a:r>
              <a:rPr lang="en-US" u="sng" dirty="0" smtClean="0">
                <a:latin typeface="Century" panose="02040604050505020304" pitchFamily="18" charset="0"/>
              </a:rPr>
              <a:t>event</a:t>
            </a:r>
            <a:r>
              <a:rPr lang="en-US" dirty="0" smtClean="0">
                <a:latin typeface="Century" panose="02040604050505020304" pitchFamily="18" charset="0"/>
              </a:rPr>
              <a:t> forecasting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Nature: </a:t>
            </a:r>
            <a:r>
              <a:rPr lang="en-US" dirty="0" smtClean="0">
                <a:latin typeface="Century" panose="02040604050505020304" pitchFamily="18" charset="0"/>
              </a:rPr>
              <a:t>o</a:t>
            </a:r>
            <a:r>
              <a:rPr lang="en-US" dirty="0" smtClean="0">
                <a:latin typeface="Century" panose="02040604050505020304" pitchFamily="18" charset="0"/>
              </a:rPr>
              <a:t>perational</a:t>
            </a:r>
          </a:p>
          <a:p>
            <a:pPr lvl="1"/>
            <a:r>
              <a:rPr lang="en-US" dirty="0" err="1" smtClean="0">
                <a:latin typeface="Century" panose="02040604050505020304" pitchFamily="18" charset="0"/>
              </a:rPr>
              <a:t>Predictand</a:t>
            </a:r>
            <a:r>
              <a:rPr lang="en-US" dirty="0" smtClean="0">
                <a:latin typeface="Century" panose="02040604050505020304" pitchFamily="18" charset="0"/>
              </a:rPr>
              <a:t>: occurrence of concrete civil unrest events on a future day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Predictor: </a:t>
            </a:r>
          </a:p>
          <a:p>
            <a:pPr lvl="2"/>
            <a:r>
              <a:rPr lang="en-US" dirty="0" smtClean="0">
                <a:latin typeface="Century" panose="02040604050505020304" pitchFamily="18" charset="0"/>
              </a:rPr>
              <a:t>GDELT (Global Database of Events, Location and Tone) event counts; retweet cascade lengths on Twitter (</a:t>
            </a:r>
            <a:r>
              <a:rPr lang="en-US" dirty="0" err="1" smtClean="0">
                <a:latin typeface="Century" panose="02040604050505020304" pitchFamily="18" charset="0"/>
              </a:rPr>
              <a:t>Ramakrishnan</a:t>
            </a:r>
            <a:r>
              <a:rPr lang="en-US" dirty="0" smtClean="0">
                <a:latin typeface="Century" panose="02040604050505020304" pitchFamily="18" charset="0"/>
              </a:rPr>
              <a:t> et al, 2014) </a:t>
            </a:r>
          </a:p>
          <a:p>
            <a:pPr lvl="2"/>
            <a:r>
              <a:rPr lang="en-US" dirty="0">
                <a:latin typeface="Century" panose="02040604050505020304" pitchFamily="18" charset="0"/>
              </a:rPr>
              <a:t>T</a:t>
            </a:r>
            <a:r>
              <a:rPr lang="en-US" dirty="0" smtClean="0">
                <a:latin typeface="Century" panose="02040604050505020304" pitchFamily="18" charset="0"/>
              </a:rPr>
              <a:t>opic proportions and hashtag counts on Twitter (</a:t>
            </a:r>
            <a:r>
              <a:rPr lang="en-US" dirty="0" err="1" smtClean="0">
                <a:latin typeface="Century" panose="02040604050505020304" pitchFamily="18" charset="0"/>
              </a:rPr>
              <a:t>Boecking</a:t>
            </a:r>
            <a:r>
              <a:rPr lang="en-US" dirty="0" smtClean="0">
                <a:latin typeface="Century" panose="02040604050505020304" pitchFamily="18" charset="0"/>
              </a:rPr>
              <a:t> et al, 2014) </a:t>
            </a:r>
          </a:p>
          <a:p>
            <a:pPr marL="0" indent="0">
              <a:buNone/>
            </a:pPr>
            <a:endParaRPr lang="en-US" sz="24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1288" y="1460664"/>
            <a:ext cx="93577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" panose="02040604050505020304" pitchFamily="18" charset="0"/>
              </a:rPr>
              <a:t>“While we have a pretty good track record using event data for political forecasting using statistical methods, </a:t>
            </a:r>
            <a:r>
              <a:rPr lang="en-US" sz="2400" b="1" dirty="0" smtClean="0">
                <a:solidFill>
                  <a:srgbClr val="FF0000"/>
                </a:solidFill>
                <a:latin typeface="Century" panose="02040604050505020304" pitchFamily="18" charset="0"/>
              </a:rPr>
              <a:t>typically guided by a considerable amount of theory</a:t>
            </a:r>
            <a:r>
              <a:rPr lang="en-US" sz="2400" dirty="0" smtClean="0">
                <a:latin typeface="Century" panose="02040604050505020304" pitchFamily="18" charset="0"/>
              </a:rPr>
              <a:t>, the jury is probably out with respect to theoretical Big </a:t>
            </a:r>
            <a:r>
              <a:rPr lang="en-US" sz="2400" dirty="0" smtClean="0">
                <a:latin typeface="Century" panose="02040604050505020304" pitchFamily="18" charset="0"/>
              </a:rPr>
              <a:t>D</a:t>
            </a:r>
            <a:r>
              <a:rPr lang="en-US" sz="2400" dirty="0" smtClean="0">
                <a:latin typeface="Century" panose="02040604050505020304" pitchFamily="18" charset="0"/>
              </a:rPr>
              <a:t>ata methods......Big Data approaches appear to work fairly reliably if you have something specific in mind that is invariant to noise and you are looking for a specific pattern, which is to say, </a:t>
            </a:r>
            <a:r>
              <a:rPr lang="en-US" sz="2400" b="1" dirty="0" smtClean="0">
                <a:solidFill>
                  <a:srgbClr val="FF0000"/>
                </a:solidFill>
                <a:latin typeface="Century" panose="02040604050505020304" pitchFamily="18" charset="0"/>
              </a:rPr>
              <a:t>at least in some sense you have a theory</a:t>
            </a:r>
            <a:r>
              <a:rPr lang="en-US" sz="2400" dirty="0" smtClean="0">
                <a:latin typeface="Century" panose="02040604050505020304" pitchFamily="18" charset="0"/>
              </a:rPr>
              <a:t>……</a:t>
            </a:r>
            <a:r>
              <a:rPr lang="en-US" sz="2400" dirty="0" smtClean="0">
                <a:latin typeface="Century" panose="02040604050505020304" pitchFamily="18" charset="0"/>
              </a:rPr>
              <a:t>But </a:t>
            </a:r>
            <a:r>
              <a:rPr lang="en-US" sz="2400" dirty="0">
                <a:latin typeface="Century" panose="02040604050505020304" pitchFamily="18" charset="0"/>
              </a:rPr>
              <a:t>generally if you expect the data simply to "speak to you", you are going to </a:t>
            </a:r>
            <a:r>
              <a:rPr lang="en-US" sz="2400" dirty="0" smtClean="0">
                <a:latin typeface="Century" panose="02040604050505020304" pitchFamily="18" charset="0"/>
              </a:rPr>
              <a:t>be disappointed.” (</a:t>
            </a:r>
            <a:r>
              <a:rPr lang="en-US" sz="2400" dirty="0" err="1" smtClean="0">
                <a:latin typeface="Century" panose="02040604050505020304" pitchFamily="18" charset="0"/>
              </a:rPr>
              <a:t>Schrodt</a:t>
            </a:r>
            <a:r>
              <a:rPr lang="en-US" sz="2400" dirty="0" smtClean="0">
                <a:latin typeface="Century" panose="02040604050505020304" pitchFamily="18" charset="0"/>
              </a:rPr>
              <a:t>, 2015)</a:t>
            </a:r>
            <a:endParaRPr lang="en-US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450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Protest participation theory </a:t>
            </a:r>
            <a:br>
              <a:rPr lang="en-US" dirty="0" smtClean="0">
                <a:latin typeface="Century" panose="02040604050505020304" pitchFamily="18" charset="0"/>
              </a:rPr>
            </a:br>
            <a:r>
              <a:rPr lang="en-US" sz="2400" dirty="0" smtClean="0">
                <a:latin typeface="Century" panose="02040604050505020304" pitchFamily="18" charset="0"/>
              </a:rPr>
              <a:t>(</a:t>
            </a:r>
            <a:r>
              <a:rPr lang="en-US" sz="2400" dirty="0" err="1" smtClean="0">
                <a:latin typeface="Century" panose="02040604050505020304" pitchFamily="18" charset="0"/>
              </a:rPr>
              <a:t>Verba</a:t>
            </a:r>
            <a:r>
              <a:rPr lang="en-US" sz="2400" dirty="0" smtClean="0">
                <a:latin typeface="Century" panose="02040604050505020304" pitchFamily="18" charset="0"/>
              </a:rPr>
              <a:t> et al 1995; </a:t>
            </a:r>
            <a:r>
              <a:rPr lang="en-US" sz="2400" dirty="0" err="1" smtClean="0">
                <a:latin typeface="Century" panose="02040604050505020304" pitchFamily="18" charset="0"/>
              </a:rPr>
              <a:t>Schussman</a:t>
            </a:r>
            <a:r>
              <a:rPr lang="en-US" sz="2400" dirty="0" smtClean="0">
                <a:latin typeface="Century" panose="02040604050505020304" pitchFamily="18" charset="0"/>
              </a:rPr>
              <a:t> &amp; Soule</a:t>
            </a:r>
            <a:r>
              <a:rPr lang="en-US" sz="2400" dirty="0" smtClean="0">
                <a:latin typeface="Century" panose="02040604050505020304" pitchFamily="18" charset="0"/>
              </a:rPr>
              <a:t>, 2005; Van </a:t>
            </a:r>
            <a:r>
              <a:rPr lang="en-US" sz="2400" dirty="0" err="1" smtClean="0">
                <a:latin typeface="Century" panose="02040604050505020304" pitchFamily="18" charset="0"/>
              </a:rPr>
              <a:t>Laer</a:t>
            </a:r>
            <a:r>
              <a:rPr lang="en-US" sz="2400" dirty="0" smtClean="0">
                <a:latin typeface="Century" panose="02040604050505020304" pitchFamily="18" charset="0"/>
              </a:rPr>
              <a:t>, 2011)</a:t>
            </a:r>
            <a:endParaRPr lang="en-US" sz="6000" dirty="0">
              <a:latin typeface="Century" panose="020406040505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39" t="37189" r="12441" b="24057"/>
          <a:stretch/>
        </p:blipFill>
        <p:spPr>
          <a:xfrm>
            <a:off x="675588" y="2185060"/>
            <a:ext cx="10840824" cy="344384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800104" y="3610099"/>
            <a:ext cx="6175168" cy="1301898"/>
            <a:chOff x="3800104" y="3610099"/>
            <a:chExt cx="6175168" cy="1301898"/>
          </a:xfrm>
        </p:grpSpPr>
        <p:sp>
          <p:nvSpPr>
            <p:cNvPr id="9" name="Rectangle 8"/>
            <p:cNvSpPr/>
            <p:nvPr/>
          </p:nvSpPr>
          <p:spPr>
            <a:xfrm>
              <a:off x="3800104" y="3610099"/>
              <a:ext cx="6175168" cy="5225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7916" y="4413234"/>
              <a:ext cx="6139543" cy="4987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 Metric development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870"/>
            <a:ext cx="10515600" cy="482455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Where to measure? 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Questionnaire </a:t>
            </a:r>
            <a:r>
              <a:rPr lang="en-US" dirty="0" smtClean="0">
                <a:latin typeface="Century" panose="02040604050505020304" pitchFamily="18" charset="0"/>
                <a:sym typeface="Wingdings" panose="05000000000000000000" pitchFamily="2" charset="2"/>
              </a:rPr>
              <a:t> Online social media (Twitter)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  <a:sym typeface="Wingdings" panose="05000000000000000000" pitchFamily="2" charset="2"/>
              </a:rPr>
              <a:t>Specifically, a data set containing all the tweets created by Cairo Twitter users from 12/1/2010 to 3/1/2011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788" y="3538847"/>
            <a:ext cx="3938424" cy="25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Metric development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  <a:sym typeface="Wingdings" panose="05000000000000000000" pitchFamily="2" charset="2"/>
              </a:rPr>
              <a:t>What to measure?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Interested in politics (enjoys political discussion) </a:t>
            </a:r>
          </a:p>
          <a:p>
            <a:pPr marL="457200" lvl="1" indent="0">
              <a:buNone/>
            </a:pPr>
            <a:r>
              <a:rPr lang="en-US" dirty="0" smtClean="0">
                <a:latin typeface="Century" panose="02040604050505020304" pitchFamily="18" charset="0"/>
                <a:sym typeface="Wingdings" panose="05000000000000000000" pitchFamily="2" charset="2"/>
              </a:rPr>
              <a:t>	 Daily volume of political tweets</a:t>
            </a:r>
            <a:endParaRPr lang="en-US" dirty="0" smtClean="0">
              <a:latin typeface="Century" panose="02040604050505020304" pitchFamily="18" charset="0"/>
            </a:endParaRP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Been asked to participate</a:t>
            </a:r>
          </a:p>
          <a:p>
            <a:pPr marL="457200" lvl="1" indent="0">
              <a:buNone/>
            </a:pPr>
            <a:r>
              <a:rPr lang="en-US" dirty="0" smtClean="0">
                <a:latin typeface="Century" panose="02040604050505020304" pitchFamily="18" charset="0"/>
              </a:rPr>
              <a:t>	</a:t>
            </a:r>
            <a:r>
              <a:rPr lang="en-US" dirty="0" smtClean="0">
                <a:latin typeface="Century" panose="02040604050505020304" pitchFamily="18" charset="0"/>
                <a:sym typeface="Wingdings" panose="05000000000000000000" pitchFamily="2" charset="2"/>
              </a:rPr>
              <a:t> Daily volume of tweets that present future protest information 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Knowledgeable in politics (reads daily newspaper) </a:t>
            </a:r>
          </a:p>
          <a:p>
            <a:pPr marL="457200" lvl="1" indent="0">
              <a:buNone/>
            </a:pPr>
            <a:r>
              <a:rPr lang="en-US" dirty="0" smtClean="0">
                <a:latin typeface="Century" panose="02040604050505020304" pitchFamily="18" charset="0"/>
                <a:sym typeface="Wingdings" panose="05000000000000000000" pitchFamily="2" charset="2"/>
              </a:rPr>
              <a:t>	 Daily v</a:t>
            </a:r>
            <a:r>
              <a:rPr lang="en-US" dirty="0" smtClean="0">
                <a:latin typeface="Century" panose="02040604050505020304" pitchFamily="18" charset="0"/>
              </a:rPr>
              <a:t>olume of political tweets @-</a:t>
            </a:r>
            <a:r>
              <a:rPr lang="en-US" dirty="0" err="1" smtClean="0">
                <a:latin typeface="Century" panose="02040604050505020304" pitchFamily="18" charset="0"/>
              </a:rPr>
              <a:t>ing</a:t>
            </a:r>
            <a:r>
              <a:rPr lang="en-US" dirty="0" smtClean="0">
                <a:latin typeface="Century" panose="02040604050505020304" pitchFamily="18" charset="0"/>
              </a:rPr>
              <a:t> popular news media 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Affiliated with social organization</a:t>
            </a:r>
          </a:p>
          <a:p>
            <a:pPr marL="457200" lvl="1" indent="0">
              <a:buNone/>
            </a:pPr>
            <a:r>
              <a:rPr lang="en-US" dirty="0" smtClean="0">
                <a:latin typeface="Century" panose="02040604050505020304" pitchFamily="18" charset="0"/>
              </a:rPr>
              <a:t>	</a:t>
            </a:r>
            <a:r>
              <a:rPr lang="en-US" dirty="0" smtClean="0">
                <a:latin typeface="Century" panose="02040604050505020304" pitchFamily="18" charset="0"/>
                <a:sym typeface="Wingdings" panose="05000000000000000000" pitchFamily="2" charset="2"/>
              </a:rPr>
              <a:t> Daily volume of tweets @-</a:t>
            </a:r>
            <a:r>
              <a:rPr lang="en-US" dirty="0" err="1" smtClean="0">
                <a:latin typeface="Century" panose="02040604050505020304" pitchFamily="18" charset="0"/>
                <a:sym typeface="Wingdings" panose="05000000000000000000" pitchFamily="2" charset="2"/>
              </a:rPr>
              <a:t>ing</a:t>
            </a:r>
            <a:r>
              <a:rPr lang="en-US" dirty="0" smtClean="0">
                <a:latin typeface="Century" panose="02040604050505020304" pitchFamily="18" charset="0"/>
                <a:sym typeface="Wingdings" panose="05000000000000000000" pitchFamily="2" charset="2"/>
              </a:rPr>
              <a:t> salient political activists</a:t>
            </a:r>
            <a:endParaRPr lang="en-US" dirty="0" smtClean="0">
              <a:latin typeface="Century" panose="020406040505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Metric development (cont’d)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Century" panose="02040604050505020304" pitchFamily="18" charset="0"/>
              </a:rPr>
              <a:t>How to measure?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Volume of political tweets</a:t>
            </a:r>
          </a:p>
          <a:p>
            <a:pPr lvl="2"/>
            <a:r>
              <a:rPr lang="en-US" sz="2200" dirty="0" smtClean="0">
                <a:latin typeface="Century" panose="02040604050505020304" pitchFamily="18" charset="0"/>
              </a:rPr>
              <a:t>Keyword match with TF-IDF based query term expansion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Volume of “future protest” tweets</a:t>
            </a:r>
          </a:p>
          <a:p>
            <a:pPr lvl="2"/>
            <a:r>
              <a:rPr lang="en-US" sz="2200" dirty="0" smtClean="0">
                <a:latin typeface="Century" panose="02040604050505020304" pitchFamily="18" charset="0"/>
              </a:rPr>
              <a:t>Keyword matching rule: simultaneous occurrence of protest related words and “future day” words in English or Arabic</a:t>
            </a:r>
          </a:p>
          <a:p>
            <a:pPr lvl="1"/>
            <a:r>
              <a:rPr lang="en-US" dirty="0" smtClean="0">
                <a:latin typeface="Century" panose="02040604050505020304" pitchFamily="18" charset="0"/>
              </a:rPr>
              <a:t>Volume of @-</a:t>
            </a:r>
            <a:r>
              <a:rPr lang="en-US" dirty="0" err="1" smtClean="0">
                <a:latin typeface="Century" panose="02040604050505020304" pitchFamily="18" charset="0"/>
              </a:rPr>
              <a:t>ing</a:t>
            </a:r>
            <a:endParaRPr lang="en-US" dirty="0" smtClean="0">
              <a:latin typeface="Century" panose="02040604050505020304" pitchFamily="18" charset="0"/>
            </a:endParaRPr>
          </a:p>
          <a:p>
            <a:pPr lvl="2"/>
            <a:r>
              <a:rPr lang="en-US" sz="2200" dirty="0" smtClean="0">
                <a:latin typeface="Century" panose="02040604050505020304" pitchFamily="18" charset="0"/>
              </a:rPr>
              <a:t>Manually identify news media and political activists from the list of most frequently @-</a:t>
            </a:r>
            <a:r>
              <a:rPr lang="en-US" sz="2200" dirty="0" err="1" smtClean="0">
                <a:latin typeface="Century" panose="02040604050505020304" pitchFamily="18" charset="0"/>
              </a:rPr>
              <a:t>ed</a:t>
            </a:r>
            <a:r>
              <a:rPr lang="en-US" sz="2200" dirty="0" smtClean="0">
                <a:latin typeface="Century" panose="02040604050505020304" pitchFamily="18" charset="0"/>
              </a:rPr>
              <a:t> usernames by political tweets.</a:t>
            </a:r>
            <a:endParaRPr lang="en-US" sz="2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36" t="21005" r="21498" b="10140"/>
          <a:stretch/>
        </p:blipFill>
        <p:spPr>
          <a:xfrm>
            <a:off x="1657597" y="112195"/>
            <a:ext cx="8876806" cy="67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644</Words>
  <Application>Microsoft Office PowerPoint</Application>
  <PresentationFormat>Widescreen</PresentationFormat>
  <Paragraphs>79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</vt:lpstr>
      <vt:lpstr>Wingdings</vt:lpstr>
      <vt:lpstr>Office Theme</vt:lpstr>
      <vt:lpstr>Social Theory Driven Operational Forecasting of Civil Unrest Event Outbreaks</vt:lpstr>
      <vt:lpstr>Outline</vt:lpstr>
      <vt:lpstr>Political conflict prediction</vt:lpstr>
      <vt:lpstr>PowerPoint Presentation</vt:lpstr>
      <vt:lpstr>Protest participation theory  (Verba et al 1995; Schussman &amp; Soule, 2005; Van Laer, 2011)</vt:lpstr>
      <vt:lpstr> Metric development</vt:lpstr>
      <vt:lpstr>Metric development (cont’d)</vt:lpstr>
      <vt:lpstr>Metric development (cont’d)</vt:lpstr>
      <vt:lpstr>PowerPoint Presentation</vt:lpstr>
      <vt:lpstr>PowerPoint Presentation</vt:lpstr>
      <vt:lpstr>Ground truth labels</vt:lpstr>
      <vt:lpstr>Research question</vt:lpstr>
      <vt:lpstr>Modeling &amp; prediction </vt:lpstr>
      <vt:lpstr>Highlight of findings</vt:lpstr>
      <vt:lpstr>Highlight of findings (cont’d)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Theory Driven Operational Forecasting of Civil Unrest Event Outbreaks</dc:title>
  <dc:creator>Peter Wu</dc:creator>
  <cp:lastModifiedBy>Peter Wu</cp:lastModifiedBy>
  <cp:revision>43</cp:revision>
  <dcterms:created xsi:type="dcterms:W3CDTF">2015-04-29T20:37:03Z</dcterms:created>
  <dcterms:modified xsi:type="dcterms:W3CDTF">2015-04-30T21:22:28Z</dcterms:modified>
</cp:coreProperties>
</file>