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67" r:id="rId15"/>
    <p:sldId id="271" r:id="rId16"/>
    <p:sldId id="272" r:id="rId17"/>
    <p:sldId id="273" r:id="rId18"/>
    <p:sldId id="270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5" r:id="rId28"/>
    <p:sldId id="282" r:id="rId29"/>
    <p:sldId id="283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24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18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4CAB-6AAD-45BC-9705-4D89CC9899CA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6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4CAB-6AAD-45BC-9705-4D89CC9899CA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7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4CAB-6AAD-45BC-9705-4D89CC9899CA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1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4CAB-6AAD-45BC-9705-4D89CC9899CA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4CAB-6AAD-45BC-9705-4D89CC9899CA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1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4CAB-6AAD-45BC-9705-4D89CC9899CA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5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4CAB-6AAD-45BC-9705-4D89CC9899CA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0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4CAB-6AAD-45BC-9705-4D89CC9899CA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8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4CAB-6AAD-45BC-9705-4D89CC9899CA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4CAB-6AAD-45BC-9705-4D89CC9899CA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3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4CAB-6AAD-45BC-9705-4D89CC9899CA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8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84CAB-6AAD-45BC-9705-4D89CC9899CA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0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Statistical Machine Translation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0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Noisy-Channel </a:t>
            </a:r>
            <a:r>
              <a:rPr lang="en-US" altLang="en-US" dirty="0" smtClean="0"/>
              <a:t>framework </a:t>
            </a:r>
            <a:r>
              <a:rPr lang="en-US" altLang="en-US" baseline="30000" dirty="0" smtClean="0"/>
              <a:t>[</a:t>
            </a:r>
            <a:r>
              <a:rPr lang="en-US" altLang="en-US" baseline="30000" dirty="0"/>
              <a:t>Shannon </a:t>
            </a:r>
            <a:r>
              <a:rPr lang="en-US" altLang="en-US" baseline="30000" dirty="0" smtClean="0"/>
              <a:t>48]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Translating French to English</a:t>
            </a:r>
          </a:p>
          <a:p>
            <a:pPr lvl="1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10</a:t>
            </a:fld>
            <a:endParaRPr lang="en-US"/>
          </a:p>
        </p:txBody>
      </p:sp>
      <p:sp>
        <p:nvSpPr>
          <p:cNvPr id="31749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81224" y="3451645"/>
            <a:ext cx="914400" cy="6857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Source</a:t>
            </a:r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2081424" y="3451645"/>
            <a:ext cx="1295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Transmitter</a:t>
            </a:r>
          </a:p>
          <a:p>
            <a:r>
              <a:rPr lang="en-GB" altLang="en-US" sz="1800" i="0" dirty="0"/>
              <a:t>(encoder)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7491624" y="3451646"/>
            <a:ext cx="1371600" cy="6857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/>
              <a:t>Destination</a:t>
            </a:r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5739024" y="3451645"/>
            <a:ext cx="1066800" cy="6857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Receiver</a:t>
            </a:r>
          </a:p>
          <a:p>
            <a:r>
              <a:rPr lang="en-GB" altLang="en-US" sz="1800" i="0" dirty="0"/>
              <a:t>(decoder)</a:t>
            </a:r>
          </a:p>
        </p:txBody>
      </p:sp>
      <p:sp>
        <p:nvSpPr>
          <p:cNvPr id="31753" name="Rectangle 7"/>
          <p:cNvSpPr>
            <a:spLocks noChangeArrowheads="1"/>
          </p:cNvSpPr>
          <p:nvPr/>
        </p:nvSpPr>
        <p:spPr bwMode="auto">
          <a:xfrm>
            <a:off x="3986424" y="3451645"/>
            <a:ext cx="990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Noisy</a:t>
            </a:r>
          </a:p>
          <a:p>
            <a:r>
              <a:rPr lang="en-GB" altLang="en-US" sz="1800" i="0" dirty="0"/>
              <a:t>Channel</a:t>
            </a:r>
          </a:p>
        </p:txBody>
      </p:sp>
      <p:sp>
        <p:nvSpPr>
          <p:cNvPr id="31758" name="AutoShape 13"/>
          <p:cNvSpPr>
            <a:spLocks noChangeArrowheads="1"/>
          </p:cNvSpPr>
          <p:nvPr/>
        </p:nvSpPr>
        <p:spPr bwMode="auto">
          <a:xfrm>
            <a:off x="6805824" y="3758033"/>
            <a:ext cx="685800" cy="150812"/>
          </a:xfrm>
          <a:prstGeom prst="rightArrow">
            <a:avLst>
              <a:gd name="adj1" fmla="val 50000"/>
              <a:gd name="adj2" fmla="val 1136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494451" y="4137444"/>
            <a:ext cx="9252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smtClean="0"/>
              <a:t>P(</a:t>
            </a:r>
            <a:r>
              <a:rPr lang="en-US" altLang="en-US" sz="2000" b="0" dirty="0" err="1" smtClean="0"/>
              <a:t>Eng</a:t>
            </a:r>
            <a:r>
              <a:rPr lang="en-US" altLang="en-US" sz="2000" b="0" dirty="0" smtClean="0"/>
              <a:t>)</a:t>
            </a:r>
            <a:endParaRPr lang="en-US" altLang="en-US" sz="2000" b="0" dirty="0"/>
          </a:p>
        </p:txBody>
      </p:sp>
      <p:sp>
        <p:nvSpPr>
          <p:cNvPr id="31760" name="Text Box 17"/>
          <p:cNvSpPr txBox="1">
            <a:spLocks noChangeArrowheads="1"/>
          </p:cNvSpPr>
          <p:nvPr/>
        </p:nvSpPr>
        <p:spPr bwMode="auto">
          <a:xfrm>
            <a:off x="3003329" y="4350042"/>
            <a:ext cx="13565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smtClean="0"/>
              <a:t>P(</a:t>
            </a:r>
            <a:r>
              <a:rPr lang="en-US" altLang="en-US" sz="2000" b="0" dirty="0" err="1" smtClean="0"/>
              <a:t>Fre|Eng</a:t>
            </a:r>
            <a:r>
              <a:rPr lang="en-US" altLang="en-US" sz="2000" b="0" dirty="0" smtClean="0"/>
              <a:t>)</a:t>
            </a:r>
            <a:endParaRPr lang="en-US" altLang="en-US" sz="2000" b="0" dirty="0"/>
          </a:p>
        </p:txBody>
      </p:sp>
      <p:sp>
        <p:nvSpPr>
          <p:cNvPr id="31761" name="Text Box 18"/>
          <p:cNvSpPr txBox="1">
            <a:spLocks noChangeArrowheads="1"/>
          </p:cNvSpPr>
          <p:nvPr/>
        </p:nvSpPr>
        <p:spPr bwMode="auto">
          <a:xfrm>
            <a:off x="1444042" y="3847197"/>
            <a:ext cx="5982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err="1" smtClean="0"/>
              <a:t>Eng</a:t>
            </a:r>
            <a:endParaRPr lang="en-US" altLang="en-US" sz="2000" b="0" dirty="0"/>
          </a:p>
        </p:txBody>
      </p:sp>
      <p:sp>
        <p:nvSpPr>
          <p:cNvPr id="31762" name="Text Box 19"/>
          <p:cNvSpPr txBox="1">
            <a:spLocks noChangeArrowheads="1"/>
          </p:cNvSpPr>
          <p:nvPr/>
        </p:nvSpPr>
        <p:spPr bwMode="auto">
          <a:xfrm>
            <a:off x="5155454" y="3831851"/>
            <a:ext cx="5454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err="1" smtClean="0"/>
              <a:t>Fre</a:t>
            </a:r>
            <a:endParaRPr lang="en-US" altLang="en-US" sz="2000" b="0" dirty="0"/>
          </a:p>
        </p:txBody>
      </p:sp>
      <p:sp>
        <p:nvSpPr>
          <p:cNvPr id="31763" name="Text Box 20"/>
          <p:cNvSpPr txBox="1">
            <a:spLocks noChangeArrowheads="1"/>
          </p:cNvSpPr>
          <p:nvPr/>
        </p:nvSpPr>
        <p:spPr bwMode="auto">
          <a:xfrm>
            <a:off x="6832585" y="3847197"/>
            <a:ext cx="68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err="1" smtClean="0"/>
              <a:t>Eng</a:t>
            </a:r>
            <a:r>
              <a:rPr lang="en-US" altLang="en-US" sz="2000" b="0" dirty="0" smtClean="0"/>
              <a:t>’</a:t>
            </a:r>
            <a:endParaRPr lang="en-US" altLang="en-US" sz="2000" b="0" dirty="0"/>
          </a:p>
        </p:txBody>
      </p:sp>
      <p:sp>
        <p:nvSpPr>
          <p:cNvPr id="31764" name="Rectangle 21"/>
          <p:cNvSpPr>
            <a:spLocks noChangeArrowheads="1"/>
          </p:cNvSpPr>
          <p:nvPr/>
        </p:nvSpPr>
        <p:spPr bwMode="auto">
          <a:xfrm>
            <a:off x="1852824" y="3299245"/>
            <a:ext cx="3276600" cy="1066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65" name="Text Box 22"/>
          <p:cNvSpPr txBox="1">
            <a:spLocks noChangeArrowheads="1"/>
          </p:cNvSpPr>
          <p:nvPr/>
        </p:nvSpPr>
        <p:spPr bwMode="auto">
          <a:xfrm>
            <a:off x="5538206" y="4350042"/>
            <a:ext cx="1742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smtClean="0"/>
              <a:t>P(</a:t>
            </a:r>
            <a:r>
              <a:rPr lang="en-US" altLang="en-US" sz="2000" b="0" dirty="0" err="1" smtClean="0"/>
              <a:t>Eng</a:t>
            </a:r>
            <a:r>
              <a:rPr lang="en-US" altLang="en-US" sz="2000" b="0" dirty="0" smtClean="0"/>
              <a:t>’|</a:t>
            </a:r>
            <a:r>
              <a:rPr lang="en-US" altLang="en-US" sz="2000" b="0" dirty="0" err="1" smtClean="0"/>
              <a:t>Fre</a:t>
            </a:r>
            <a:r>
              <a:rPr lang="en-US" altLang="en-US" sz="2000" b="0" dirty="0" smtClean="0"/>
              <a:t>)=?</a:t>
            </a:r>
            <a:endParaRPr lang="en-US" altLang="en-US" sz="2000" b="0" dirty="0"/>
          </a:p>
        </p:txBody>
      </p:sp>
      <p:sp>
        <p:nvSpPr>
          <p:cNvPr id="31768" name="AutoShape 25"/>
          <p:cNvSpPr>
            <a:spLocks noChangeArrowheads="1"/>
          </p:cNvSpPr>
          <p:nvPr/>
        </p:nvSpPr>
        <p:spPr bwMode="auto">
          <a:xfrm>
            <a:off x="1395624" y="3756445"/>
            <a:ext cx="685800" cy="150813"/>
          </a:xfrm>
          <a:prstGeom prst="rightArrow">
            <a:avLst>
              <a:gd name="adj1" fmla="val 50000"/>
              <a:gd name="adj2" fmla="val 1136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69" name="AutoShape 26"/>
          <p:cNvSpPr>
            <a:spLocks noChangeArrowheads="1"/>
          </p:cNvSpPr>
          <p:nvPr/>
        </p:nvSpPr>
        <p:spPr bwMode="auto">
          <a:xfrm>
            <a:off x="3376824" y="3756445"/>
            <a:ext cx="609600" cy="150813"/>
          </a:xfrm>
          <a:prstGeom prst="rightArrow">
            <a:avLst>
              <a:gd name="adj1" fmla="val 50000"/>
              <a:gd name="adj2" fmla="val 1010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70" name="AutoShape 27"/>
          <p:cNvSpPr>
            <a:spLocks noChangeArrowheads="1"/>
          </p:cNvSpPr>
          <p:nvPr/>
        </p:nvSpPr>
        <p:spPr bwMode="auto">
          <a:xfrm>
            <a:off x="4977024" y="3756445"/>
            <a:ext cx="685800" cy="150813"/>
          </a:xfrm>
          <a:prstGeom prst="rightArrow">
            <a:avLst>
              <a:gd name="adj1" fmla="val 50000"/>
              <a:gd name="adj2" fmla="val 1136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317275" y="2212447"/>
                <a:ext cx="5049908" cy="474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𝐹𝑟𝑒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275" y="2212447"/>
                <a:ext cx="5049908" cy="474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495081" y="5191349"/>
            <a:ext cx="2481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Translation model</a:t>
            </a:r>
            <a:endParaRPr lang="en-US" sz="2000" dirty="0"/>
          </a:p>
        </p:txBody>
      </p:sp>
      <p:cxnSp>
        <p:nvCxnSpPr>
          <p:cNvPr id="10" name="Straight Arrow Connector 9"/>
          <p:cNvCxnSpPr>
            <a:stCxn id="8" idx="0"/>
            <a:endCxn id="31760" idx="2"/>
          </p:cNvCxnSpPr>
          <p:nvPr/>
        </p:nvCxnSpPr>
        <p:spPr>
          <a:xfrm flipH="1" flipV="1">
            <a:off x="3681624" y="4750152"/>
            <a:ext cx="54429" cy="4411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5072" y="5223353"/>
            <a:ext cx="2481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Language model</a:t>
            </a:r>
            <a:endParaRPr lang="en-US" sz="200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1201176" y="4593057"/>
            <a:ext cx="52934" cy="6302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844896" y="5206889"/>
            <a:ext cx="152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Observation</a:t>
            </a:r>
            <a:endParaRPr lang="en-US" sz="2000" dirty="0"/>
          </a:p>
        </p:txBody>
      </p:sp>
      <p:cxnSp>
        <p:nvCxnSpPr>
          <p:cNvPr id="42" name="Straight Arrow Connector 41"/>
          <p:cNvCxnSpPr>
            <a:endCxn id="31762" idx="2"/>
          </p:cNvCxnSpPr>
          <p:nvPr/>
        </p:nvCxnSpPr>
        <p:spPr>
          <a:xfrm flipV="1">
            <a:off x="5218255" y="4231961"/>
            <a:ext cx="209934" cy="8987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20518" y="5217101"/>
            <a:ext cx="179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Guessed input</a:t>
            </a:r>
            <a:endParaRPr lang="en-US" sz="2000" dirty="0"/>
          </a:p>
        </p:txBody>
      </p:sp>
      <p:cxnSp>
        <p:nvCxnSpPr>
          <p:cNvPr id="46" name="Straight Arrow Connector 45"/>
          <p:cNvCxnSpPr>
            <a:endCxn id="31763" idx="2"/>
          </p:cNvCxnSpPr>
          <p:nvPr/>
        </p:nvCxnSpPr>
        <p:spPr>
          <a:xfrm flipH="1" flipV="1">
            <a:off x="7174185" y="4247307"/>
            <a:ext cx="219692" cy="8935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09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Translation with a noisy </a:t>
            </a:r>
            <a:r>
              <a:rPr lang="en-US" dirty="0"/>
              <a:t>channel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2"/>
                <a:ext cx="8229600" cy="496388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Bayes rule</a:t>
                </a:r>
              </a:p>
              <a:p>
                <a:pPr lvl="1"/>
                <a:r>
                  <a:rPr lang="en-US" dirty="0" smtClean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Translation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𝐹𝑟𝑒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𝐸𝑛𝑔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should </a:t>
                </a:r>
                <a:r>
                  <a:rPr lang="en-US" dirty="0"/>
                  <a:t>capture </a:t>
                </a:r>
                <a:r>
                  <a:rPr lang="en-US" dirty="0" smtClean="0"/>
                  <a:t>the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faithfulness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of the translation. It needs to be </a:t>
                </a:r>
                <a:r>
                  <a:rPr lang="en-US" dirty="0" smtClean="0"/>
                  <a:t>trained </a:t>
                </a:r>
                <a:r>
                  <a:rPr lang="en-US" dirty="0"/>
                  <a:t>on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a parallel corpus</a:t>
                </a:r>
              </a:p>
              <a:p>
                <a:pPr lvl="1"/>
                <a:r>
                  <a:rPr lang="en-US" dirty="0" smtClean="0"/>
                  <a:t>Language </a:t>
                </a:r>
                <a:r>
                  <a:rPr lang="en-US" dirty="0"/>
                  <a:t>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Eng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should </a:t>
                </a:r>
                <a:r>
                  <a:rPr lang="en-US" dirty="0"/>
                  <a:t>capture the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fluency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dirty="0" smtClean="0"/>
                  <a:t>of </a:t>
                </a:r>
                <a:r>
                  <a:rPr lang="en-US" dirty="0"/>
                  <a:t>the translation. It can be trained on </a:t>
                </a:r>
                <a:r>
                  <a:rPr lang="en-US" i="1" dirty="0">
                    <a:solidFill>
                      <a:srgbClr val="7030A0"/>
                    </a:solidFill>
                  </a:rPr>
                  <a:t>a </a:t>
                </a:r>
                <a:r>
                  <a:rPr lang="en-US" i="1" dirty="0" smtClean="0">
                    <a:solidFill>
                      <a:srgbClr val="7030A0"/>
                    </a:solidFill>
                  </a:rPr>
                  <a:t>very large monolingual </a:t>
                </a:r>
                <a:r>
                  <a:rPr lang="en-US" i="1" dirty="0">
                    <a:solidFill>
                      <a:srgbClr val="7030A0"/>
                    </a:solidFill>
                  </a:rPr>
                  <a:t>corpus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2"/>
                <a:ext cx="8229600" cy="4963884"/>
              </a:xfrm>
              <a:blipFill rotWithShape="0">
                <a:blip r:embed="rId2"/>
                <a:stretch>
                  <a:fillRect l="-1481" t="-2457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262842" y="2092700"/>
                <a:ext cx="5049908" cy="474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𝐹𝑟𝑒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842" y="2092700"/>
                <a:ext cx="5049908" cy="474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192904" y="2576367"/>
                <a:ext cx="5279394" cy="465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𝐹𝑟𝑒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904" y="2576367"/>
                <a:ext cx="5279394" cy="4658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284517" y="3401864"/>
            <a:ext cx="219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Translation Model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7125" y="3401864"/>
            <a:ext cx="219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>Language Model</a:t>
            </a:r>
            <a:endParaRPr lang="en-US" sz="2000" dirty="0">
              <a:solidFill>
                <a:srgbClr val="7030A0"/>
              </a:solidFill>
            </a:endParaRPr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H="1" flipV="1">
            <a:off x="5257800" y="3074922"/>
            <a:ext cx="126174" cy="3269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</p:cNvCxnSpPr>
          <p:nvPr/>
        </p:nvCxnSpPr>
        <p:spPr>
          <a:xfrm flipH="1" flipV="1">
            <a:off x="6890657" y="3074922"/>
            <a:ext cx="625925" cy="32694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30482" y="3039945"/>
            <a:ext cx="17526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23636" y="3042264"/>
            <a:ext cx="1024218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56682" y="3401864"/>
            <a:ext cx="219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Observed (given)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19" name="Straight Arrow Connector 18"/>
          <p:cNvCxnSpPr>
            <a:stCxn id="18" idx="0"/>
          </p:cNvCxnSpPr>
          <p:nvPr/>
        </p:nvCxnSpPr>
        <p:spPr>
          <a:xfrm flipV="1">
            <a:off x="3356139" y="2841168"/>
            <a:ext cx="1292061" cy="56069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746168" y="2609025"/>
            <a:ext cx="637806" cy="37365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96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Corpora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same </a:t>
            </a:r>
            <a:r>
              <a:rPr lang="en-US" dirty="0" smtClean="0"/>
              <a:t>text in </a:t>
            </a:r>
            <a:r>
              <a:rPr lang="en-US" dirty="0"/>
              <a:t>two (or more) </a:t>
            </a:r>
            <a:r>
              <a:rPr lang="en-US" dirty="0" smtClean="0"/>
              <a:t>languages</a:t>
            </a:r>
          </a:p>
          <a:p>
            <a:pPr lvl="1"/>
            <a:r>
              <a:rPr lang="en-US" dirty="0"/>
              <a:t>High-quality manually crafted translations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4255" y="2668868"/>
            <a:ext cx="6161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Georgia" panose="02040502050405020303" pitchFamily="18" charset="0"/>
              </a:rPr>
              <a:t>European Parliament Proceedings Parallel Corpus</a:t>
            </a:r>
            <a:endParaRPr lang="en-US" b="1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184" y="3023390"/>
            <a:ext cx="4669971" cy="383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85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smtClean="0"/>
              <a:t>Corpora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same text in two (or more) languages</a:t>
            </a:r>
          </a:p>
          <a:p>
            <a:pPr lvl="1"/>
            <a:r>
              <a:rPr lang="en-US" dirty="0"/>
              <a:t>High-quality manually crafted translations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323093"/>
            <a:ext cx="4267200" cy="2924175"/>
          </a:xfrm>
          <a:prstGeom prst="rect">
            <a:avLst/>
          </a:prstGeom>
        </p:spPr>
      </p:pic>
      <p:pic>
        <p:nvPicPr>
          <p:cNvPr id="2050" name="Picture 2" descr="http://www.rolereboot.org/wp-content/uploads/2014/10/tamara-wikipedi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845" y="2657647"/>
            <a:ext cx="2051555" cy="11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3234647"/>
            <a:ext cx="38100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96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smtClean="0"/>
              <a:t>Corpora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same text in two (or more) languages</a:t>
            </a:r>
          </a:p>
          <a:p>
            <a:pPr lvl="1"/>
            <a:r>
              <a:rPr lang="en-US" dirty="0"/>
              <a:t>High-quality manually crafted translations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19" y="3432858"/>
            <a:ext cx="7983761" cy="2875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49" y="2816906"/>
            <a:ext cx="23050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34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Translation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𝐹𝑟𝑒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𝐸𝑛𝑔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Specifying translation probabilities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This probability needs word-alignment to estimate</a:t>
            </a: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914194"/>
              </p:ext>
            </p:extLst>
          </p:nvPr>
        </p:nvGraphicFramePr>
        <p:xfrm>
          <a:off x="1621970" y="2238824"/>
          <a:ext cx="5431971" cy="2213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0657"/>
                <a:gridCol w="1810657"/>
                <a:gridCol w="1810657"/>
              </a:tblGrid>
              <a:tr h="36890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English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French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Frequency</a:t>
                      </a:r>
                      <a:endParaRPr lang="en-US" b="1" dirty="0"/>
                    </a:p>
                  </a:txBody>
                  <a:tcPr/>
                </a:tc>
              </a:tr>
              <a:tr h="368905">
                <a:tc>
                  <a:txBody>
                    <a:bodyPr/>
                    <a:lstStyle/>
                    <a:p>
                      <a:r>
                        <a:rPr lang="en-US" dirty="0" smtClean="0"/>
                        <a:t>green witch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grüne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Hexe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68905">
                <a:tc>
                  <a:txBody>
                    <a:bodyPr/>
                    <a:lstStyle/>
                    <a:p>
                      <a:r>
                        <a:rPr lang="en-US" dirty="0" smtClean="0"/>
                        <a:t>at 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zuhause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10534</a:t>
                      </a:r>
                      <a:endParaRPr lang="en-US" dirty="0"/>
                    </a:p>
                  </a:txBody>
                  <a:tcPr/>
                </a:tc>
              </a:tr>
              <a:tr h="368905">
                <a:tc>
                  <a:txBody>
                    <a:bodyPr/>
                    <a:lstStyle/>
                    <a:p>
                      <a:r>
                        <a:rPr lang="en-US" dirty="0" smtClean="0"/>
                        <a:t>at 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daheim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9890</a:t>
                      </a:r>
                      <a:endParaRPr lang="en-US" dirty="0"/>
                    </a:p>
                  </a:txBody>
                  <a:tcPr/>
                </a:tc>
              </a:tr>
              <a:tr h="368905"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598012</a:t>
                      </a:r>
                      <a:endParaRPr lang="en-US" dirty="0"/>
                    </a:p>
                  </a:txBody>
                  <a:tcPr/>
                </a:tc>
              </a:tr>
              <a:tr h="368905">
                <a:tc>
                  <a:txBody>
                    <a:bodyPr/>
                    <a:lstStyle/>
                    <a:p>
                      <a:r>
                        <a:rPr lang="en-US" dirty="0" smtClean="0"/>
                        <a:t>this 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diese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Woche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937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Language </a:t>
                </a:r>
                <a:r>
                  <a:rPr lang="en-US" dirty="0"/>
                  <a:t>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the likelihood of observing a sentence in the target language</a:t>
                </a:r>
              </a:p>
              <a:p>
                <a:pPr lvl="1"/>
                <a:r>
                  <a:rPr lang="en-US" dirty="0" smtClean="0"/>
                  <a:t>N-gram language model</a:t>
                </a:r>
              </a:p>
              <a:p>
                <a:pPr lvl="2"/>
                <a:r>
                  <a:rPr lang="en-US" dirty="0" smtClean="0"/>
                  <a:t>Relax the language complexity</a:t>
                </a:r>
                <a:endParaRPr lang="en-US" dirty="0"/>
              </a:p>
              <a:p>
                <a:pPr lvl="2"/>
                <a:r>
                  <a:rPr lang="en-US" dirty="0" smtClean="0"/>
                  <a:t>Occurrence of current word only depends on previous N-1 words: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05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Language </a:t>
                </a:r>
                <a:r>
                  <a:rPr lang="en-US" dirty="0"/>
                  <a:t>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Specifying the </a:t>
            </a:r>
            <a:r>
              <a:rPr lang="en-US" sz="2800" dirty="0"/>
              <a:t>likelihood </a:t>
            </a:r>
            <a:r>
              <a:rPr lang="en-US" sz="2800" dirty="0" smtClean="0"/>
              <a:t>of observing a sentence in the target language</a:t>
            </a:r>
          </a:p>
          <a:p>
            <a:pPr lvl="1"/>
            <a:r>
              <a:rPr lang="en-US" sz="2000" dirty="0"/>
              <a:t>Google </a:t>
            </a:r>
            <a:r>
              <a:rPr lang="en-US" sz="2000" dirty="0" smtClean="0"/>
              <a:t>(2007) uses </a:t>
            </a:r>
            <a:r>
              <a:rPr lang="en-US" sz="2000" dirty="0"/>
              <a:t>5-grams to </a:t>
            </a:r>
            <a:r>
              <a:rPr lang="en-US" sz="2000" dirty="0" smtClean="0"/>
              <a:t>7-grams</a:t>
            </a:r>
            <a:r>
              <a:rPr lang="en-US" sz="2000" dirty="0"/>
              <a:t>, which </a:t>
            </a:r>
            <a:r>
              <a:rPr lang="en-US" sz="2000" dirty="0" smtClean="0"/>
              <a:t>result </a:t>
            </a:r>
            <a:r>
              <a:rPr lang="en-US" sz="2000" dirty="0"/>
              <a:t>in huge models, but the effect on </a:t>
            </a:r>
            <a:r>
              <a:rPr lang="en-US" sz="2000" dirty="0" smtClean="0"/>
              <a:t>translation quality </a:t>
            </a:r>
            <a:r>
              <a:rPr lang="en-US" sz="2000" dirty="0"/>
              <a:t>levels off quickly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72" y="3345996"/>
            <a:ext cx="3486150" cy="3343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123" y="3412626"/>
            <a:ext cx="3801277" cy="327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15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</a:t>
            </a:r>
            <a:r>
              <a:rPr lang="en-US" dirty="0" smtClean="0"/>
              <a:t>Machine Translation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42" y="1567543"/>
            <a:ext cx="8636516" cy="457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17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</a:t>
            </a:r>
            <a:r>
              <a:rPr lang="en-US" dirty="0" smtClean="0"/>
              <a:t>Translation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generative model based on noisy channel framework</a:t>
            </a:r>
          </a:p>
          <a:p>
            <a:pPr lvl="1"/>
            <a:r>
              <a:rPr lang="en-US" dirty="0" smtClean="0"/>
              <a:t>Generate </a:t>
            </a:r>
            <a:r>
              <a:rPr lang="en-US" dirty="0"/>
              <a:t>the </a:t>
            </a:r>
            <a:r>
              <a:rPr lang="en-US" dirty="0" smtClean="0"/>
              <a:t>translation sentence </a:t>
            </a:r>
            <a:r>
              <a:rPr lang="en-US" b="1" i="1" dirty="0" smtClean="0"/>
              <a:t>e</a:t>
            </a:r>
            <a:r>
              <a:rPr lang="en-US" dirty="0" smtClean="0"/>
              <a:t> with regard to </a:t>
            </a:r>
            <a:r>
              <a:rPr lang="en-US" dirty="0"/>
              <a:t>the </a:t>
            </a:r>
            <a:r>
              <a:rPr lang="en-US" dirty="0" smtClean="0"/>
              <a:t>given sentence </a:t>
            </a:r>
            <a:r>
              <a:rPr lang="en-US" b="1" i="1" dirty="0" smtClean="0"/>
              <a:t>f</a:t>
            </a:r>
            <a:r>
              <a:rPr lang="en-US" dirty="0" smtClean="0"/>
              <a:t> </a:t>
            </a:r>
            <a:r>
              <a:rPr lang="en-US" dirty="0"/>
              <a:t>by a stochastic </a:t>
            </a:r>
            <a:r>
              <a:rPr lang="en-US" dirty="0" smtClean="0"/>
              <a:t>process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Generate </a:t>
            </a:r>
            <a:r>
              <a:rPr lang="en-US" dirty="0"/>
              <a:t>the length of </a:t>
            </a:r>
            <a:r>
              <a:rPr lang="en-US" b="1" i="1" dirty="0" smtClean="0"/>
              <a:t>f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Generate the </a:t>
            </a:r>
            <a:r>
              <a:rPr lang="en-US" b="1" i="1" dirty="0">
                <a:solidFill>
                  <a:srgbClr val="FF0000"/>
                </a:solidFill>
              </a:rPr>
              <a:t>alignment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/>
              <a:t>e</a:t>
            </a:r>
            <a:r>
              <a:rPr lang="en-US" dirty="0" smtClean="0"/>
              <a:t> </a:t>
            </a:r>
            <a:r>
              <a:rPr lang="en-US" dirty="0"/>
              <a:t>to the target sentence </a:t>
            </a:r>
            <a:r>
              <a:rPr lang="en-US" b="1" i="1" dirty="0" smtClean="0"/>
              <a:t>f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Generate the words of </a:t>
            </a:r>
            <a:r>
              <a:rPr lang="en-US" b="1" i="1" dirty="0" smtClean="0"/>
              <a:t>f</a:t>
            </a:r>
            <a:endParaRPr lang="en-US" dirty="0" smtClean="0"/>
          </a:p>
          <a:p>
            <a:pPr marL="971550" lvl="1" indent="-457200"/>
            <a:r>
              <a:rPr lang="en-US" dirty="0" smtClean="0"/>
              <a:t> 	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17172" y="4982110"/>
                <a:ext cx="6263983" cy="4658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𝐹𝑟𝑒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172" y="4982110"/>
                <a:ext cx="6263983" cy="4658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07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Translation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89316"/>
            <a:ext cx="4612721" cy="2841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074" y="3748768"/>
            <a:ext cx="5000726" cy="2584916"/>
          </a:xfrm>
          <a:prstGeom prst="rect">
            <a:avLst/>
          </a:prstGeom>
        </p:spPr>
      </p:pic>
      <p:sp>
        <p:nvSpPr>
          <p:cNvPr id="6" name="Bent Arrow 5"/>
          <p:cNvSpPr/>
          <p:nvPr/>
        </p:nvSpPr>
        <p:spPr>
          <a:xfrm rot="5400000">
            <a:off x="5108021" y="2807154"/>
            <a:ext cx="903514" cy="97971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4" descr="http://3.bp.blogspot.com/-wz8iwNfTd-Q/UO_eRgSPHmI/AAAAAAAABg0/dvVr4kVaKNM/s1600/Google+Translate+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37" y="189275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00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Alignment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to many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72004" y="2315494"/>
            <a:ext cx="3027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John told Mary a story.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2372004" y="2950418"/>
            <a:ext cx="4639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Jean a </a:t>
            </a:r>
            <a:r>
              <a:rPr lang="en-US" sz="2400" dirty="0" err="1" smtClean="0"/>
              <a:t>raconté</a:t>
            </a:r>
            <a:r>
              <a:rPr lang="en-US" sz="2400" dirty="0" smtClean="0"/>
              <a:t> </a:t>
            </a:r>
            <a:r>
              <a:rPr lang="en-US" sz="2400" dirty="0" err="1" smtClean="0"/>
              <a:t>une</a:t>
            </a:r>
            <a:r>
              <a:rPr lang="en-US" sz="2400" dirty="0" smtClean="0"/>
              <a:t> histoire à Marie.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724627" y="2670167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179880" y="2670167"/>
            <a:ext cx="237344" cy="4066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37980" y="2680948"/>
            <a:ext cx="311088" cy="3655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992232" y="2680948"/>
            <a:ext cx="1861924" cy="3517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92232" y="2670167"/>
            <a:ext cx="2436364" cy="2895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64895" y="2711317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41170" y="2711317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8087" y="4642599"/>
            <a:ext cx="143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Source sentence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7437064" y="2950418"/>
            <a:ext cx="143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Target sentence</a:t>
            </a:r>
            <a:endParaRPr lang="en-US" sz="2000" dirty="0"/>
          </a:p>
        </p:txBody>
      </p:sp>
      <p:sp>
        <p:nvSpPr>
          <p:cNvPr id="27" name="Left Brace 26"/>
          <p:cNvSpPr/>
          <p:nvPr/>
        </p:nvSpPr>
        <p:spPr>
          <a:xfrm>
            <a:off x="1687286" y="4223657"/>
            <a:ext cx="217716" cy="161108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6394339" y="3328263"/>
            <a:ext cx="951918" cy="3457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618987"/>
              </p:ext>
            </p:extLst>
          </p:nvPr>
        </p:nvGraphicFramePr>
        <p:xfrm>
          <a:off x="2030385" y="3749039"/>
          <a:ext cx="5540429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411"/>
                <a:gridCol w="801411"/>
                <a:gridCol w="421521"/>
                <a:gridCol w="925286"/>
                <a:gridCol w="555171"/>
                <a:gridCol w="925286"/>
                <a:gridCol w="348343"/>
                <a:gridCol w="762000"/>
              </a:tblGrid>
              <a:tr h="3370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raconté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histoire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à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Marie</a:t>
                      </a:r>
                    </a:p>
                  </a:txBody>
                  <a:tcPr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en-US" dirty="0" smtClean="0"/>
                        <a:t>told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199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to one and missing word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21597" y="2922530"/>
            <a:ext cx="143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Target sentence</a:t>
            </a:r>
            <a:endParaRPr lang="en-US" sz="2000" dirty="0"/>
          </a:p>
        </p:txBody>
      </p:sp>
      <p:sp>
        <p:nvSpPr>
          <p:cNvPr id="12" name="Left Brace 11"/>
          <p:cNvSpPr/>
          <p:nvPr/>
        </p:nvSpPr>
        <p:spPr>
          <a:xfrm>
            <a:off x="1654630" y="4605490"/>
            <a:ext cx="141514" cy="152067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4285" y="5011884"/>
            <a:ext cx="143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Source sentence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044958" y="3338336"/>
            <a:ext cx="951918" cy="3457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2131" y="3095541"/>
            <a:ext cx="143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special symbol</a:t>
            </a:r>
            <a:endParaRPr lang="en-US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330290" y="3545724"/>
            <a:ext cx="563826" cy="6804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796802" y="2233344"/>
            <a:ext cx="35503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John swam across the lake.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2772729" y="3032909"/>
            <a:ext cx="4076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Jean a </a:t>
            </a:r>
            <a:r>
              <a:rPr lang="en-US" sz="2400" dirty="0" err="1" smtClean="0"/>
              <a:t>traversé</a:t>
            </a:r>
            <a:r>
              <a:rPr lang="en-US" sz="2400" dirty="0" smtClean="0"/>
              <a:t> le lac à la </a:t>
            </a:r>
            <a:r>
              <a:rPr lang="en-US" sz="2400" dirty="0" err="1" smtClean="0"/>
              <a:t>nage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3134247" y="2685175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223147" y="2580239"/>
            <a:ext cx="449489" cy="515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822392" y="2685175"/>
            <a:ext cx="471363" cy="3680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314663" y="2674990"/>
            <a:ext cx="516097" cy="3881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921319" y="2580549"/>
            <a:ext cx="2425879" cy="580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461782" y="3192336"/>
            <a:ext cx="139196" cy="1682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14236" y="3192336"/>
            <a:ext cx="139196" cy="1682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487247"/>
              </p:ext>
            </p:extLst>
          </p:nvPr>
        </p:nvGraphicFramePr>
        <p:xfrm>
          <a:off x="1948898" y="3724641"/>
          <a:ext cx="490080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9545"/>
                <a:gridCol w="609600"/>
                <a:gridCol w="293914"/>
                <a:gridCol w="976273"/>
                <a:gridCol w="373555"/>
                <a:gridCol w="468086"/>
                <a:gridCol w="283029"/>
                <a:gridCol w="381000"/>
                <a:gridCol w="685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 flipH="1">
            <a:off x="3605038" y="2580239"/>
            <a:ext cx="1062024" cy="5951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666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Alignment table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</a:t>
            </a:r>
            <a:r>
              <a:rPr lang="en-US" dirty="0" smtClean="0"/>
              <a:t>Word Alignments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0703487"/>
              </p:ext>
            </p:extLst>
          </p:nvPr>
        </p:nvGraphicFramePr>
        <p:xfrm>
          <a:off x="1962888" y="5377543"/>
          <a:ext cx="5218224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6544"/>
                <a:gridCol w="503960"/>
                <a:gridCol w="503960"/>
                <a:gridCol w="503960"/>
                <a:gridCol w="503960"/>
                <a:gridCol w="503960"/>
                <a:gridCol w="503960"/>
                <a:gridCol w="503960"/>
                <a:gridCol w="503960"/>
              </a:tblGrid>
              <a:tr h="607423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</a:tbl>
          </a:graphicData>
        </a:graphic>
      </p:graphicFrame>
      <p:sp>
        <p:nvSpPr>
          <p:cNvPr id="9" name="Curved Right Arrow 8"/>
          <p:cNvSpPr/>
          <p:nvPr/>
        </p:nvSpPr>
        <p:spPr>
          <a:xfrm>
            <a:off x="903515" y="4038600"/>
            <a:ext cx="696686" cy="18179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841484"/>
              </p:ext>
            </p:extLst>
          </p:nvPr>
        </p:nvGraphicFramePr>
        <p:xfrm>
          <a:off x="1861178" y="2188028"/>
          <a:ext cx="542164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615"/>
                <a:gridCol w="772886"/>
                <a:gridCol w="631371"/>
                <a:gridCol w="293915"/>
                <a:gridCol w="935890"/>
                <a:gridCol w="457481"/>
                <a:gridCol w="457200"/>
                <a:gridCol w="283029"/>
                <a:gridCol w="381000"/>
                <a:gridCol w="642257"/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872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IBM Translation Models</a:t>
            </a:r>
            <a:endParaRPr lang="en-US" sz="3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2"/>
                <a:ext cx="8512629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Translation model </a:t>
                </a:r>
                <a:r>
                  <a:rPr lang="en-US" dirty="0"/>
                  <a:t>with </a:t>
                </a:r>
                <a:r>
                  <a:rPr lang="en-US" dirty="0" smtClean="0"/>
                  <a:t>word alignment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𝐹𝑟𝑒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𝐸𝑛𝑔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Generate the words of </a:t>
                </a:r>
                <a:r>
                  <a:rPr lang="en-US" b="1" i="1" dirty="0" smtClean="0"/>
                  <a:t>f </a:t>
                </a:r>
                <a:r>
                  <a:rPr lang="en-US" dirty="0" smtClean="0"/>
                  <a:t>with respect to alignment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b="1" dirty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2"/>
                <a:ext cx="8512629" cy="4525963"/>
              </a:xfrm>
              <a:blipFill rotWithShape="0">
                <a:blip r:embed="rId2"/>
                <a:stretch>
                  <a:fillRect l="-164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537857" y="2899006"/>
                <a:ext cx="4572000" cy="40011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000" i="1" dirty="0" smtClean="0">
                    <a:solidFill>
                      <a:srgbClr val="FF0000"/>
                    </a:solidFill>
                  </a:rPr>
                  <a:t>marginalize over all possible alignments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000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857" y="2899006"/>
                <a:ext cx="4572000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33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 flipV="1">
            <a:off x="3984171" y="2699657"/>
            <a:ext cx="228600" cy="1993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6327" y="3785142"/>
                <a:ext cx="9394372" cy="1054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1..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1,..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1..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1,..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7" y="3785142"/>
                <a:ext cx="9394372" cy="10547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959429" y="3918857"/>
            <a:ext cx="936171" cy="80554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9228" y="5141278"/>
            <a:ext cx="277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Length of target sentence </a:t>
            </a:r>
            <a:r>
              <a:rPr lang="en-US" b="1" i="1" dirty="0" smtClean="0">
                <a:solidFill>
                  <a:srgbClr val="002060"/>
                </a:solidFill>
              </a:rPr>
              <a:t>f</a:t>
            </a:r>
            <a:endParaRPr lang="en-US" b="1" i="1" dirty="0">
              <a:solidFill>
                <a:srgbClr val="002060"/>
              </a:solidFill>
            </a:endParaRPr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V="1">
            <a:off x="1747157" y="4724400"/>
            <a:ext cx="571500" cy="41687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352801" y="3918857"/>
            <a:ext cx="2895599" cy="805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984171" y="5138297"/>
                <a:ext cx="1992085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Word alignment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171" y="5138297"/>
                <a:ext cx="1992085" cy="391646"/>
              </a:xfrm>
              <a:prstGeom prst="rect">
                <a:avLst/>
              </a:prstGeom>
              <a:blipFill rotWithShape="0">
                <a:blip r:embed="rId5"/>
                <a:stretch>
                  <a:fillRect l="-2761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endCxn id="14" idx="2"/>
          </p:cNvCxnSpPr>
          <p:nvPr/>
        </p:nvCxnSpPr>
        <p:spPr>
          <a:xfrm flipV="1">
            <a:off x="4800599" y="4724400"/>
            <a:ext cx="2" cy="4138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281738" y="3918857"/>
            <a:ext cx="2579234" cy="80554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6619874" y="5118964"/>
                <a:ext cx="1992085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Translation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874" y="5118964"/>
                <a:ext cx="1992085" cy="391646"/>
              </a:xfrm>
              <a:prstGeom prst="rect">
                <a:avLst/>
              </a:prstGeom>
              <a:blipFill rotWithShape="0">
                <a:blip r:embed="rId6"/>
                <a:stretch>
                  <a:fillRect l="-2752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V="1">
            <a:off x="7436302" y="4705067"/>
            <a:ext cx="2" cy="41389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455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Translation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of 5 translation </a:t>
            </a:r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Different assumptions and realization of the components in the translation models, i.e., length model, alignment model and translation model</a:t>
            </a:r>
          </a:p>
          <a:p>
            <a:pPr lvl="1"/>
            <a:r>
              <a:rPr lang="en-US" dirty="0"/>
              <a:t>Model 1 is </a:t>
            </a:r>
            <a:r>
              <a:rPr lang="en-US" dirty="0" smtClean="0"/>
              <a:t>the simplest and becomes the basis of follow-up IBM translation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60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in Model 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Length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Probability </a:t>
                </a:r>
                <a:r>
                  <a:rPr lang="en-US" dirty="0"/>
                  <a:t>of generating a source sentence </a:t>
                </a:r>
                <a:r>
                  <a:rPr lang="en-US" dirty="0" smtClean="0"/>
                  <a:t>of 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given a target sentence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Assumed to be constant -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e>
                        <m:r>
                          <a:rPr lang="en-US" b="1" i="1" dirty="0" err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Alignment </a:t>
                </a:r>
                <a:r>
                  <a:rPr lang="en-US" dirty="0"/>
                  <a:t>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Probability of source 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is aligned to target 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Assumed to be uniform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509656" y="4953000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length of source sentence</a:t>
            </a:r>
            <a:endParaRPr lang="en-US" i="1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324599" y="5322332"/>
            <a:ext cx="478972" cy="2285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017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in Model 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Translation </a:t>
                </a:r>
                <a:r>
                  <a:rPr lang="en-US" dirty="0"/>
                  <a:t>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Probability </a:t>
                </a:r>
                <a:r>
                  <a:rPr lang="en-US" dirty="0"/>
                  <a:t>of </a:t>
                </a:r>
                <a:r>
                  <a:rPr lang="en-US" dirty="0"/>
                  <a:t>E</a:t>
                </a:r>
                <a:r>
                  <a:rPr lang="en-US" dirty="0" smtClean="0"/>
                  <a:t>nglish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translated to French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After the simplification, Model 1 becomes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77584" y="3817800"/>
                <a:ext cx="9394372" cy="1054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1..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1,..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1..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1,..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84" y="3817800"/>
                <a:ext cx="9394372" cy="10547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475012" y="4776823"/>
                <a:ext cx="3956959" cy="1054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∏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012" y="4776823"/>
                <a:ext cx="3956959" cy="10547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852057" y="6070958"/>
            <a:ext cx="431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add a NULL word in the source sentence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862943" y="5649687"/>
            <a:ext cx="261257" cy="3918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475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Generative </a:t>
            </a:r>
            <a:r>
              <a:rPr lang="en-US" dirty="0" smtClean="0"/>
              <a:t>Process in Model 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For a particular English sentence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..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10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207086"/>
              </p:ext>
            </p:extLst>
          </p:nvPr>
        </p:nvGraphicFramePr>
        <p:xfrm>
          <a:off x="2129787" y="1694059"/>
          <a:ext cx="50439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650"/>
                <a:gridCol w="840650"/>
                <a:gridCol w="840650"/>
                <a:gridCol w="840650"/>
                <a:gridCol w="840650"/>
                <a:gridCol w="840650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lake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1. Choose </a:t>
                </a:r>
                <a:r>
                  <a:rPr lang="en-US" sz="2000" dirty="0"/>
                  <a:t>a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for the </a:t>
                </a:r>
                <a:r>
                  <a:rPr lang="en-US" sz="2000" dirty="0" smtClean="0"/>
                  <a:t>target sentence </a:t>
                </a:r>
                <a:r>
                  <a:rPr lang="en-US" sz="2000" dirty="0"/>
                  <a:t>(</a:t>
                </a:r>
                <a:r>
                  <a:rPr lang="en-US" sz="2000" dirty="0" err="1"/>
                  <a:t>e.g</a:t>
                </a:r>
                <a:r>
                  <a:rPr lang="en-US" sz="2000" dirty="0"/>
                  <a:t> m = 8)</a:t>
                </a: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119" t="-9091" r="-20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423918"/>
              </p:ext>
            </p:extLst>
          </p:nvPr>
        </p:nvGraphicFramePr>
        <p:xfrm>
          <a:off x="2420163" y="2895432"/>
          <a:ext cx="442695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33"/>
                <a:gridCol w="376548"/>
                <a:gridCol w="975118"/>
                <a:gridCol w="363824"/>
                <a:gridCol w="544286"/>
                <a:gridCol w="370114"/>
                <a:gridCol w="391886"/>
                <a:gridCol w="729343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à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2. Choose an alignment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for the source sentence</a:t>
                </a: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98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0727572"/>
              </p:ext>
            </p:extLst>
          </p:nvPr>
        </p:nvGraphicFramePr>
        <p:xfrm>
          <a:off x="1681573" y="4122054"/>
          <a:ext cx="59095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346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</a:tblGrid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3. Translate each source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into the </a:t>
                </a:r>
                <a:r>
                  <a:rPr lang="en-US" sz="2000" dirty="0" smtClean="0"/>
                  <a:t>target language</a:t>
                </a:r>
                <a:endParaRPr lang="en-US" sz="20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  <a:blipFill rotWithShape="0">
                <a:blip r:embed="rId5"/>
                <a:stretch>
                  <a:fillRect l="-1029"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118090"/>
              </p:ext>
            </p:extLst>
          </p:nvPr>
        </p:nvGraphicFramePr>
        <p:xfrm>
          <a:off x="678544" y="5349743"/>
          <a:ext cx="816791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169"/>
                <a:gridCol w="870857"/>
                <a:gridCol w="986972"/>
                <a:gridCol w="1040669"/>
                <a:gridCol w="686531"/>
                <a:gridCol w="729608"/>
                <a:gridCol w="871361"/>
                <a:gridCol w="793888"/>
                <a:gridCol w="870857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lake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swam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Alignment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Translation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à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822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Estimation of Translation Probability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we have ground-truth word-alignments in the parallel corpus, maximum likelihood estimator is sufficient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437319" y="3186351"/>
            <a:ext cx="3027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John told Mary a story.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437319" y="3821275"/>
            <a:ext cx="4639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Jean a </a:t>
            </a:r>
            <a:r>
              <a:rPr lang="en-US" sz="2400" dirty="0" err="1" smtClean="0"/>
              <a:t>raconté</a:t>
            </a:r>
            <a:r>
              <a:rPr lang="en-US" sz="2400" dirty="0" smtClean="0"/>
              <a:t> </a:t>
            </a:r>
            <a:r>
              <a:rPr lang="en-US" sz="2400" dirty="0" err="1" smtClean="0"/>
              <a:t>une</a:t>
            </a:r>
            <a:r>
              <a:rPr lang="en-US" sz="2400" dirty="0" smtClean="0"/>
              <a:t> histoire à Marie.</a:t>
            </a: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789942" y="3541024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245195" y="3541024"/>
            <a:ext cx="237344" cy="4066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03295" y="3551805"/>
            <a:ext cx="311088" cy="3655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57547" y="3551805"/>
            <a:ext cx="1861924" cy="3517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57547" y="3541024"/>
            <a:ext cx="2436364" cy="2895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30210" y="3582174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06485" y="3582174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733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Estimation of Translation Probability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do not have ground-truth word-alignments, appeal to Expectation Maximization algorithm</a:t>
            </a:r>
          </a:p>
          <a:p>
            <a:pPr lvl="1"/>
            <a:r>
              <a:rPr lang="en-US" dirty="0" smtClean="0"/>
              <a:t>Intuitively, guess the alignment based on the current translation probability first; and then update the </a:t>
            </a:r>
            <a:r>
              <a:rPr lang="en-US" dirty="0"/>
              <a:t>translation </a:t>
            </a:r>
            <a:r>
              <a:rPr lang="en-US" dirty="0" smtClean="0"/>
              <a:t>probability</a:t>
            </a:r>
          </a:p>
          <a:p>
            <a:pPr lvl="1"/>
            <a:r>
              <a:rPr lang="en-US" dirty="0" smtClean="0"/>
              <a:t>EM algorithm will be carefully discussed in our later lecture of “Text Clustering”</a:t>
            </a:r>
          </a:p>
        </p:txBody>
      </p:sp>
    </p:spTree>
    <p:extLst>
      <p:ext uri="{BB962C8B-B14F-4D97-AF65-F5344CB8AC3E}">
        <p14:creationId xmlns:p14="http://schemas.microsoft.com/office/powerpoint/2010/main" val="404269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Human Translate Languages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bilingual dictionary sufficient?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73359" y="2415047"/>
            <a:ext cx="22630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John loves Mary.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173359" y="3059276"/>
            <a:ext cx="2319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Jean </a:t>
            </a:r>
            <a:r>
              <a:rPr lang="en-US" sz="2400" dirty="0" err="1" smtClean="0"/>
              <a:t>aime</a:t>
            </a:r>
            <a:r>
              <a:rPr lang="en-US" sz="2400" dirty="0" smtClean="0"/>
              <a:t> Marie.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523660" y="2789805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04546" y="2779025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80821" y="2779025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068233" y="2424351"/>
            <a:ext cx="3027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John told Mary a story.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068233" y="3059275"/>
            <a:ext cx="4639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Jean a </a:t>
            </a:r>
            <a:r>
              <a:rPr lang="en-US" sz="2400" dirty="0" err="1" smtClean="0"/>
              <a:t>raconté</a:t>
            </a:r>
            <a:r>
              <a:rPr lang="en-US" sz="2400" dirty="0" smtClean="0"/>
              <a:t> </a:t>
            </a:r>
            <a:r>
              <a:rPr lang="en-US" sz="2400" dirty="0" err="1" smtClean="0"/>
              <a:t>une</a:t>
            </a:r>
            <a:r>
              <a:rPr lang="en-US" sz="2400" dirty="0" smtClean="0"/>
              <a:t> histoire à Marie.</a:t>
            </a:r>
            <a:endParaRPr lang="en-US" sz="2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420856" y="2779024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876109" y="2779024"/>
            <a:ext cx="237344" cy="4066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134209" y="2789805"/>
            <a:ext cx="311088" cy="3655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688461" y="2789805"/>
            <a:ext cx="1861924" cy="3517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88461" y="2779024"/>
            <a:ext cx="2436364" cy="2895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61124" y="2820174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837399" y="2820174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15075" y="4055534"/>
            <a:ext cx="3703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John is a computer scientist.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715075" y="4838103"/>
            <a:ext cx="3000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Jean </a:t>
            </a:r>
            <a:r>
              <a:rPr lang="en-US" sz="2400" dirty="0" err="1" smtClean="0"/>
              <a:t>est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informaticien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1066120" y="4517199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534205" y="4517199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414588" y="4472314"/>
            <a:ext cx="326993" cy="4228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708150" y="4227159"/>
            <a:ext cx="139196" cy="1682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103100" y="4472314"/>
            <a:ext cx="503446" cy="4129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700110" y="4055534"/>
            <a:ext cx="35503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John swam across the lake.</a:t>
            </a:r>
            <a:endParaRPr lang="en-US" sz="2400" dirty="0"/>
          </a:p>
        </p:txBody>
      </p:sp>
      <p:sp>
        <p:nvSpPr>
          <p:cNvPr id="43" name="Rectangle 42"/>
          <p:cNvSpPr/>
          <p:nvPr/>
        </p:nvSpPr>
        <p:spPr>
          <a:xfrm>
            <a:off x="4676037" y="4855099"/>
            <a:ext cx="4076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Jean a </a:t>
            </a:r>
            <a:r>
              <a:rPr lang="en-US" sz="2400" dirty="0" err="1" smtClean="0"/>
              <a:t>traversé</a:t>
            </a:r>
            <a:r>
              <a:rPr lang="en-US" sz="2400" dirty="0" smtClean="0"/>
              <a:t> le lac à la </a:t>
            </a:r>
            <a:r>
              <a:rPr lang="en-US" sz="2400" dirty="0" err="1" smtClean="0"/>
              <a:t>nage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5037555" y="4507365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126455" y="4402429"/>
            <a:ext cx="449489" cy="515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725700" y="4507365"/>
            <a:ext cx="471363" cy="3680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7217971" y="4497180"/>
            <a:ext cx="516097" cy="3881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824627" y="4402739"/>
            <a:ext cx="2425879" cy="580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365090" y="5014526"/>
            <a:ext cx="139196" cy="1682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617544" y="5014526"/>
            <a:ext cx="139196" cy="1682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5508346" y="4402429"/>
            <a:ext cx="1062024" cy="5951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751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smtClean="0"/>
              <a:t>Translation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models 2-5 are more </a:t>
            </a:r>
            <a:r>
              <a:rPr lang="en-US" dirty="0" smtClean="0"/>
              <a:t>complex</a:t>
            </a:r>
          </a:p>
          <a:p>
            <a:pPr lvl="1"/>
            <a:r>
              <a:rPr lang="en-US" dirty="0" smtClean="0"/>
              <a:t>Word </a:t>
            </a:r>
            <a:r>
              <a:rPr lang="en-US" dirty="0"/>
              <a:t>order and string position of the aligned </a:t>
            </a:r>
            <a:r>
              <a:rPr lang="en-US" dirty="0" smtClean="0"/>
              <a:t>words</a:t>
            </a:r>
          </a:p>
          <a:p>
            <a:pPr lvl="1"/>
            <a:r>
              <a:rPr lang="en-US" dirty="0" smtClean="0"/>
              <a:t>Phase translation in the source and target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5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Correspondences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One-to-one</a:t>
            </a:r>
          </a:p>
          <a:p>
            <a:pPr lvl="1"/>
            <a:r>
              <a:rPr lang="en-US" dirty="0"/>
              <a:t>John = Jean, </a:t>
            </a:r>
            <a:r>
              <a:rPr lang="en-US" dirty="0" err="1"/>
              <a:t>aime</a:t>
            </a:r>
            <a:r>
              <a:rPr lang="en-US" dirty="0"/>
              <a:t> = loves, </a:t>
            </a:r>
            <a:r>
              <a:rPr lang="en-US" dirty="0" smtClean="0"/>
              <a:t>Mary=Marie</a:t>
            </a:r>
          </a:p>
          <a:p>
            <a:r>
              <a:rPr lang="en-US" dirty="0" smtClean="0"/>
              <a:t>One-to-many/many-to-one</a:t>
            </a:r>
          </a:p>
          <a:p>
            <a:pPr lvl="1"/>
            <a:r>
              <a:rPr lang="fr-FR" dirty="0"/>
              <a:t>Mary = [à Marie]</a:t>
            </a:r>
          </a:p>
          <a:p>
            <a:pPr lvl="1"/>
            <a:r>
              <a:rPr lang="fr-FR" dirty="0"/>
              <a:t>[a computer </a:t>
            </a:r>
            <a:r>
              <a:rPr lang="fr-FR" dirty="0" err="1" smtClean="0"/>
              <a:t>scientist</a:t>
            </a:r>
            <a:r>
              <a:rPr lang="fr-FR" dirty="0" smtClean="0"/>
              <a:t>] </a:t>
            </a:r>
            <a:r>
              <a:rPr lang="fr-FR" dirty="0"/>
              <a:t>= </a:t>
            </a:r>
            <a:r>
              <a:rPr lang="fr-FR" dirty="0" smtClean="0"/>
              <a:t>informaticien</a:t>
            </a:r>
          </a:p>
          <a:p>
            <a:r>
              <a:rPr lang="en-US" dirty="0" smtClean="0"/>
              <a:t>Many-to-many</a:t>
            </a:r>
          </a:p>
          <a:p>
            <a:pPr lvl="1"/>
            <a:r>
              <a:rPr lang="fr-FR" dirty="0"/>
              <a:t>[</a:t>
            </a:r>
            <a:r>
              <a:rPr lang="fr-FR" dirty="0" err="1"/>
              <a:t>swam</a:t>
            </a:r>
            <a:r>
              <a:rPr lang="fr-FR" dirty="0"/>
              <a:t> </a:t>
            </a:r>
            <a:r>
              <a:rPr lang="fr-FR" dirty="0" err="1" smtClean="0"/>
              <a:t>across</a:t>
            </a:r>
            <a:r>
              <a:rPr lang="fr-FR" dirty="0" smtClean="0"/>
              <a:t> __] </a:t>
            </a:r>
            <a:r>
              <a:rPr lang="fr-FR" dirty="0"/>
              <a:t>= [a </a:t>
            </a:r>
            <a:r>
              <a:rPr lang="fr-FR" dirty="0" smtClean="0"/>
              <a:t>traversé __ </a:t>
            </a:r>
            <a:r>
              <a:rPr lang="fr-FR" dirty="0"/>
              <a:t>à la nage</a:t>
            </a:r>
            <a:r>
              <a:rPr lang="fr-FR" dirty="0" smtClean="0"/>
              <a:t>]</a:t>
            </a:r>
          </a:p>
          <a:p>
            <a:r>
              <a:rPr lang="en-US" dirty="0"/>
              <a:t>Reordering </a:t>
            </a:r>
            <a:r>
              <a:rPr lang="en-US" dirty="0" smtClean="0"/>
              <a:t>required</a:t>
            </a:r>
          </a:p>
          <a:p>
            <a:pPr lvl="1"/>
            <a:r>
              <a:rPr lang="fr-FR" dirty="0" err="1"/>
              <a:t>told</a:t>
            </a:r>
            <a:r>
              <a:rPr lang="fr-FR" dirty="0"/>
              <a:t> Mary</a:t>
            </a:r>
            <a:r>
              <a:rPr lang="fr-FR" baseline="30000" dirty="0"/>
              <a:t>1</a:t>
            </a:r>
            <a:r>
              <a:rPr lang="fr-FR" dirty="0"/>
              <a:t> [a story]</a:t>
            </a:r>
            <a:r>
              <a:rPr lang="fr-FR" baseline="30000" dirty="0"/>
              <a:t>2</a:t>
            </a:r>
            <a:r>
              <a:rPr lang="fr-FR" dirty="0"/>
              <a:t> = a raconté [une histoire]</a:t>
            </a:r>
            <a:r>
              <a:rPr lang="fr-FR" baseline="30000" dirty="0"/>
              <a:t>2</a:t>
            </a:r>
            <a:r>
              <a:rPr lang="fr-FR" dirty="0"/>
              <a:t> [à Marie]</a:t>
            </a:r>
            <a:r>
              <a:rPr lang="fr-FR" baseline="30000" dirty="0"/>
              <a:t>1</a:t>
            </a:r>
            <a:endParaRPr lang="en-US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3178630" y="1369369"/>
            <a:ext cx="596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 bilingual dictionary is  clearly insufficient!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06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</a:t>
            </a:r>
            <a:r>
              <a:rPr lang="en-US" dirty="0" smtClean="0"/>
              <a:t>Divergences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</a:t>
            </a:r>
            <a:r>
              <a:rPr lang="en-US" dirty="0"/>
              <a:t>senses of homonymous </a:t>
            </a:r>
            <a:r>
              <a:rPr lang="en-US" dirty="0" smtClean="0"/>
              <a:t>words generally </a:t>
            </a:r>
            <a:r>
              <a:rPr lang="en-US" dirty="0"/>
              <a:t>have different </a:t>
            </a:r>
            <a:r>
              <a:rPr lang="en-US" dirty="0" smtClean="0"/>
              <a:t>translations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Different </a:t>
            </a:r>
            <a:r>
              <a:rPr lang="en-US" dirty="0"/>
              <a:t>senses of </a:t>
            </a:r>
            <a:r>
              <a:rPr lang="en-US" dirty="0" err="1"/>
              <a:t>polysemous</a:t>
            </a:r>
            <a:r>
              <a:rPr lang="en-US" dirty="0"/>
              <a:t> </a:t>
            </a:r>
            <a:r>
              <a:rPr lang="en-US" dirty="0" smtClean="0"/>
              <a:t>words may </a:t>
            </a:r>
            <a:r>
              <a:rPr lang="en-US" dirty="0"/>
              <a:t>also have different translations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269426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English                - German</a:t>
            </a:r>
          </a:p>
          <a:p>
            <a:r>
              <a:rPr lang="en-US" sz="2400" dirty="0" smtClean="0"/>
              <a:t>(river) bank        - </a:t>
            </a:r>
            <a:r>
              <a:rPr lang="en-US" sz="2400" dirty="0" err="1" smtClean="0"/>
              <a:t>Ufer</a:t>
            </a:r>
            <a:endParaRPr lang="en-US" sz="2400" dirty="0" smtClean="0"/>
          </a:p>
          <a:p>
            <a:r>
              <a:rPr lang="en-US" sz="2400" dirty="0" smtClean="0"/>
              <a:t>(financial) bank - Bank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59971" y="4966885"/>
            <a:ext cx="78268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 </a:t>
            </a:r>
            <a:r>
              <a:rPr lang="en-US" sz="2400" b="1" dirty="0" smtClean="0"/>
              <a:t>know</a:t>
            </a:r>
            <a:r>
              <a:rPr lang="en-US" sz="2400" dirty="0" smtClean="0"/>
              <a:t> that he bought the book: Je </a:t>
            </a:r>
            <a:r>
              <a:rPr lang="en-US" sz="2400" b="1" dirty="0" smtClean="0">
                <a:solidFill>
                  <a:srgbClr val="FF0000"/>
                </a:solidFill>
              </a:rPr>
              <a:t>sais </a:t>
            </a:r>
            <a:r>
              <a:rPr lang="en-US" sz="2400" b="1" dirty="0" err="1" smtClean="0">
                <a:solidFill>
                  <a:srgbClr val="FF0000"/>
                </a:solidFill>
              </a:rPr>
              <a:t>qu</a:t>
            </a:r>
            <a:r>
              <a:rPr lang="en-US" sz="2400" dirty="0" err="1" smtClean="0"/>
              <a:t>’il</a:t>
            </a:r>
            <a:r>
              <a:rPr lang="en-US" sz="2400" dirty="0" smtClean="0"/>
              <a:t> a </a:t>
            </a:r>
            <a:r>
              <a:rPr lang="en-US" sz="2400" dirty="0" err="1" smtClean="0"/>
              <a:t>acheté</a:t>
            </a:r>
            <a:r>
              <a:rPr lang="en-US" sz="2400" dirty="0" smtClean="0"/>
              <a:t> le livre.</a:t>
            </a:r>
          </a:p>
          <a:p>
            <a:r>
              <a:rPr lang="en-US" sz="2400" dirty="0" smtClean="0"/>
              <a:t>I </a:t>
            </a:r>
            <a:r>
              <a:rPr lang="en-US" sz="2400" b="1" dirty="0" smtClean="0"/>
              <a:t>know</a:t>
            </a:r>
            <a:r>
              <a:rPr lang="en-US" sz="2400" dirty="0" smtClean="0"/>
              <a:t> Peter: Je </a:t>
            </a:r>
            <a:r>
              <a:rPr lang="en-US" sz="2400" b="1" dirty="0" err="1" smtClean="0">
                <a:solidFill>
                  <a:srgbClr val="0070C0"/>
                </a:solidFill>
              </a:rPr>
              <a:t>connais</a:t>
            </a:r>
            <a:r>
              <a:rPr lang="en-US" sz="2400" dirty="0" smtClean="0"/>
              <a:t> Peter.</a:t>
            </a:r>
          </a:p>
          <a:p>
            <a:r>
              <a:rPr lang="en-US" sz="2400" dirty="0" smtClean="0"/>
              <a:t>I </a:t>
            </a:r>
            <a:r>
              <a:rPr lang="en-US" sz="2400" b="1" dirty="0" smtClean="0"/>
              <a:t>know</a:t>
            </a:r>
            <a:r>
              <a:rPr lang="en-US" sz="2400" dirty="0" smtClean="0"/>
              <a:t> math: Je </a:t>
            </a:r>
            <a:r>
              <a:rPr lang="en-US" sz="2400" b="1" dirty="0" err="1" smtClean="0">
                <a:solidFill>
                  <a:srgbClr val="00B050"/>
                </a:solidFill>
              </a:rPr>
              <a:t>m’y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connais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en</a:t>
            </a:r>
            <a:r>
              <a:rPr lang="en-US" sz="2400" dirty="0" smtClean="0"/>
              <a:t> </a:t>
            </a:r>
            <a:r>
              <a:rPr lang="en-US" sz="2400" dirty="0" err="1" smtClean="0"/>
              <a:t>maths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870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divergences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Word </a:t>
            </a:r>
            <a:r>
              <a:rPr lang="en-US" dirty="0" smtClean="0"/>
              <a:t>order</a:t>
            </a:r>
          </a:p>
          <a:p>
            <a:pPr lvl="1"/>
            <a:r>
              <a:rPr lang="en-US" dirty="0"/>
              <a:t>SVO (</a:t>
            </a:r>
            <a:r>
              <a:rPr lang="en-US" dirty="0" err="1"/>
              <a:t>Sbj</a:t>
            </a:r>
            <a:r>
              <a:rPr lang="en-US" dirty="0"/>
              <a:t>-Verb-</a:t>
            </a:r>
            <a:r>
              <a:rPr lang="en-US" dirty="0" err="1"/>
              <a:t>Obj</a:t>
            </a:r>
            <a:r>
              <a:rPr lang="en-US" dirty="0"/>
              <a:t>), SOV, VSO,… </a:t>
            </a:r>
          </a:p>
          <a:p>
            <a:pPr lvl="1"/>
            <a:r>
              <a:rPr lang="en-US" dirty="0" smtClean="0"/>
              <a:t>fixed </a:t>
            </a:r>
            <a:r>
              <a:rPr lang="en-US" dirty="0"/>
              <a:t>or free</a:t>
            </a:r>
            <a:r>
              <a:rPr lang="en-US" dirty="0" smtClean="0"/>
              <a:t>?</a:t>
            </a:r>
          </a:p>
          <a:p>
            <a:r>
              <a:rPr lang="en-US" dirty="0"/>
              <a:t>Head-marking vs. </a:t>
            </a:r>
            <a:r>
              <a:rPr lang="en-US" dirty="0" smtClean="0"/>
              <a:t>dependent-marking</a:t>
            </a:r>
          </a:p>
          <a:p>
            <a:pPr lvl="1"/>
            <a:r>
              <a:rPr lang="en-US" dirty="0"/>
              <a:t>Dependent-marking (English</a:t>
            </a:r>
            <a:r>
              <a:rPr lang="en-US" dirty="0" smtClean="0"/>
              <a:t>): </a:t>
            </a:r>
            <a:r>
              <a:rPr lang="en-US" dirty="0"/>
              <a:t>the man</a:t>
            </a:r>
            <a:r>
              <a:rPr lang="en-US" dirty="0">
                <a:solidFill>
                  <a:srgbClr val="FF0000"/>
                </a:solidFill>
              </a:rPr>
              <a:t>’s house</a:t>
            </a:r>
          </a:p>
          <a:p>
            <a:pPr lvl="1"/>
            <a:r>
              <a:rPr lang="en-US" dirty="0"/>
              <a:t>Head-marking (Hungarian</a:t>
            </a:r>
            <a:r>
              <a:rPr lang="en-US" dirty="0" smtClean="0"/>
              <a:t>): </a:t>
            </a:r>
            <a:r>
              <a:rPr lang="en-US" dirty="0"/>
              <a:t>the man </a:t>
            </a:r>
            <a:r>
              <a:rPr lang="en-US" dirty="0" smtClean="0">
                <a:solidFill>
                  <a:srgbClr val="FF0000"/>
                </a:solidFill>
              </a:rPr>
              <a:t>house-his</a:t>
            </a:r>
          </a:p>
          <a:p>
            <a:r>
              <a:rPr lang="en-US" dirty="0"/>
              <a:t>Pro-drop languages can omit </a:t>
            </a:r>
            <a:r>
              <a:rPr lang="en-US" dirty="0" smtClean="0"/>
              <a:t>pronouns</a:t>
            </a:r>
            <a:endParaRPr lang="en-US" dirty="0"/>
          </a:p>
          <a:p>
            <a:pPr lvl="1"/>
            <a:r>
              <a:rPr lang="en-US" dirty="0"/>
              <a:t>Italian (with inflection): I eat = </a:t>
            </a:r>
            <a:r>
              <a:rPr lang="en-US" dirty="0" err="1"/>
              <a:t>mangio</a:t>
            </a:r>
            <a:r>
              <a:rPr lang="en-US" dirty="0"/>
              <a:t>; he eats = </a:t>
            </a:r>
            <a:r>
              <a:rPr lang="en-US" dirty="0" err="1"/>
              <a:t>mangia</a:t>
            </a:r>
            <a:endParaRPr lang="en-US" dirty="0"/>
          </a:p>
          <a:p>
            <a:pPr lvl="1"/>
            <a:r>
              <a:rPr lang="en-US" dirty="0"/>
              <a:t>Chinese (without inflection): I/he eat: </a:t>
            </a:r>
            <a:r>
              <a:rPr lang="en-US" dirty="0" err="1"/>
              <a:t>chīfàn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19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Aspect:</a:t>
            </a:r>
          </a:p>
          <a:p>
            <a:pPr lvl="1"/>
            <a:r>
              <a:rPr lang="en-US" dirty="0" smtClean="0"/>
              <a:t>English </a:t>
            </a:r>
            <a:r>
              <a:rPr lang="en-US" dirty="0"/>
              <a:t>has a progressive </a:t>
            </a:r>
            <a:r>
              <a:rPr lang="en-US" dirty="0" smtClean="0"/>
              <a:t>aspect</a:t>
            </a:r>
            <a:endParaRPr lang="en-US" dirty="0"/>
          </a:p>
          <a:p>
            <a:pPr lvl="2"/>
            <a:r>
              <a:rPr lang="en-US" dirty="0"/>
              <a:t>‘Peter swims’ vs. ‘Peter is swimming’</a:t>
            </a:r>
          </a:p>
          <a:p>
            <a:pPr lvl="1"/>
            <a:r>
              <a:rPr lang="en-US" dirty="0" smtClean="0"/>
              <a:t>German </a:t>
            </a:r>
            <a:r>
              <a:rPr lang="en-US" dirty="0"/>
              <a:t>can only express this with an adverb:</a:t>
            </a:r>
          </a:p>
          <a:p>
            <a:pPr lvl="2"/>
            <a:r>
              <a:rPr lang="en-US" dirty="0"/>
              <a:t>‘Peter </a:t>
            </a:r>
            <a:r>
              <a:rPr lang="en-US" dirty="0" err="1"/>
              <a:t>schwimmt</a:t>
            </a:r>
            <a:r>
              <a:rPr lang="en-US" dirty="0"/>
              <a:t>’ vs. ‘Peter </a:t>
            </a:r>
            <a:r>
              <a:rPr lang="en-US" dirty="0" err="1"/>
              <a:t>schwimmt</a:t>
            </a:r>
            <a:r>
              <a:rPr lang="en-US" dirty="0"/>
              <a:t> </a:t>
            </a:r>
            <a:r>
              <a:rPr lang="en-US" dirty="0" err="1"/>
              <a:t>gerade</a:t>
            </a:r>
            <a:r>
              <a:rPr lang="en-US" dirty="0"/>
              <a:t>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9315" y="4580655"/>
            <a:ext cx="596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Clearly, a bilingual dictionary is  insufficient; and machine translation is difficult!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01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</a:t>
            </a:r>
            <a:r>
              <a:rPr lang="en-US" dirty="0" smtClean="0"/>
              <a:t>Translation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Vauquois</a:t>
            </a:r>
            <a:r>
              <a:rPr lang="en-US" dirty="0"/>
              <a:t> triangle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71" y="2458859"/>
            <a:ext cx="6866164" cy="405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74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Statistical </a:t>
            </a:r>
            <a:r>
              <a:rPr lang="en-US" dirty="0" smtClean="0"/>
              <a:t>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stream </a:t>
            </a:r>
            <a:r>
              <a:rPr lang="en-US" dirty="0"/>
              <a:t>of current machine translation </a:t>
            </a:r>
            <a:r>
              <a:rPr lang="en-US" dirty="0" smtClean="0"/>
              <a:t>paradigm</a:t>
            </a:r>
          </a:p>
          <a:p>
            <a:pPr lvl="1"/>
            <a:r>
              <a:rPr lang="en-US" dirty="0"/>
              <a:t>The idea </a:t>
            </a:r>
            <a:r>
              <a:rPr lang="en-US" dirty="0" smtClean="0"/>
              <a:t>was introduced </a:t>
            </a:r>
            <a:r>
              <a:rPr lang="en-US" dirty="0"/>
              <a:t>by Warren Weaver in </a:t>
            </a:r>
            <a:r>
              <a:rPr lang="en-US" dirty="0" smtClean="0"/>
              <a:t>1949</a:t>
            </a:r>
          </a:p>
          <a:p>
            <a:pPr lvl="1"/>
            <a:r>
              <a:rPr lang="en-US" dirty="0" smtClean="0"/>
              <a:t>Re-introduced </a:t>
            </a:r>
            <a:r>
              <a:rPr lang="en-US" dirty="0"/>
              <a:t>in 1993 by researchers at IBM's Thomas J. Watson Research </a:t>
            </a:r>
            <a:r>
              <a:rPr lang="en-US" dirty="0" smtClean="0"/>
              <a:t>Center</a:t>
            </a:r>
          </a:p>
          <a:p>
            <a:pPr lvl="1"/>
            <a:r>
              <a:rPr lang="en-US" dirty="0" smtClean="0"/>
              <a:t>Now it is </a:t>
            </a:r>
            <a:r>
              <a:rPr lang="en-US" dirty="0"/>
              <a:t>the most widely </a:t>
            </a:r>
            <a:r>
              <a:rPr lang="en-US" dirty="0" smtClean="0"/>
              <a:t>studied/used </a:t>
            </a:r>
            <a:r>
              <a:rPr lang="en-US" dirty="0"/>
              <a:t>machine translation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48200" y="547983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1966: ALPAC report: human translation is far cheaper and better - kills MT for a long time</a:t>
            </a:r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H="1" flipV="1">
            <a:off x="2569029" y="3624943"/>
            <a:ext cx="4365171" cy="18548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0517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458</TotalTime>
  <Words>1153</Words>
  <Application>Microsoft Office PowerPoint</Application>
  <PresentationFormat>On-screen Show (4:3)</PresentationFormat>
  <Paragraphs>360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Georgia</vt:lpstr>
      <vt:lpstr>Times New Roman</vt:lpstr>
      <vt:lpstr>simple slides template</vt:lpstr>
      <vt:lpstr>Statistical Machine Translation</vt:lpstr>
      <vt:lpstr>Machine Translation</vt:lpstr>
      <vt:lpstr>How Do Human Translate Languages</vt:lpstr>
      <vt:lpstr>Correspondences</vt:lpstr>
      <vt:lpstr>Lexical Divergences</vt:lpstr>
      <vt:lpstr>Syntactic divergences</vt:lpstr>
      <vt:lpstr>Semantic differences</vt:lpstr>
      <vt:lpstr>Machine Translation Approaches</vt:lpstr>
      <vt:lpstr>Statistical Machine Translation</vt:lpstr>
      <vt:lpstr>Noisy-Channel framework [Shannon 48]</vt:lpstr>
      <vt:lpstr>Translation with a noisy channel model</vt:lpstr>
      <vt:lpstr>Parallel Corpora</vt:lpstr>
      <vt:lpstr>Parallel Corpora</vt:lpstr>
      <vt:lpstr>Parallel Corpora</vt:lpstr>
      <vt:lpstr>Translation Model p(Fre│Eng)</vt:lpstr>
      <vt:lpstr>Language model p(Eng)</vt:lpstr>
      <vt:lpstr>Language model p(Eng)</vt:lpstr>
      <vt:lpstr>Statistical Machine Translation</vt:lpstr>
      <vt:lpstr>IBM Translation Models</vt:lpstr>
      <vt:lpstr>Word Alignment</vt:lpstr>
      <vt:lpstr>Word Alignment</vt:lpstr>
      <vt:lpstr>Representing Word Alignments</vt:lpstr>
      <vt:lpstr>IBM Translation Models</vt:lpstr>
      <vt:lpstr>IBM Translation Models</vt:lpstr>
      <vt:lpstr>Parameters in Model 1</vt:lpstr>
      <vt:lpstr>Parameters in Model 1</vt:lpstr>
      <vt:lpstr> Generative Process in Model 1</vt:lpstr>
      <vt:lpstr>Estimation of Translation Probability </vt:lpstr>
      <vt:lpstr>Estimation of Translation Probability </vt:lpstr>
      <vt:lpstr>Other Translation Models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Machine Translation</dc:title>
  <dc:creator>hongning wang</dc:creator>
  <cp:lastModifiedBy>hongning wang</cp:lastModifiedBy>
  <cp:revision>30</cp:revision>
  <dcterms:created xsi:type="dcterms:W3CDTF">2015-01-01T17:17:02Z</dcterms:created>
  <dcterms:modified xsi:type="dcterms:W3CDTF">2015-01-02T23:38:51Z</dcterms:modified>
</cp:coreProperties>
</file>