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5"/>
  </p:notesMasterIdLst>
  <p:sldIdLst>
    <p:sldId id="256" r:id="rId2"/>
    <p:sldId id="258" r:id="rId3"/>
    <p:sldId id="257" r:id="rId4"/>
    <p:sldId id="259" r:id="rId5"/>
    <p:sldId id="260" r:id="rId6"/>
    <p:sldId id="279" r:id="rId7"/>
    <p:sldId id="261" r:id="rId8"/>
    <p:sldId id="262" r:id="rId9"/>
    <p:sldId id="263" r:id="rId10"/>
    <p:sldId id="264" r:id="rId11"/>
    <p:sldId id="265" r:id="rId12"/>
    <p:sldId id="275" r:id="rId13"/>
    <p:sldId id="268" r:id="rId14"/>
    <p:sldId id="295" r:id="rId15"/>
    <p:sldId id="296" r:id="rId16"/>
    <p:sldId id="270" r:id="rId17"/>
    <p:sldId id="271" r:id="rId18"/>
    <p:sldId id="272" r:id="rId19"/>
    <p:sldId id="273" r:id="rId20"/>
    <p:sldId id="274" r:id="rId21"/>
    <p:sldId id="276" r:id="rId22"/>
    <p:sldId id="266" r:id="rId23"/>
    <p:sldId id="267" r:id="rId24"/>
    <p:sldId id="278" r:id="rId25"/>
    <p:sldId id="297" r:id="rId26"/>
    <p:sldId id="298" r:id="rId27"/>
    <p:sldId id="299" r:id="rId28"/>
    <p:sldId id="302" r:id="rId29"/>
    <p:sldId id="301" r:id="rId30"/>
    <p:sldId id="280" r:id="rId31"/>
    <p:sldId id="281" r:id="rId32"/>
    <p:sldId id="282" r:id="rId33"/>
    <p:sldId id="283" r:id="rId34"/>
    <p:sldId id="284" r:id="rId35"/>
    <p:sldId id="292" r:id="rId36"/>
    <p:sldId id="285" r:id="rId37"/>
    <p:sldId id="288" r:id="rId38"/>
    <p:sldId id="291" r:id="rId39"/>
    <p:sldId id="286" r:id="rId40"/>
    <p:sldId id="287" r:id="rId41"/>
    <p:sldId id="290" r:id="rId42"/>
    <p:sldId id="289" r:id="rId43"/>
    <p:sldId id="29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9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D3781-CE78-4015-89C7-4E1DF9CFA5A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3ABE3-4076-44AB-92E9-0A843C74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38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3ABE3-4076-44AB-92E9-0A843C742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1B507-242E-4B86-A83C-3733481EDB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6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8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3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7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3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8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6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12" Type="http://schemas.openxmlformats.org/officeDocument/2006/relationships/image" Target="../media/image20.png"/><Relationship Id="rId7" Type="http://schemas.openxmlformats.org/officeDocument/2006/relationships/image" Target="../media/image15.png"/><Relationship Id="rId17" Type="http://schemas.openxmlformats.org/officeDocument/2006/relationships/image" Target="../media/image25.png"/><Relationship Id="rId2" Type="http://schemas.openxmlformats.org/officeDocument/2006/relationships/image" Target="../media/image121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4.png"/><Relationship Id="rId3" Type="http://schemas.openxmlformats.org/officeDocument/2006/relationships/image" Target="../media/image280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3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29.png"/><Relationship Id="rId15" Type="http://schemas.openxmlformats.org/officeDocument/2006/relationships/image" Target="../media/image31.png"/><Relationship Id="rId10" Type="http://schemas.openxmlformats.org/officeDocument/2006/relationships/image" Target="../media/image24.png"/><Relationship Id="rId19" Type="http://schemas.openxmlformats.org/officeDocument/2006/relationships/image" Target="../media/image35.png"/><Relationship Id="rId4" Type="http://schemas.openxmlformats.org/officeDocument/2006/relationships/image" Target="../media/image120.png"/><Relationship Id="rId9" Type="http://schemas.openxmlformats.org/officeDocument/2006/relationships/image" Target="../media/image23.png"/><Relationship Id="rId1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12" Type="http://schemas.openxmlformats.org/officeDocument/2006/relationships/image" Target="../media/image20.png"/><Relationship Id="rId7" Type="http://schemas.openxmlformats.org/officeDocument/2006/relationships/image" Target="../media/image15.png"/><Relationship Id="rId17" Type="http://schemas.openxmlformats.org/officeDocument/2006/relationships/image" Target="../media/image25.png"/><Relationship Id="rId2" Type="http://schemas.openxmlformats.org/officeDocument/2006/relationships/image" Target="../media/image121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3.png"/><Relationship Id="rId7" Type="http://schemas.openxmlformats.org/officeDocument/2006/relationships/image" Target="../media/image13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7.png"/><Relationship Id="rId4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&amp; Naïve Bayes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k influences the </a:t>
            </a:r>
            <a:r>
              <a:rPr lang="en-US" dirty="0" smtClean="0"/>
              <a:t>“smoothness” </a:t>
            </a:r>
            <a:r>
              <a:rPr lang="en-US" dirty="0"/>
              <a:t>of the resulting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190" y="2969781"/>
            <a:ext cx="4541620" cy="29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76584" y="2600449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7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k influences the </a:t>
            </a:r>
            <a:r>
              <a:rPr lang="en-US" dirty="0" smtClean="0"/>
              <a:t>“smoothness” </a:t>
            </a:r>
            <a:r>
              <a:rPr lang="en-US" dirty="0"/>
              <a:t>of the resulting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 descr="http://upload.wikimedia.org/wikipedia/commons/8/8c/Map5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231" y="3016394"/>
            <a:ext cx="4545537" cy="29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76584" y="2600449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k=5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k -&gt; smooth shape for decision boundary</a:t>
            </a:r>
          </a:p>
          <a:p>
            <a:r>
              <a:rPr lang="en-US" dirty="0" smtClean="0"/>
              <a:t>Small k -&gt; complicated decision boundary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2" descr="http://upload.wikimedia.org/wikipedia/commons/thumb/1/1f/Overfitting_svg.svg/1220px-Overfitting_sv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65" y="3181091"/>
            <a:ext cx="4562475" cy="3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70599" y="5453593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Error on training 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38332" y="4101307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on testing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4932" y="6375397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 complexity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676399" y="3429000"/>
            <a:ext cx="65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2033" y="6233046"/>
            <a:ext cx="114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Smaller k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50723" y="6211119"/>
            <a:ext cx="114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Larger k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4664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instance look-up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MP1</a:t>
                </a:r>
              </a:p>
              <a:p>
                <a:pPr lvl="1"/>
                <a:r>
                  <a:rPr lang="en-US" dirty="0" smtClean="0"/>
                  <a:t>In </a:t>
                </a:r>
                <a:r>
                  <a:rPr lang="en-US" dirty="0" err="1"/>
                  <a:t>Yelp_small</a:t>
                </a:r>
                <a:r>
                  <a:rPr lang="en-US" dirty="0"/>
                  <a:t> data </a:t>
                </a:r>
                <a:r>
                  <a:rPr lang="en-US" dirty="0" smtClean="0"/>
                  <a:t>set, there are 629K reviews for training and 174K reviews for testing</a:t>
                </a:r>
              </a:p>
              <a:p>
                <a:pPr lvl="1"/>
                <a:r>
                  <a:rPr lang="en-US" dirty="0" smtClean="0"/>
                  <a:t>Assume we have a vocabulary of 15K</a:t>
                </a:r>
              </a:p>
              <a:p>
                <a:pPr lvl="1"/>
                <a:r>
                  <a:rPr lang="en-US" dirty="0" smtClean="0"/>
                  <a:t>Complexity of </a:t>
                </a:r>
                <a:r>
                  <a:rPr lang="en-US" dirty="0" err="1" smtClean="0"/>
                  <a:t>kNN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𝑁𝑀𝑉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4415" y="4497859"/>
            <a:ext cx="2380735" cy="1086025"/>
            <a:chOff x="333633" y="4497859"/>
            <a:chExt cx="2380735" cy="1086025"/>
          </a:xfrm>
        </p:grpSpPr>
        <p:sp>
          <p:nvSpPr>
            <p:cNvPr id="7" name="TextBox 6"/>
            <p:cNvSpPr txBox="1"/>
            <p:nvPr/>
          </p:nvSpPr>
          <p:spPr>
            <a:xfrm>
              <a:off x="333633" y="5214552"/>
              <a:ext cx="238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Training corpus size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7" idx="0"/>
            </p:cNvCxnSpPr>
            <p:nvPr/>
          </p:nvCxnSpPr>
          <p:spPr>
            <a:xfrm flipV="1">
              <a:off x="1524001" y="4497859"/>
              <a:ext cx="568410" cy="7166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389161" y="4497859"/>
            <a:ext cx="2603156" cy="1086025"/>
            <a:chOff x="2368379" y="4497859"/>
            <a:chExt cx="2603156" cy="1086025"/>
          </a:xfrm>
        </p:grpSpPr>
        <p:sp>
          <p:nvSpPr>
            <p:cNvPr id="8" name="TextBox 7"/>
            <p:cNvSpPr txBox="1"/>
            <p:nvPr/>
          </p:nvSpPr>
          <p:spPr>
            <a:xfrm>
              <a:off x="2590800" y="5214552"/>
              <a:ext cx="238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Testing corpus size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2368379" y="4497859"/>
              <a:ext cx="568410" cy="7166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11584" y="4486874"/>
            <a:ext cx="3091246" cy="545114"/>
            <a:chOff x="2590802" y="4486874"/>
            <a:chExt cx="3091246" cy="545114"/>
          </a:xfrm>
        </p:grpSpPr>
        <p:sp>
          <p:nvSpPr>
            <p:cNvPr id="9" name="TextBox 8"/>
            <p:cNvSpPr txBox="1"/>
            <p:nvPr/>
          </p:nvSpPr>
          <p:spPr>
            <a:xfrm>
              <a:off x="3301313" y="4662656"/>
              <a:ext cx="238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 size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9" idx="1"/>
            </p:cNvCxnSpPr>
            <p:nvPr/>
          </p:nvCxnSpPr>
          <p:spPr>
            <a:xfrm flipH="1" flipV="1">
              <a:off x="2590802" y="4486874"/>
              <a:ext cx="710511" cy="3604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728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solutions</a:t>
            </a:r>
          </a:p>
          <a:p>
            <a:pPr lvl="1"/>
            <a:r>
              <a:rPr lang="en-US" dirty="0" smtClean="0"/>
              <a:t>Build inverted index for text documents</a:t>
            </a:r>
          </a:p>
          <a:p>
            <a:pPr lvl="2"/>
            <a:r>
              <a:rPr lang="en-US" dirty="0" smtClean="0"/>
              <a:t>Special mapping: word -&gt; document list</a:t>
            </a:r>
          </a:p>
          <a:p>
            <a:pPr lvl="2"/>
            <a:r>
              <a:rPr lang="en-US" dirty="0" smtClean="0"/>
              <a:t>Speed-up is limited when average document length is large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23964"/>
              </p:ext>
            </p:extLst>
          </p:nvPr>
        </p:nvGraphicFramePr>
        <p:xfrm>
          <a:off x="2642616" y="4393238"/>
          <a:ext cx="12827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00"/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information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helpful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834055"/>
              </p:ext>
            </p:extLst>
          </p:nvPr>
        </p:nvGraphicFramePr>
        <p:xfrm>
          <a:off x="4319016" y="4393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202714"/>
              </p:ext>
            </p:extLst>
          </p:nvPr>
        </p:nvGraphicFramePr>
        <p:xfrm>
          <a:off x="5233416" y="4393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555966"/>
              </p:ext>
            </p:extLst>
          </p:nvPr>
        </p:nvGraphicFramePr>
        <p:xfrm>
          <a:off x="4319016" y="4774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228624"/>
              </p:ext>
            </p:extLst>
          </p:nvPr>
        </p:nvGraphicFramePr>
        <p:xfrm>
          <a:off x="4319016" y="5155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634159"/>
              </p:ext>
            </p:extLst>
          </p:nvPr>
        </p:nvGraphicFramePr>
        <p:xfrm>
          <a:off x="4319016" y="5536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38712"/>
              </p:ext>
            </p:extLst>
          </p:nvPr>
        </p:nvGraphicFramePr>
        <p:xfrm>
          <a:off x="5233416" y="5536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49198"/>
              </p:ext>
            </p:extLst>
          </p:nvPr>
        </p:nvGraphicFramePr>
        <p:xfrm>
          <a:off x="4319016" y="5917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82249"/>
              </p:ext>
            </p:extLst>
          </p:nvPr>
        </p:nvGraphicFramePr>
        <p:xfrm>
          <a:off x="5233416" y="5917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0" name="Straight Arrow Connector 19"/>
          <p:cNvCxnSpPr>
            <a:endCxn id="8" idx="1"/>
          </p:cNvCxnSpPr>
          <p:nvPr/>
        </p:nvCxnSpPr>
        <p:spPr>
          <a:xfrm flipV="1">
            <a:off x="3938016" y="453516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>
            <a:off x="4928616" y="4535160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938016" y="4926638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938016" y="5307638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938016" y="5688638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38016" y="6069638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34712" y="5681208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34712" y="6080116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94432" y="3966518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Dictionary</a:t>
            </a:r>
            <a:endParaRPr lang="en-US" b="1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4623816" y="3952319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Postings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4252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solutions</a:t>
            </a:r>
          </a:p>
          <a:p>
            <a:pPr lvl="1"/>
            <a:r>
              <a:rPr lang="en-US" dirty="0" smtClean="0"/>
              <a:t>Build inverted index for text documents</a:t>
            </a:r>
          </a:p>
          <a:p>
            <a:pPr lvl="2"/>
            <a:r>
              <a:rPr lang="en-US" dirty="0" smtClean="0"/>
              <a:t>Special mapping: word -&gt; document list</a:t>
            </a:r>
          </a:p>
          <a:p>
            <a:pPr lvl="2"/>
            <a:r>
              <a:rPr lang="en-US" dirty="0" smtClean="0"/>
              <a:t>Speed-up is limited when average document length is large</a:t>
            </a:r>
          </a:p>
          <a:p>
            <a:pPr lvl="1"/>
            <a:r>
              <a:rPr lang="en-US" dirty="0" smtClean="0"/>
              <a:t>Parallelize the computation</a:t>
            </a:r>
          </a:p>
          <a:p>
            <a:pPr lvl="2"/>
            <a:r>
              <a:rPr lang="en-US" dirty="0" smtClean="0"/>
              <a:t>Map-Reduce</a:t>
            </a:r>
          </a:p>
          <a:p>
            <a:pPr lvl="3"/>
            <a:r>
              <a:rPr lang="en-US" dirty="0" smtClean="0"/>
              <a:t>Map training/testing data onto different reducers</a:t>
            </a:r>
          </a:p>
          <a:p>
            <a:pPr lvl="3"/>
            <a:r>
              <a:rPr lang="en-US" dirty="0" smtClean="0"/>
              <a:t>Merge the nearest k neighbors from the reducers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Approximate solution</a:t>
            </a:r>
          </a:p>
          <a:p>
            <a:pPr lvl="1"/>
            <a:r>
              <a:rPr lang="en-US" dirty="0" smtClean="0"/>
              <a:t>Locality sensitive hashing</a:t>
            </a:r>
          </a:p>
          <a:p>
            <a:pPr lvl="2"/>
            <a:r>
              <a:rPr lang="en-US" dirty="0" smtClean="0"/>
              <a:t>Similar documents -&gt; (likely) same hash values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16</a:t>
            </a:fld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470" y="3363294"/>
            <a:ext cx="3244178" cy="1918643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30208"/>
              </p:ext>
            </p:extLst>
          </p:nvPr>
        </p:nvGraphicFramePr>
        <p:xfrm>
          <a:off x="2479416" y="5791231"/>
          <a:ext cx="43542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936406" y="3170118"/>
            <a:ext cx="1316571" cy="2581224"/>
            <a:chOff x="2936406" y="3170118"/>
            <a:chExt cx="1316571" cy="2581224"/>
          </a:xfrm>
        </p:grpSpPr>
        <p:sp>
          <p:nvSpPr>
            <p:cNvPr id="46" name="Oval 45"/>
            <p:cNvSpPr/>
            <p:nvPr/>
          </p:nvSpPr>
          <p:spPr>
            <a:xfrm>
              <a:off x="2984351" y="3170118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2936406" y="4322615"/>
              <a:ext cx="243401" cy="14287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691834" y="3494092"/>
            <a:ext cx="1512027" cy="2285826"/>
            <a:chOff x="4691834" y="3494092"/>
            <a:chExt cx="1512027" cy="2285826"/>
          </a:xfrm>
        </p:grpSpPr>
        <p:sp>
          <p:nvSpPr>
            <p:cNvPr id="45" name="Oval 44"/>
            <p:cNvSpPr/>
            <p:nvPr/>
          </p:nvSpPr>
          <p:spPr>
            <a:xfrm>
              <a:off x="4691834" y="3494092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5321930" y="4762718"/>
              <a:ext cx="881931" cy="101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814120" y="3133107"/>
            <a:ext cx="1268626" cy="2658124"/>
            <a:chOff x="3814120" y="3133107"/>
            <a:chExt cx="1268626" cy="2658124"/>
          </a:xfrm>
        </p:grpSpPr>
        <p:sp>
          <p:nvSpPr>
            <p:cNvPr id="43" name="Oval 42"/>
            <p:cNvSpPr/>
            <p:nvPr/>
          </p:nvSpPr>
          <p:spPr>
            <a:xfrm>
              <a:off x="3814120" y="3133107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endCxn id="42" idx="0"/>
            </p:cNvCxnSpPr>
            <p:nvPr/>
          </p:nvCxnSpPr>
          <p:spPr>
            <a:xfrm>
              <a:off x="4601817" y="4409313"/>
              <a:ext cx="54741" cy="13819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79807" y="4189534"/>
            <a:ext cx="1268626" cy="1580347"/>
            <a:chOff x="3179807" y="4189534"/>
            <a:chExt cx="1268626" cy="1580347"/>
          </a:xfrm>
        </p:grpSpPr>
        <p:sp>
          <p:nvSpPr>
            <p:cNvPr id="44" name="Oval 43"/>
            <p:cNvSpPr/>
            <p:nvPr/>
          </p:nvSpPr>
          <p:spPr>
            <a:xfrm>
              <a:off x="3179807" y="4189534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>
              <a:off x="3809903" y="5445924"/>
              <a:ext cx="126542" cy="3239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496245" y="5804107"/>
            <a:ext cx="4226231" cy="352294"/>
            <a:chOff x="2496245" y="5804107"/>
            <a:chExt cx="4226231" cy="352294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2776" y="5811686"/>
              <a:ext cx="247650" cy="24765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2253" y="5901281"/>
              <a:ext cx="247650" cy="24765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8282" y="5828620"/>
              <a:ext cx="247650" cy="247650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4311" y="5908751"/>
              <a:ext cx="247650" cy="24765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6245" y="5809691"/>
              <a:ext cx="219075" cy="238125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6177" y="5833382"/>
              <a:ext cx="219075" cy="238125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3729" y="5909811"/>
              <a:ext cx="219075" cy="238125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2804" y="5804107"/>
              <a:ext cx="219075" cy="238125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0004" y="5879875"/>
              <a:ext cx="285750" cy="257175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8430" y="5804107"/>
              <a:ext cx="219075" cy="238125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2000" y="5873567"/>
              <a:ext cx="223061" cy="223061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19800" y="5833672"/>
              <a:ext cx="184980" cy="166482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8648" y="5810741"/>
              <a:ext cx="184980" cy="166482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0783" y="5977223"/>
              <a:ext cx="184980" cy="166482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496" y="5928753"/>
              <a:ext cx="184980" cy="166482"/>
            </a:xfrm>
            <a:prstGeom prst="rect">
              <a:avLst/>
            </a:prstGeom>
          </p:spPr>
        </p:pic>
      </p:grpSp>
      <p:sp>
        <p:nvSpPr>
          <p:cNvPr id="78" name="TextBox 77"/>
          <p:cNvSpPr txBox="1"/>
          <p:nvPr/>
        </p:nvSpPr>
        <p:spPr>
          <a:xfrm>
            <a:off x="1863236" y="5325266"/>
            <a:ext cx="6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0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Approximate solution</a:t>
            </a:r>
          </a:p>
          <a:p>
            <a:pPr lvl="1"/>
            <a:r>
              <a:rPr lang="en-US" dirty="0" smtClean="0"/>
              <a:t>Locality sensitive hashing</a:t>
            </a:r>
          </a:p>
          <a:p>
            <a:pPr lvl="2"/>
            <a:r>
              <a:rPr lang="en-US" dirty="0" smtClean="0"/>
              <a:t>Similar documents -&gt; (likely) same hash values</a:t>
            </a:r>
          </a:p>
          <a:p>
            <a:pPr lvl="2"/>
            <a:r>
              <a:rPr lang="en-US" dirty="0" smtClean="0"/>
              <a:t>Construct the hash function such that</a:t>
            </a:r>
            <a:r>
              <a:rPr lang="en-US" dirty="0"/>
              <a:t> similar items map to the same “buckets” with </a:t>
            </a:r>
            <a:r>
              <a:rPr lang="en-US" u="sng" dirty="0"/>
              <a:t>high </a:t>
            </a:r>
            <a:r>
              <a:rPr lang="en-US" u="sng" dirty="0" smtClean="0"/>
              <a:t>probability</a:t>
            </a:r>
          </a:p>
          <a:p>
            <a:pPr lvl="3"/>
            <a:r>
              <a:rPr lang="en-US" dirty="0" smtClean="0"/>
              <a:t>Learning-based: learn the hash function with annotated examples, e.g., must-link, cannot-link</a:t>
            </a:r>
          </a:p>
          <a:p>
            <a:pPr lvl="3"/>
            <a:r>
              <a:rPr lang="en-US" dirty="0" smtClean="0"/>
              <a:t>Random projection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38469"/>
              </p:ext>
            </p:extLst>
          </p:nvPr>
        </p:nvGraphicFramePr>
        <p:xfrm>
          <a:off x="3447877" y="3711108"/>
          <a:ext cx="28594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851"/>
                <a:gridCol w="714851"/>
                <a:gridCol w="714851"/>
                <a:gridCol w="714851"/>
              </a:tblGrid>
              <a:tr h="2615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</a:t>
                </a:r>
                <a:r>
                  <a:rPr lang="en-US" dirty="0"/>
                  <a:t>the cosine </a:t>
                </a:r>
                <a:r>
                  <a:rPr lang="en-US" dirty="0" smtClean="0"/>
                  <a:t>similarity between vectors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a random unit vector</a:t>
                </a:r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defines one hash function, i.e., one bit in the hash value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89148" y="4612388"/>
            <a:ext cx="2273143" cy="2493095"/>
            <a:chOff x="989148" y="4612388"/>
            <a:chExt cx="2273143" cy="2493095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1213910" y="5742018"/>
              <a:ext cx="1226127" cy="588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440037" y="5126248"/>
              <a:ext cx="509155" cy="120437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 rot="17695209">
              <a:off x="1619457" y="5525282"/>
              <a:ext cx="1580201" cy="1580201"/>
            </a:xfrm>
            <a:prstGeom prst="arc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949192" y="4849249"/>
                  <a:ext cx="3130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192" y="4849249"/>
                  <a:ext cx="31309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647" r="-3922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989148" y="5759321"/>
                  <a:ext cx="320729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148" y="5759321"/>
                  <a:ext cx="320729" cy="29892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094" r="-7547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953880" y="5281170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880" y="5281170"/>
                  <a:ext cx="18947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258" r="-22581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H="1" flipV="1">
              <a:off x="2126938" y="4742579"/>
              <a:ext cx="312055" cy="159081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282965" y="4612388"/>
                  <a:ext cx="286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2965" y="4612388"/>
                  <a:ext cx="286873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766" r="-8511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3334966" y="4846477"/>
            <a:ext cx="2704718" cy="2263854"/>
            <a:chOff x="3334966" y="4846477"/>
            <a:chExt cx="2704718" cy="2263854"/>
          </a:xfrm>
        </p:grpSpPr>
        <p:cxnSp>
          <p:nvCxnSpPr>
            <p:cNvPr id="25" name="Straight Arrow Connector 24"/>
            <p:cNvCxnSpPr/>
            <p:nvPr/>
          </p:nvCxnSpPr>
          <p:spPr>
            <a:xfrm flipH="1" flipV="1">
              <a:off x="3559728" y="5739246"/>
              <a:ext cx="1226127" cy="588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785855" y="5123476"/>
              <a:ext cx="509155" cy="120437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 rot="17695209">
              <a:off x="3972895" y="5530130"/>
              <a:ext cx="1580201" cy="1580201"/>
            </a:xfrm>
            <a:prstGeom prst="arc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295010" y="4846477"/>
                  <a:ext cx="3130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010" y="4846477"/>
                  <a:ext cx="31309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647" r="-392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334966" y="5756549"/>
                  <a:ext cx="320729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4966" y="5756549"/>
                  <a:ext cx="320729" cy="29892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094" r="-7547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299698" y="5278398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698" y="5278398"/>
                  <a:ext cx="18947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/>
            <p:nvPr/>
          </p:nvCxnSpPr>
          <p:spPr>
            <a:xfrm flipV="1">
              <a:off x="4784812" y="5552625"/>
              <a:ext cx="1015208" cy="7779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752811" y="5597974"/>
                  <a:ext cx="286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811" y="5597974"/>
                  <a:ext cx="28687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2766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6008366" y="4843705"/>
            <a:ext cx="2273143" cy="2263854"/>
            <a:chOff x="6008366" y="4843705"/>
            <a:chExt cx="2273143" cy="22638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08366" y="5753777"/>
                  <a:ext cx="320729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366" y="5753777"/>
                  <a:ext cx="320729" cy="29892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7308" r="-9615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6054866" y="4843705"/>
              <a:ext cx="2226643" cy="2263854"/>
              <a:chOff x="6054866" y="4843705"/>
              <a:chExt cx="2226643" cy="2263854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flipH="1" flipV="1">
                <a:off x="6233128" y="5736474"/>
                <a:ext cx="1226127" cy="58860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7459255" y="5120704"/>
                <a:ext cx="509155" cy="120437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Arc 33"/>
              <p:cNvSpPr/>
              <p:nvPr/>
            </p:nvSpPr>
            <p:spPr>
              <a:xfrm rot="17695209">
                <a:off x="6646295" y="5527358"/>
                <a:ext cx="1580201" cy="1580201"/>
              </a:xfrm>
              <a:prstGeom prst="arc">
                <a:avLst/>
              </a:prstGeom>
              <a:ln w="1905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968410" y="4843705"/>
                    <a:ext cx="31309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8410" y="4843705"/>
                    <a:ext cx="313099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5385" r="-384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6973098" y="5275626"/>
                    <a:ext cx="1894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3098" y="5275626"/>
                    <a:ext cx="189474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/>
              <p:nvPr/>
            </p:nvCxnSpPr>
            <p:spPr>
              <a:xfrm flipH="1" flipV="1">
                <a:off x="6054866" y="6325079"/>
                <a:ext cx="1403346" cy="277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6147819" y="6325079"/>
                    <a:ext cx="2868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7819" y="6325079"/>
                    <a:ext cx="28687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766" r="-6383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7647" r="-39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blipFill rotWithShape="0">
                <a:blip r:embed="rId16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1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7" grpId="0"/>
      <p:bldP spid="48" grpId="0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</a:t>
                </a:r>
                <a:r>
                  <a:rPr lang="en-US" dirty="0"/>
                  <a:t>the cosine similarity between </a:t>
                </a:r>
                <a:r>
                  <a:rPr lang="en-US" dirty="0" smtClean="0"/>
                  <a:t>vectors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a random unit vector</a:t>
                </a:r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defines one hash function, i.e., one bit in the hash value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19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213910" y="5742018"/>
            <a:ext cx="1226127" cy="5886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213910" y="5120704"/>
            <a:ext cx="1226127" cy="12099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rot="17695209">
            <a:off x="1619457" y="5525282"/>
            <a:ext cx="1580201" cy="1580201"/>
          </a:xfrm>
          <a:prstGeom prst="arc">
            <a:avLst>
              <a:gd name="adj1" fmla="val 16200000"/>
              <a:gd name="adj2" fmla="val 17440534"/>
            </a:avLst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25678" y="4834232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78" y="4834232"/>
                <a:ext cx="31309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5686" r="-588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89148" y="575932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48" y="5759321"/>
                <a:ext cx="320729" cy="298928"/>
              </a:xfrm>
              <a:prstGeom prst="rect">
                <a:avLst/>
              </a:prstGeom>
              <a:blipFill rotWithShape="0">
                <a:blip r:embed="rId4"/>
                <a:stretch>
                  <a:fillRect l="-15094" r="-754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444040" y="5574494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040" y="5574494"/>
                <a:ext cx="18947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H="1" flipV="1">
            <a:off x="2126938" y="4742579"/>
            <a:ext cx="312055" cy="15908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784812" y="5552625"/>
            <a:ext cx="1015208" cy="7779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054866" y="6325079"/>
            <a:ext cx="1403346" cy="2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282965" y="4612388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965" y="4612388"/>
                <a:ext cx="28687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752811" y="5597974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811" y="5597974"/>
                <a:ext cx="28687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2766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147819" y="6325079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819" y="6325079"/>
                <a:ext cx="28687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2766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7647" r="-39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blipFill rotWithShape="0">
                <a:blip r:embed="rId10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35724"/>
              </p:ext>
            </p:extLst>
          </p:nvPr>
        </p:nvGraphicFramePr>
        <p:xfrm>
          <a:off x="3447877" y="3711108"/>
          <a:ext cx="28594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851"/>
                <a:gridCol w="714851"/>
                <a:gridCol w="714851"/>
                <a:gridCol w="714851"/>
              </a:tblGrid>
              <a:tr h="2615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 flipH="1" flipV="1">
            <a:off x="3568483" y="5751798"/>
            <a:ext cx="1226127" cy="5886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3568483" y="5130484"/>
            <a:ext cx="1226127" cy="12099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 rot="17695209">
            <a:off x="3974030" y="5535062"/>
            <a:ext cx="1580201" cy="1580201"/>
          </a:xfrm>
          <a:prstGeom prst="arc">
            <a:avLst>
              <a:gd name="adj1" fmla="val 16200000"/>
              <a:gd name="adj2" fmla="val 17440534"/>
            </a:avLst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580251" y="4844012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51" y="4844012"/>
                <a:ext cx="31309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5385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343721" y="576910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721" y="5769101"/>
                <a:ext cx="320729" cy="298928"/>
              </a:xfrm>
              <a:prstGeom prst="rect">
                <a:avLst/>
              </a:prstGeom>
              <a:blipFill rotWithShape="0">
                <a:blip r:embed="rId15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798613" y="5584274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613" y="5584274"/>
                <a:ext cx="18947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 flipH="1" flipV="1">
            <a:off x="6238594" y="5735364"/>
            <a:ext cx="1226127" cy="5886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6238594" y="5114050"/>
            <a:ext cx="1226127" cy="12099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c 71"/>
          <p:cNvSpPr/>
          <p:nvPr/>
        </p:nvSpPr>
        <p:spPr>
          <a:xfrm rot="17695209">
            <a:off x="6644141" y="5518628"/>
            <a:ext cx="1580201" cy="1580201"/>
          </a:xfrm>
          <a:prstGeom prst="arc">
            <a:avLst>
              <a:gd name="adj1" fmla="val 16200000"/>
              <a:gd name="adj2" fmla="val 17440534"/>
            </a:avLst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250362" y="4827578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362" y="4827578"/>
                <a:ext cx="31309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5385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013832" y="5752667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832" y="5752667"/>
                <a:ext cx="320729" cy="298928"/>
              </a:xfrm>
              <a:prstGeom prst="rect">
                <a:avLst/>
              </a:prstGeom>
              <a:blipFill rotWithShape="0">
                <a:blip r:embed="rId18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6468724" y="5567840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724" y="5567840"/>
                <a:ext cx="189474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2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Instance-based classifiers</a:t>
            </a:r>
          </a:p>
          <a:p>
            <a:pPr lvl="1"/>
            <a:r>
              <a:rPr lang="en-US" dirty="0" smtClean="0"/>
              <a:t>k nearest neighbors</a:t>
            </a:r>
          </a:p>
          <a:p>
            <a:pPr lvl="1"/>
            <a:r>
              <a:rPr lang="en-US" dirty="0" smtClean="0"/>
              <a:t>Non-parametric learning algorithm</a:t>
            </a:r>
          </a:p>
          <a:p>
            <a:r>
              <a:rPr lang="en-US" dirty="0" smtClean="0"/>
              <a:t>Model-based classifiers</a:t>
            </a:r>
          </a:p>
          <a:p>
            <a:pPr lvl="1"/>
            <a:r>
              <a:rPr lang="en-US" dirty="0" smtClean="0"/>
              <a:t>Naïve Bayes classifier</a:t>
            </a:r>
          </a:p>
          <a:p>
            <a:pPr lvl="2"/>
            <a:r>
              <a:rPr lang="en-US" dirty="0" smtClean="0"/>
              <a:t>A generative model</a:t>
            </a:r>
          </a:p>
          <a:p>
            <a:pPr lvl="1"/>
            <a:r>
              <a:rPr lang="en-US" dirty="0" smtClean="0"/>
              <a:t>Parametric learning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</a:t>
                </a:r>
                <a:r>
                  <a:rPr lang="en-US" dirty="0"/>
                  <a:t>the cosine </a:t>
                </a:r>
                <a:r>
                  <a:rPr lang="en-US" dirty="0" smtClean="0"/>
                  <a:t>similarity between vectors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a random unit vector</a:t>
                </a:r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defines one hash function, i.e., one bit in the hash value</a:t>
                </a:r>
              </a:p>
              <a:p>
                <a:pPr lvl="1"/>
                <a:r>
                  <a:rPr lang="en-US" dirty="0" smtClean="0"/>
                  <a:t>Provable approximation error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Effectiveness of random projection</a:t>
            </a:r>
          </a:p>
          <a:p>
            <a:pPr lvl="1"/>
            <a:r>
              <a:rPr lang="en-US" dirty="0"/>
              <a:t>1.2M images + 1000 dimensions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03" y="2775160"/>
            <a:ext cx="4498398" cy="358119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299363" y="3958936"/>
            <a:ext cx="2725883" cy="577151"/>
            <a:chOff x="5299363" y="3958936"/>
            <a:chExt cx="2725883" cy="577151"/>
          </a:xfrm>
        </p:grpSpPr>
        <p:sp>
          <p:nvSpPr>
            <p:cNvPr id="8" name="Oval 7"/>
            <p:cNvSpPr/>
            <p:nvPr/>
          </p:nvSpPr>
          <p:spPr>
            <a:xfrm>
              <a:off x="5299363" y="3958936"/>
              <a:ext cx="207819" cy="2078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600700" y="4166755"/>
              <a:ext cx="2424546" cy="369332"/>
              <a:chOff x="5600700" y="4166755"/>
              <a:chExt cx="2424546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019800" y="4166755"/>
                <a:ext cx="2005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1000x speed-up</a:t>
                </a:r>
                <a:endParaRPr lang="en-US" dirty="0"/>
              </a:p>
            </p:txBody>
          </p:sp>
          <p:cxnSp>
            <p:nvCxnSpPr>
              <p:cNvPr id="11" name="Straight Arrow Connector 10"/>
              <p:cNvCxnSpPr>
                <a:stCxn id="9" idx="1"/>
              </p:cNvCxnSpPr>
              <p:nvPr/>
            </p:nvCxnSpPr>
            <p:spPr>
              <a:xfrm flipH="1" flipV="1">
                <a:off x="5600700" y="4166755"/>
                <a:ext cx="419100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9906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the nearby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data distribution is highly skewed, frequent classes might dominate majority vote</a:t>
            </a:r>
          </a:p>
          <a:p>
            <a:pPr lvl="1"/>
            <a:r>
              <a:rPr lang="en-US" dirty="0" smtClean="0"/>
              <a:t>They occur more often in the k nearest neighbors just because they have large volume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22</a:t>
            </a:fld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4664797" y="4735630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54715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166764" y="606818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25682" y="598625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09693" y="5207628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61059" y="530729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918437" y="6037496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675188" y="4149258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7" name="Regular Pentagon 26"/>
          <p:cNvSpPr/>
          <p:nvPr/>
        </p:nvSpPr>
        <p:spPr>
          <a:xfrm>
            <a:off x="4301115" y="454483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29" name="Group 28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38" name="Isosceles Triangle 37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30" name="Rectangle 29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Oval 39"/>
          <p:cNvSpPr/>
          <p:nvPr/>
        </p:nvSpPr>
        <p:spPr>
          <a:xfrm>
            <a:off x="3794557" y="4011186"/>
            <a:ext cx="1423553" cy="14235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404046" y="411588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946846" y="4749731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096773" y="373329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457108" y="605935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151844" y="44590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31173" y="367904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684601" y="570543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16644" y="3659299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831662" y="39636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4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the nearby instances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the data distribution is highly skewed, frequent classes might dominate majority vote</a:t>
                </a:r>
              </a:p>
              <a:p>
                <a:pPr lvl="1"/>
                <a:r>
                  <a:rPr lang="en-US" dirty="0" smtClean="0"/>
                  <a:t>They occur more often in the k nearest neighbors just because they have large volume</a:t>
                </a:r>
              </a:p>
              <a:p>
                <a:r>
                  <a:rPr lang="en-US" dirty="0" smtClean="0"/>
                  <a:t>Solution</a:t>
                </a:r>
              </a:p>
              <a:p>
                <a:pPr lvl="1"/>
                <a:r>
                  <a:rPr lang="en-US" dirty="0" smtClean="0"/>
                  <a:t>Weight the neighbors in voting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Instance-based learning</a:t>
            </a:r>
          </a:p>
          <a:p>
            <a:pPr lvl="1"/>
            <a:r>
              <a:rPr lang="en-US" dirty="0" smtClean="0"/>
              <a:t>No training phase</a:t>
            </a:r>
          </a:p>
          <a:p>
            <a:pPr lvl="1"/>
            <a:r>
              <a:rPr lang="en-US" dirty="0" smtClean="0"/>
              <a:t>Assign label to a testing case by its nearest neighbors</a:t>
            </a:r>
          </a:p>
          <a:p>
            <a:pPr lvl="1"/>
            <a:r>
              <a:rPr lang="en-US" dirty="0" smtClean="0"/>
              <a:t>Non-parametric</a:t>
            </a:r>
          </a:p>
          <a:p>
            <a:pPr lvl="1"/>
            <a:r>
              <a:rPr lang="en-US" dirty="0" smtClean="0"/>
              <a:t>Approximate Bayes decision boundary in a local region</a:t>
            </a:r>
          </a:p>
          <a:p>
            <a:r>
              <a:rPr lang="en-US" dirty="0" smtClean="0"/>
              <a:t>Efficient computation</a:t>
            </a:r>
          </a:p>
          <a:p>
            <a:pPr lvl="1"/>
            <a:r>
              <a:rPr lang="en-US" dirty="0"/>
              <a:t>Locality sensitive hashing</a:t>
            </a:r>
          </a:p>
          <a:p>
            <a:pPr lvl="2"/>
            <a:r>
              <a:rPr lang="en-US" dirty="0" smtClean="0"/>
              <a:t>Random projection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1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</a:t>
            </a:r>
            <a:r>
              <a:rPr lang="en-US" dirty="0"/>
              <a:t>p</a:t>
            </a:r>
            <a:r>
              <a:rPr lang="en-US" dirty="0" smtClean="0"/>
              <a:t>robabilistic </a:t>
            </a:r>
            <a:r>
              <a:rPr lang="en-US" dirty="0" smtClean="0"/>
              <a:t>interpretation of </a:t>
            </a:r>
            <a:r>
              <a:rPr lang="en-US" dirty="0" err="1" smtClean="0"/>
              <a:t>kNN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Bayes decision rule in a subset of data around the testing point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the volume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dimensional ball around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containing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we have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87154" y="4255968"/>
                <a:ext cx="1847236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4" y="4255968"/>
                <a:ext cx="1847236" cy="5712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75141" y="4268384"/>
                <a:ext cx="14914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141" y="4268384"/>
                <a:ext cx="1491499" cy="5186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82845" y="4956681"/>
            <a:ext cx="315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Bayes rule: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3449" y="5187513"/>
                <a:ext cx="2947410" cy="981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𝑁𝑉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49" y="5187513"/>
                <a:ext cx="2947410" cy="9818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288473" y="4284759"/>
            <a:ext cx="2748213" cy="542456"/>
            <a:chOff x="1288473" y="4284759"/>
            <a:chExt cx="2748213" cy="542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2497952" y="4400317"/>
              <a:ext cx="60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=&gt;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16064" y="4775026"/>
            <a:ext cx="2925532" cy="369332"/>
            <a:chOff x="3831431" y="4829581"/>
            <a:chExt cx="2925532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3972329" y="4829581"/>
              <a:ext cx="2784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</a:t>
              </a:r>
              <a:endParaRPr lang="en-US" i="1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3831431" y="4842878"/>
              <a:ext cx="205255" cy="198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954953" y="4842879"/>
            <a:ext cx="2921392" cy="885309"/>
            <a:chOff x="5954953" y="4842879"/>
            <a:chExt cx="2921392" cy="885309"/>
          </a:xfrm>
        </p:grpSpPr>
        <p:sp>
          <p:nvSpPr>
            <p:cNvPr id="24" name="TextBox 23"/>
            <p:cNvSpPr txBox="1"/>
            <p:nvPr/>
          </p:nvSpPr>
          <p:spPr>
            <a:xfrm>
              <a:off x="6363655" y="5081857"/>
              <a:ext cx="2512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 in class 1</a:t>
              </a:r>
              <a:endParaRPr lang="en-US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 flipV="1">
              <a:off x="5954953" y="4842879"/>
              <a:ext cx="408702" cy="5621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135779" y="3638428"/>
            <a:ext cx="2749632" cy="646331"/>
            <a:chOff x="6064854" y="3662280"/>
            <a:chExt cx="2749632" cy="646331"/>
          </a:xfrm>
        </p:grpSpPr>
        <p:sp>
          <p:nvSpPr>
            <p:cNvPr id="28" name="TextBox 27"/>
            <p:cNvSpPr txBox="1"/>
            <p:nvPr/>
          </p:nvSpPr>
          <p:spPr>
            <a:xfrm>
              <a:off x="6585612" y="3662280"/>
              <a:ext cx="2228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Nearest neighbors from  class 1</a:t>
              </a:r>
              <a:endParaRPr lang="en-US" i="1" dirty="0"/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064854" y="3985446"/>
              <a:ext cx="520758" cy="2952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887928" y="5792350"/>
            <a:ext cx="2688052" cy="787729"/>
            <a:chOff x="5887928" y="5792350"/>
            <a:chExt cx="2688052" cy="787729"/>
          </a:xfrm>
        </p:grpSpPr>
        <p:sp>
          <p:nvSpPr>
            <p:cNvPr id="35" name="TextBox 34"/>
            <p:cNvSpPr txBox="1"/>
            <p:nvPr/>
          </p:nvSpPr>
          <p:spPr>
            <a:xfrm>
              <a:off x="6145818" y="5933748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Counting the nearest neighbors from class 1</a:t>
              </a:r>
              <a:endParaRPr lang="en-US" i="1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 flipV="1">
              <a:off x="5887928" y="5792350"/>
              <a:ext cx="286791" cy="366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78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effect </a:t>
            </a:r>
            <a:r>
              <a:rPr lang="en-US" dirty="0"/>
              <a:t>of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k -&gt; smooth shape for decision boundary</a:t>
            </a:r>
          </a:p>
          <a:p>
            <a:r>
              <a:rPr lang="en-US" dirty="0" smtClean="0"/>
              <a:t>Small k -&gt; complicated decision boundary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2" descr="http://upload.wikimedia.org/wikipedia/commons/thumb/1/1f/Overfitting_svg.svg/1220px-Overfitting_sv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65" y="3181091"/>
            <a:ext cx="4562475" cy="3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70599" y="5453593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Error on training 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38332" y="4101307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on testing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4932" y="6375397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 complexity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676399" y="3429000"/>
            <a:ext cx="65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2033" y="6233046"/>
            <a:ext cx="114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Smaller k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50723" y="6211119"/>
            <a:ext cx="114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Larger k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5768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efficient </a:t>
            </a:r>
            <a:r>
              <a:rPr lang="en-US" dirty="0"/>
              <a:t>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Approximate solution</a:t>
            </a:r>
          </a:p>
          <a:p>
            <a:pPr lvl="1"/>
            <a:r>
              <a:rPr lang="en-US" dirty="0" smtClean="0"/>
              <a:t>Locality sensitive hashing</a:t>
            </a:r>
          </a:p>
          <a:p>
            <a:pPr lvl="2"/>
            <a:r>
              <a:rPr lang="en-US" dirty="0" smtClean="0"/>
              <a:t>Similar documents -&gt; (likely) same hash values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27</a:t>
            </a:fld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470" y="3363294"/>
            <a:ext cx="3244178" cy="1918643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479416" y="5791231"/>
          <a:ext cx="43542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936406" y="3170118"/>
            <a:ext cx="1316571" cy="2581224"/>
            <a:chOff x="2936406" y="3170118"/>
            <a:chExt cx="1316571" cy="2581224"/>
          </a:xfrm>
        </p:grpSpPr>
        <p:sp>
          <p:nvSpPr>
            <p:cNvPr id="46" name="Oval 45"/>
            <p:cNvSpPr/>
            <p:nvPr/>
          </p:nvSpPr>
          <p:spPr>
            <a:xfrm>
              <a:off x="2984351" y="3170118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2936406" y="4322615"/>
              <a:ext cx="243401" cy="14287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691834" y="3494092"/>
            <a:ext cx="1512027" cy="2285826"/>
            <a:chOff x="4691834" y="3494092"/>
            <a:chExt cx="1512027" cy="2285826"/>
          </a:xfrm>
        </p:grpSpPr>
        <p:sp>
          <p:nvSpPr>
            <p:cNvPr id="45" name="Oval 44"/>
            <p:cNvSpPr/>
            <p:nvPr/>
          </p:nvSpPr>
          <p:spPr>
            <a:xfrm>
              <a:off x="4691834" y="3494092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5321930" y="4762718"/>
              <a:ext cx="881931" cy="101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814120" y="3133107"/>
            <a:ext cx="1268626" cy="2658124"/>
            <a:chOff x="3814120" y="3133107"/>
            <a:chExt cx="1268626" cy="2658124"/>
          </a:xfrm>
        </p:grpSpPr>
        <p:sp>
          <p:nvSpPr>
            <p:cNvPr id="43" name="Oval 42"/>
            <p:cNvSpPr/>
            <p:nvPr/>
          </p:nvSpPr>
          <p:spPr>
            <a:xfrm>
              <a:off x="3814120" y="3133107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endCxn id="42" idx="0"/>
            </p:cNvCxnSpPr>
            <p:nvPr/>
          </p:nvCxnSpPr>
          <p:spPr>
            <a:xfrm>
              <a:off x="4601817" y="4409313"/>
              <a:ext cx="54741" cy="13819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79807" y="4189534"/>
            <a:ext cx="1268626" cy="1580347"/>
            <a:chOff x="3179807" y="4189534"/>
            <a:chExt cx="1268626" cy="1580347"/>
          </a:xfrm>
        </p:grpSpPr>
        <p:sp>
          <p:nvSpPr>
            <p:cNvPr id="44" name="Oval 43"/>
            <p:cNvSpPr/>
            <p:nvPr/>
          </p:nvSpPr>
          <p:spPr>
            <a:xfrm>
              <a:off x="3179807" y="4189534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>
              <a:off x="3809903" y="5445924"/>
              <a:ext cx="126542" cy="3239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496245" y="5804107"/>
            <a:ext cx="4226231" cy="352294"/>
            <a:chOff x="2496245" y="5804107"/>
            <a:chExt cx="4226231" cy="352294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2776" y="5811686"/>
              <a:ext cx="247650" cy="24765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2253" y="5901281"/>
              <a:ext cx="247650" cy="24765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8282" y="5828620"/>
              <a:ext cx="247650" cy="247650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4311" y="5908751"/>
              <a:ext cx="247650" cy="24765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6245" y="5809691"/>
              <a:ext cx="219075" cy="238125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6177" y="5833382"/>
              <a:ext cx="219075" cy="238125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3729" y="5909811"/>
              <a:ext cx="219075" cy="238125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2804" y="5804107"/>
              <a:ext cx="219075" cy="238125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0004" y="5879875"/>
              <a:ext cx="285750" cy="257175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8430" y="5804107"/>
              <a:ext cx="219075" cy="238125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2000" y="5873567"/>
              <a:ext cx="223061" cy="223061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19800" y="5833672"/>
              <a:ext cx="184980" cy="166482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8648" y="5810741"/>
              <a:ext cx="184980" cy="166482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0783" y="5977223"/>
              <a:ext cx="184980" cy="166482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496" y="5928753"/>
              <a:ext cx="184980" cy="166482"/>
            </a:xfrm>
            <a:prstGeom prst="rect">
              <a:avLst/>
            </a:prstGeom>
          </p:spPr>
        </p:pic>
      </p:grpSp>
      <p:sp>
        <p:nvSpPr>
          <p:cNvPr id="78" name="TextBox 77"/>
          <p:cNvSpPr txBox="1"/>
          <p:nvPr/>
        </p:nvSpPr>
        <p:spPr>
          <a:xfrm>
            <a:off x="1863236" y="5325266"/>
            <a:ext cx="6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0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447877" y="3711108"/>
          <a:ext cx="28594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851"/>
                <a:gridCol w="714851"/>
                <a:gridCol w="714851"/>
                <a:gridCol w="714851"/>
              </a:tblGrid>
              <a:tr h="2615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</a:t>
                </a:r>
                <a:r>
                  <a:rPr lang="en-US" dirty="0"/>
                  <a:t>the cosine </a:t>
                </a:r>
                <a:r>
                  <a:rPr lang="en-US" dirty="0" smtClean="0"/>
                  <a:t>similarity between vectors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a random unit vector</a:t>
                </a:r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defines one hash function, i.e., one bit in the hash value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89148" y="4612388"/>
            <a:ext cx="2273143" cy="2493095"/>
            <a:chOff x="989148" y="4612388"/>
            <a:chExt cx="2273143" cy="2493095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1213910" y="5742018"/>
              <a:ext cx="1226127" cy="588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440037" y="5126248"/>
              <a:ext cx="509155" cy="120437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 rot="17695209">
              <a:off x="1619457" y="5525282"/>
              <a:ext cx="1580201" cy="1580201"/>
            </a:xfrm>
            <a:prstGeom prst="arc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949192" y="4849249"/>
                  <a:ext cx="3130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192" y="4849249"/>
                  <a:ext cx="31309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647" r="-3922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989148" y="5759321"/>
                  <a:ext cx="320729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148" y="5759321"/>
                  <a:ext cx="320729" cy="29892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094" r="-7547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953880" y="5281170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880" y="5281170"/>
                  <a:ext cx="18947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258" r="-22581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H="1" flipV="1">
              <a:off x="2126938" y="4742579"/>
              <a:ext cx="312055" cy="159081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282965" y="4612388"/>
                  <a:ext cx="286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2965" y="4612388"/>
                  <a:ext cx="286873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766" r="-8511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3334966" y="4846477"/>
            <a:ext cx="2704718" cy="2263854"/>
            <a:chOff x="3334966" y="4846477"/>
            <a:chExt cx="2704718" cy="2263854"/>
          </a:xfrm>
        </p:grpSpPr>
        <p:cxnSp>
          <p:nvCxnSpPr>
            <p:cNvPr id="25" name="Straight Arrow Connector 24"/>
            <p:cNvCxnSpPr/>
            <p:nvPr/>
          </p:nvCxnSpPr>
          <p:spPr>
            <a:xfrm flipH="1" flipV="1">
              <a:off x="3559728" y="5739246"/>
              <a:ext cx="1226127" cy="588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785855" y="5123476"/>
              <a:ext cx="509155" cy="120437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 rot="17695209">
              <a:off x="3972895" y="5530130"/>
              <a:ext cx="1580201" cy="1580201"/>
            </a:xfrm>
            <a:prstGeom prst="arc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295010" y="4846477"/>
                  <a:ext cx="3130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010" y="4846477"/>
                  <a:ext cx="31309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647" r="-392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334966" y="5756549"/>
                  <a:ext cx="320729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4966" y="5756549"/>
                  <a:ext cx="320729" cy="29892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094" r="-7547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299698" y="5278398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698" y="5278398"/>
                  <a:ext cx="18947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/>
            <p:nvPr/>
          </p:nvCxnSpPr>
          <p:spPr>
            <a:xfrm flipV="1">
              <a:off x="4784812" y="5552625"/>
              <a:ext cx="1015208" cy="7779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752811" y="5597974"/>
                  <a:ext cx="286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811" y="5597974"/>
                  <a:ext cx="28687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2766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6008366" y="4843705"/>
            <a:ext cx="2273143" cy="2263854"/>
            <a:chOff x="6008366" y="4843705"/>
            <a:chExt cx="2273143" cy="22638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08366" y="5753777"/>
                  <a:ext cx="320729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366" y="5753777"/>
                  <a:ext cx="320729" cy="29892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7308" r="-9615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6054866" y="4843705"/>
              <a:ext cx="2226643" cy="2263854"/>
              <a:chOff x="6054866" y="4843705"/>
              <a:chExt cx="2226643" cy="2263854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flipH="1" flipV="1">
                <a:off x="6233128" y="5736474"/>
                <a:ext cx="1226127" cy="58860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7459255" y="5120704"/>
                <a:ext cx="509155" cy="120437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Arc 33"/>
              <p:cNvSpPr/>
              <p:nvPr/>
            </p:nvSpPr>
            <p:spPr>
              <a:xfrm rot="17695209">
                <a:off x="6646295" y="5527358"/>
                <a:ext cx="1580201" cy="1580201"/>
              </a:xfrm>
              <a:prstGeom prst="arc">
                <a:avLst/>
              </a:prstGeom>
              <a:ln w="1905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968410" y="4843705"/>
                    <a:ext cx="31309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8410" y="4843705"/>
                    <a:ext cx="313099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5385" r="-384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6973098" y="5275626"/>
                    <a:ext cx="1894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3098" y="5275626"/>
                    <a:ext cx="189474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/>
              <p:nvPr/>
            </p:nvCxnSpPr>
            <p:spPr>
              <a:xfrm flipH="1" flipV="1">
                <a:off x="6054866" y="6325079"/>
                <a:ext cx="1403346" cy="277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6147819" y="6325079"/>
                    <a:ext cx="2868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7819" y="6325079"/>
                    <a:ext cx="28687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766" r="-6383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7647" r="-39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blipFill rotWithShape="0">
                <a:blip r:embed="rId16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99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7" grpId="0"/>
      <p:bldP spid="48" grpId="0"/>
      <p:bldP spid="4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random </a:t>
            </a:r>
            <a:r>
              <a:rPr lang="en-US" dirty="0" smtClean="0"/>
              <a:t>projection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</a:t>
                </a:r>
                <a:r>
                  <a:rPr lang="en-US" dirty="0"/>
                  <a:t>the cosine </a:t>
                </a:r>
                <a:r>
                  <a:rPr lang="en-US" dirty="0" smtClean="0"/>
                  <a:t>similarity between vectors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a random unit vector</a:t>
                </a:r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defines one hash function, i.e., one bit in the hash value</a:t>
                </a:r>
              </a:p>
              <a:p>
                <a:pPr lvl="1"/>
                <a:r>
                  <a:rPr lang="en-US" dirty="0" smtClean="0"/>
                  <a:t>Provable approximation </a:t>
                </a:r>
                <a:r>
                  <a:rPr lang="en-US" u="sng" dirty="0" smtClean="0"/>
                  <a:t>accuracy</a:t>
                </a:r>
                <a:endParaRPr lang="en-US" u="sng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0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classify this document?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9908" y="2628900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32708" y="3262746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19844" y="359525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45871" y="2441864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78380" y="3345873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943599" y="307570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63044" y="357447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5600698" y="42083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837216" y="39797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494316" y="359525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244934" y="408362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49682" y="449926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97828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010892" y="50499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17373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75710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70464" y="51850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92782" y="459278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13564" y="52785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831771" y="2392901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8" name="Regular Pentagon 27"/>
          <p:cNvSpPr/>
          <p:nvPr/>
        </p:nvSpPr>
        <p:spPr>
          <a:xfrm>
            <a:off x="4416134" y="286929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38" name="Group 37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29" name="Isosceles Triangle 28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39" name="Rectangle 38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407655" y="1904019"/>
            <a:ext cx="2590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Documents by vector space representation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572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Recall optimal Bayes decision boundary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9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18" name="Straight Connector 17"/>
            <p:cNvCxnSpPr>
              <a:stCxn id="11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0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47" name="TextBox 46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47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50" name="TextBox 49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50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457025" y="2267373"/>
            <a:ext cx="3660138" cy="880986"/>
            <a:chOff x="4511212" y="2344820"/>
            <a:chExt cx="3660138" cy="880986"/>
          </a:xfrm>
        </p:grpSpPr>
        <p:sp>
          <p:nvSpPr>
            <p:cNvPr id="53" name="TextBox 52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4531276" y="2710252"/>
              <a:ext cx="648630" cy="51555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052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the optimal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1104" y="2191265"/>
                <a:ext cx="4288033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104" y="2191265"/>
                <a:ext cx="4288033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2451321" y="2722564"/>
            <a:ext cx="2812658" cy="890303"/>
            <a:chOff x="2401893" y="2722564"/>
            <a:chExt cx="2812658" cy="890303"/>
          </a:xfrm>
        </p:grpSpPr>
        <p:sp>
          <p:nvSpPr>
            <p:cNvPr id="8" name="TextBox 7"/>
            <p:cNvSpPr txBox="1"/>
            <p:nvPr/>
          </p:nvSpPr>
          <p:spPr>
            <a:xfrm>
              <a:off x="2401893" y="3212757"/>
              <a:ext cx="2812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Class conditional density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93059" y="2722564"/>
              <a:ext cx="164757" cy="4901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441656" y="2737473"/>
            <a:ext cx="2557285" cy="875394"/>
            <a:chOff x="5441656" y="2737473"/>
            <a:chExt cx="2557285" cy="875394"/>
          </a:xfrm>
        </p:grpSpPr>
        <p:sp>
          <p:nvSpPr>
            <p:cNvPr id="9" name="TextBox 8"/>
            <p:cNvSpPr txBox="1"/>
            <p:nvPr/>
          </p:nvSpPr>
          <p:spPr>
            <a:xfrm>
              <a:off x="5441656" y="3212757"/>
              <a:ext cx="25572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Class prior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5671751" y="2737473"/>
              <a:ext cx="197426" cy="46037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720428"/>
              </p:ext>
            </p:extLst>
          </p:nvPr>
        </p:nvGraphicFramePr>
        <p:xfrm>
          <a:off x="308920" y="4268820"/>
          <a:ext cx="852615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73"/>
                <a:gridCol w="506669"/>
                <a:gridCol w="1162848"/>
                <a:gridCol w="817766"/>
                <a:gridCol w="772815"/>
                <a:gridCol w="734402"/>
                <a:gridCol w="348397"/>
                <a:gridCol w="729718"/>
                <a:gridCol w="374954"/>
                <a:gridCol w="620315"/>
                <a:gridCol w="705291"/>
                <a:gridCol w="956726"/>
                <a:gridCol w="351885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046569" y="5713489"/>
            <a:ext cx="7050862" cy="663636"/>
            <a:chOff x="1046569" y="5713489"/>
            <a:chExt cx="7050862" cy="663636"/>
          </a:xfrm>
        </p:grpSpPr>
        <p:sp>
          <p:nvSpPr>
            <p:cNvPr id="18" name="Right Brace 17"/>
            <p:cNvSpPr/>
            <p:nvPr/>
          </p:nvSpPr>
          <p:spPr>
            <a:xfrm rot="5400000">
              <a:off x="4431956" y="2328102"/>
              <a:ext cx="280087" cy="7050862"/>
            </a:xfrm>
            <a:prstGeom prst="rightBrac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75317" y="6007793"/>
              <a:ext cx="2277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33CC"/>
                  </a:solidFill>
                </a:rPr>
                <a:t>V binary features</a:t>
              </a:r>
              <a:endParaRPr lang="en-US" dirty="0">
                <a:solidFill>
                  <a:srgbClr val="3333CC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65299" y="3678517"/>
            <a:ext cx="158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#parameters: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62269" y="3693098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269" y="3693098"/>
                <a:ext cx="158990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224224" y="3693098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224" y="3693098"/>
                <a:ext cx="1589903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76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6019800" y="1666217"/>
            <a:ext cx="2781300" cy="833109"/>
            <a:chOff x="6019800" y="1666217"/>
            <a:chExt cx="2781300" cy="833109"/>
          </a:xfrm>
        </p:grpSpPr>
        <p:sp>
          <p:nvSpPr>
            <p:cNvPr id="24" name="TextBox 23"/>
            <p:cNvSpPr txBox="1"/>
            <p:nvPr/>
          </p:nvSpPr>
          <p:spPr>
            <a:xfrm>
              <a:off x="6019800" y="1666217"/>
              <a:ext cx="1688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Requirement:</a:t>
              </a:r>
              <a:endParaRPr lang="en-US" sz="2000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337987" y="2093702"/>
                  <a:ext cx="2463113" cy="405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m:t>|&gt;&gt;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sSup>
                          <m:sSupPr>
                            <m:ctrlP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p>
                        </m:sSup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987" y="2093702"/>
                  <a:ext cx="2463113" cy="40562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9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5789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to simplify this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Features are conditionally independent given class label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E.g.,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𝑤h𝑖𝑡𝑒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h𝑜𝑢𝑠𝑒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’,‘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𝑜𝑏𝑎𝑚𝑎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𝑝𝑜𝑙𝑖𝑡𝑖𝑐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𝑎𝑙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𝑛𝑒𝑤𝑠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𝑤h𝑖𝑡𝑒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h𝑜𝑢𝑠𝑒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𝑝𝑜𝑙𝑖𝑡𝑖𝑐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𝑛𝑒𝑤𝑠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𝑜𝑏𝑎𝑚𝑎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’|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𝑝𝑜𝑙𝑖𝑡𝑖𝑐𝑎𝑙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𝑛𝑒𝑤𝑠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6216" y="3237469"/>
                <a:ext cx="27958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216" y="3237469"/>
                <a:ext cx="279589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692876" y="5756833"/>
            <a:ext cx="592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This does not mean ‘white house’ is independent of ‘</a:t>
            </a:r>
            <a:r>
              <a:rPr lang="en-US" i="1" dirty="0" err="1" smtClean="0">
                <a:solidFill>
                  <a:srgbClr val="FF0000"/>
                </a:solidFill>
              </a:rPr>
              <a:t>obama</a:t>
            </a:r>
            <a:r>
              <a:rPr lang="en-US" i="1" dirty="0" smtClean="0">
                <a:solidFill>
                  <a:srgbClr val="FF0000"/>
                </a:solidFill>
              </a:rPr>
              <a:t>’!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5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Conditional </a:t>
            </a:r>
            <a:r>
              <a:rPr lang="en-US" sz="3800" dirty="0" err="1" smtClean="0"/>
              <a:t>v.s</a:t>
            </a:r>
            <a:r>
              <a:rPr lang="en-US" sz="3800" dirty="0" smtClean="0"/>
              <a:t>. marginal independence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Features are not necessarily marginally independent from each other</a:t>
                </a:r>
                <a:endParaRPr lang="en-US" sz="3200" dirty="0"/>
              </a:p>
              <a:p>
                <a:pPr marL="742950" lvl="2" indent="-34290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𝑤h𝑖𝑡𝑒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h𝑜𝑢𝑠𝑒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𝑜𝑏𝑎𝑚𝑎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𝑤h𝑖𝑡𝑒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h𝑜𝑢𝑠𝑒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However, once we know the class label, features </a:t>
                </a:r>
                <a:r>
                  <a:rPr lang="en-US" dirty="0" smtClean="0"/>
                  <a:t>become </a:t>
                </a:r>
                <a:r>
                  <a:rPr lang="en-US" dirty="0"/>
                  <a:t>independent from each </a:t>
                </a:r>
                <a:r>
                  <a:rPr lang="en-US" dirty="0" smtClean="0"/>
                  <a:t>other</a:t>
                </a:r>
              </a:p>
              <a:p>
                <a:pPr lvl="1"/>
                <a:r>
                  <a:rPr lang="en-US" dirty="0" smtClean="0"/>
                  <a:t>Knowing it is already political news, observing ‘</a:t>
                </a:r>
                <a:r>
                  <a:rPr lang="en-US" dirty="0" err="1" smtClean="0"/>
                  <a:t>obama</a:t>
                </a:r>
                <a:r>
                  <a:rPr lang="en-US" dirty="0" smtClean="0"/>
                  <a:t>’ contributes little about occurrence of ‘while house’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6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369757" y="3845771"/>
            <a:ext cx="2812658" cy="890303"/>
            <a:chOff x="2401893" y="2722564"/>
            <a:chExt cx="2812658" cy="890303"/>
          </a:xfrm>
        </p:grpSpPr>
        <p:sp>
          <p:nvSpPr>
            <p:cNvPr id="10" name="TextBox 9"/>
            <p:cNvSpPr txBox="1"/>
            <p:nvPr/>
          </p:nvSpPr>
          <p:spPr>
            <a:xfrm>
              <a:off x="2401893" y="3212757"/>
              <a:ext cx="2812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Class conditional density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93059" y="2722564"/>
              <a:ext cx="164757" cy="4901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341357" y="3880387"/>
            <a:ext cx="2557285" cy="875394"/>
            <a:chOff x="5441656" y="2737473"/>
            <a:chExt cx="2557285" cy="875394"/>
          </a:xfrm>
        </p:grpSpPr>
        <p:sp>
          <p:nvSpPr>
            <p:cNvPr id="13" name="TextBox 12"/>
            <p:cNvSpPr txBox="1"/>
            <p:nvPr/>
          </p:nvSpPr>
          <p:spPr>
            <a:xfrm>
              <a:off x="5441656" y="3212757"/>
              <a:ext cx="25572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Class prior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671751" y="2737473"/>
              <a:ext cx="197426" cy="46037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85542" y="4795360"/>
            <a:ext cx="158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#parameters: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182415" y="4801302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15" y="4801302"/>
                <a:ext cx="158990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81134" y="4795360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134" y="4795360"/>
                <a:ext cx="158990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4023693" y="5226224"/>
            <a:ext cx="1589903" cy="794047"/>
            <a:chOff x="4023693" y="5226224"/>
            <a:chExt cx="1589903" cy="7940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023693" y="5650939"/>
                  <a:ext cx="15899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693" y="5650939"/>
                  <a:ext cx="158990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766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4277047" y="5226224"/>
              <a:ext cx="1083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v.s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58757" y="5157699"/>
            <a:ext cx="3639885" cy="734904"/>
            <a:chOff x="5152836" y="5278549"/>
            <a:chExt cx="3639885" cy="734904"/>
          </a:xfrm>
        </p:grpSpPr>
        <p:sp>
          <p:nvSpPr>
            <p:cNvPr id="20" name="TextBox 19"/>
            <p:cNvSpPr txBox="1"/>
            <p:nvPr/>
          </p:nvSpPr>
          <p:spPr>
            <a:xfrm>
              <a:off x="6020689" y="5644121"/>
              <a:ext cx="277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Computationally feasible</a:t>
              </a:r>
              <a:endParaRPr lang="en-US" b="1" i="1" dirty="0"/>
            </a:p>
          </p:txBody>
        </p:sp>
        <p:cxnSp>
          <p:nvCxnSpPr>
            <p:cNvPr id="22" name="Straight Arrow Connector 21"/>
            <p:cNvCxnSpPr>
              <a:stCxn id="20" idx="1"/>
            </p:cNvCxnSpPr>
            <p:nvPr/>
          </p:nvCxnSpPr>
          <p:spPr>
            <a:xfrm flipH="1" flipV="1">
              <a:off x="5152836" y="5278549"/>
              <a:ext cx="867853" cy="550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11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5" grpId="0"/>
      <p:bldP spid="16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530706" y="4340570"/>
            <a:ext cx="3708248" cy="1920082"/>
            <a:chOff x="2530706" y="4340570"/>
            <a:chExt cx="3708248" cy="1920082"/>
          </a:xfrm>
        </p:grpSpPr>
        <p:sp>
          <p:nvSpPr>
            <p:cNvPr id="24" name="Oval 23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y</a:t>
              </a:r>
              <a:endParaRPr lang="en-US" sz="2400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x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cxnSp>
          <p:nvCxnSpPr>
            <p:cNvPr id="28" name="Straight Arrow Connector 27"/>
            <p:cNvCxnSpPr>
              <a:stCxn id="26" idx="0"/>
              <a:endCxn id="24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7" idx="0"/>
              <a:endCxn id="24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239437" y="5544344"/>
                <a:ext cx="470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x</a:t>
                </a:r>
                <a:r>
                  <a:rPr lang="en-US" sz="2400" baseline="-25000" dirty="0" smtClean="0"/>
                  <a:t>3</a:t>
                </a:r>
                <a:endParaRPr lang="en-US" sz="2400" baseline="-250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39437" y="5544344"/>
                <a:ext cx="470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x</a:t>
                </a:r>
                <a:r>
                  <a:rPr lang="en-US" sz="2400" baseline="-25000" dirty="0" smtClean="0"/>
                  <a:t>v</a:t>
                </a:r>
                <a:endParaRPr lang="en-US" sz="2400" baseline="-25000" dirty="0"/>
              </a:p>
            </p:txBody>
          </p:sp>
        </p:grpSp>
        <p:cxnSp>
          <p:nvCxnSpPr>
            <p:cNvPr id="38" name="Straight Arrow Connector 37"/>
            <p:cNvCxnSpPr>
              <a:stCxn id="36" idx="0"/>
              <a:endCxn id="24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x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cxnSp>
          <p:nvCxnSpPr>
            <p:cNvPr id="43" name="Straight Arrow Connector 42"/>
            <p:cNvCxnSpPr>
              <a:stCxn id="42" idx="0"/>
              <a:endCxn id="24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223192" y="5678831"/>
              <a:ext cx="494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64500" y="2244423"/>
            <a:ext cx="2029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By Bayes rule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64500" y="3909704"/>
            <a:ext cx="253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</a:rPr>
              <a:t>By independence assumption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11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Maximial</a:t>
                </a:r>
                <a:r>
                  <a:rPr lang="en-US" sz="3200" dirty="0"/>
                  <a:t> likelihood estimator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21323"/>
              </p:ext>
            </p:extLst>
          </p:nvPr>
        </p:nvGraphicFramePr>
        <p:xfrm>
          <a:off x="350109" y="4491241"/>
          <a:ext cx="852615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73"/>
                <a:gridCol w="506669"/>
                <a:gridCol w="1162848"/>
                <a:gridCol w="817766"/>
                <a:gridCol w="772815"/>
                <a:gridCol w="734402"/>
                <a:gridCol w="348397"/>
                <a:gridCol w="729718"/>
                <a:gridCol w="374954"/>
                <a:gridCol w="620315"/>
                <a:gridCol w="705291"/>
                <a:gridCol w="956726"/>
                <a:gridCol w="351885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68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Naïve Bayes for text classification 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frequency of words in a document matters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 log space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52464" y="4048856"/>
                <a:ext cx="6064481" cy="1053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464" y="4048856"/>
                <a:ext cx="6064481" cy="10531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558745" y="4807711"/>
            <a:ext cx="1334530" cy="877976"/>
            <a:chOff x="3558745" y="4807711"/>
            <a:chExt cx="1334530" cy="877976"/>
          </a:xfrm>
        </p:grpSpPr>
        <p:sp>
          <p:nvSpPr>
            <p:cNvPr id="8" name="TextBox 7"/>
            <p:cNvSpPr txBox="1"/>
            <p:nvPr/>
          </p:nvSpPr>
          <p:spPr>
            <a:xfrm>
              <a:off x="3558745" y="5316355"/>
              <a:ext cx="1334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Class bias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226010" y="4807711"/>
              <a:ext cx="263611" cy="51074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665407" y="4807711"/>
            <a:ext cx="1902941" cy="880311"/>
            <a:chOff x="3274539" y="4761579"/>
            <a:chExt cx="1902941" cy="880311"/>
          </a:xfrm>
        </p:grpSpPr>
        <p:sp>
          <p:nvSpPr>
            <p:cNvPr id="15" name="TextBox 14"/>
            <p:cNvSpPr txBox="1"/>
            <p:nvPr/>
          </p:nvSpPr>
          <p:spPr>
            <a:xfrm>
              <a:off x="3274539" y="5272558"/>
              <a:ext cx="1902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Model parameter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4044778" y="4761579"/>
              <a:ext cx="181232" cy="556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918550" y="4807711"/>
            <a:ext cx="1902941" cy="880311"/>
            <a:chOff x="3274539" y="4761579"/>
            <a:chExt cx="1902941" cy="880311"/>
          </a:xfrm>
        </p:grpSpPr>
        <p:sp>
          <p:nvSpPr>
            <p:cNvPr id="19" name="TextBox 18"/>
            <p:cNvSpPr txBox="1"/>
            <p:nvPr/>
          </p:nvSpPr>
          <p:spPr>
            <a:xfrm>
              <a:off x="3274539" y="5272558"/>
              <a:ext cx="1902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3333CC"/>
                  </a:solidFill>
                </a:rPr>
                <a:t>Feature vector</a:t>
              </a:r>
              <a:endParaRPr lang="en-US" dirty="0">
                <a:solidFill>
                  <a:srgbClr val="3333CC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226010" y="4761579"/>
              <a:ext cx="319651" cy="556878"/>
            </a:xfrm>
            <a:prstGeom prst="straightConnector1">
              <a:avLst/>
            </a:prstGeom>
            <a:ln w="1905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336324" y="3024720"/>
            <a:ext cx="6128951" cy="779321"/>
            <a:chOff x="1713469" y="4135124"/>
            <a:chExt cx="6128951" cy="779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713469" y="4514335"/>
                  <a:ext cx="61289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i="1" dirty="0" smtClean="0">
                      <a:solidFill>
                        <a:srgbClr val="FF0000"/>
                      </a:solidFill>
                    </a:rPr>
                    <a:t>Essentially, estimating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sz="2000" b="1" i="1" dirty="0" smtClean="0">
                      <a:solidFill>
                        <a:srgbClr val="FF0000"/>
                      </a:solidFill>
                    </a:rPr>
                    <a:t> different language models!</a:t>
                  </a:r>
                  <a:endParaRPr lang="en-US" sz="2000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3469" y="4514335"/>
                  <a:ext cx="6128951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95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3987113" y="4135124"/>
              <a:ext cx="790832" cy="3792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43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Naïve Bayes for text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binary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78556" y="3001721"/>
                <a:ext cx="6869188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556" y="3001721"/>
                <a:ext cx="6869188" cy="11890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317906" y="4175317"/>
            <a:ext cx="6446863" cy="1705904"/>
            <a:chOff x="1243914" y="3962952"/>
            <a:chExt cx="6446863" cy="17059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036164" y="3962952"/>
                  <a:ext cx="172855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𝑠𝑔𝑛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164" y="3962952"/>
                  <a:ext cx="172855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08" r="-16901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1243914" y="4300154"/>
              <a:ext cx="26959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where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028073" y="4665055"/>
                  <a:ext cx="5662704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8073" y="4665055"/>
                  <a:ext cx="5662704" cy="62235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088853" y="5391857"/>
                  <a:ext cx="27877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=(1,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),…,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853" y="5391857"/>
                  <a:ext cx="278775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75" t="-2174" r="-284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3838706" y="4373680"/>
            <a:ext cx="5296612" cy="369332"/>
            <a:chOff x="3838706" y="4330534"/>
            <a:chExt cx="5296612" cy="369332"/>
          </a:xfrm>
        </p:grpSpPr>
        <p:cxnSp>
          <p:nvCxnSpPr>
            <p:cNvPr id="11" name="Straight Arrow Connector 10"/>
            <p:cNvCxnSpPr>
              <a:endCxn id="17" idx="3"/>
            </p:cNvCxnSpPr>
            <p:nvPr/>
          </p:nvCxnSpPr>
          <p:spPr>
            <a:xfrm flipH="1" flipV="1">
              <a:off x="3838706" y="4359983"/>
              <a:ext cx="444821" cy="15253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83527" y="4330534"/>
              <a:ext cx="4851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 linear model with vector space representation?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842201" y="5938421"/>
            <a:ext cx="485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will come back to this topic later.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97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Naïve Bayes for text classification 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Usually, features are not conditionally independent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Enhance </a:t>
                </a:r>
                <a:r>
                  <a:rPr lang="en-US" dirty="0"/>
                  <a:t>the conditional independence assumptions by N-gram language </a:t>
                </a:r>
                <a:r>
                  <a:rPr lang="en-US" dirty="0" smtClean="0"/>
                  <a:t>models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3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check the nearest neighbor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9908" y="2628900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32708" y="3262746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19844" y="359525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5871" y="2441864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78380" y="3345873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5943599" y="307570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663044" y="357447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00698" y="42083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6837216" y="39797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494316" y="359525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244934" y="408362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49682" y="449926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97828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10892" y="50499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17373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75710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0464" y="51850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92782" y="459278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3564" y="52785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31771" y="2392901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6" name="Regular Pentagon 25"/>
          <p:cNvSpPr/>
          <p:nvPr/>
        </p:nvSpPr>
        <p:spPr>
          <a:xfrm>
            <a:off x="4416134" y="286929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28" name="Group 27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37" name="Isosceles Triangle 36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29" name="Rectangle 28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4018683" y="2499518"/>
            <a:ext cx="1148197" cy="11152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242211" y="1994462"/>
            <a:ext cx="3860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Are you confident about this?</a:t>
            </a:r>
            <a:endParaRPr lang="en-US" sz="2400" i="1" dirty="0"/>
          </a:p>
        </p:txBody>
      </p:sp>
      <p:sp>
        <p:nvSpPr>
          <p:cNvPr id="41" name="Regular Pentagon 40"/>
          <p:cNvSpPr/>
          <p:nvPr/>
        </p:nvSpPr>
        <p:spPr>
          <a:xfrm>
            <a:off x="4416133" y="2869292"/>
            <a:ext cx="374073" cy="35626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  <p:bldP spid="40" grpId="0"/>
      <p:bldP spid="4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Naïve Bayes for text classification III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Sparse observation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Then, no matter what values the other features take,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Smoothing class conditional density</a:t>
                </a:r>
              </a:p>
              <a:p>
                <a:pPr lvl="1"/>
                <a:r>
                  <a:rPr lang="en-US" dirty="0" smtClean="0"/>
                  <a:t>All smoothing techniques we have discussed in language models are applicable here 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a Posterior estimator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Adding pseudo instances</a:t>
                </a:r>
              </a:p>
              <a:p>
                <a:pPr lvl="1"/>
                <a:r>
                  <a:rPr lang="en-US" b="0" dirty="0" smtClean="0"/>
                  <a:t>Priors: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MAP estimator for Naïve Bayes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41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366054" y="4036541"/>
            <a:ext cx="2059460" cy="978932"/>
            <a:chOff x="4366054" y="4036541"/>
            <a:chExt cx="2059460" cy="978932"/>
          </a:xfrm>
        </p:grpSpPr>
        <p:sp>
          <p:nvSpPr>
            <p:cNvPr id="7" name="TextBox 6"/>
            <p:cNvSpPr txBox="1"/>
            <p:nvPr/>
          </p:nvSpPr>
          <p:spPr>
            <a:xfrm>
              <a:off x="4366054" y="4646141"/>
              <a:ext cx="2059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33CC"/>
                  </a:solidFill>
                </a:rPr>
                <a:t>#pseudo instances</a:t>
              </a:r>
              <a:endParaRPr lang="en-US" dirty="0">
                <a:solidFill>
                  <a:srgbClr val="3333CC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H="1" flipV="1">
              <a:off x="5173362" y="4036541"/>
              <a:ext cx="222422" cy="609600"/>
            </a:xfrm>
            <a:prstGeom prst="straightConnector1">
              <a:avLst/>
            </a:prstGeom>
            <a:ln w="1905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786184" y="1867240"/>
            <a:ext cx="3830594" cy="646331"/>
            <a:chOff x="4786184" y="1867240"/>
            <a:chExt cx="3830594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5395784" y="1867240"/>
              <a:ext cx="3220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Can be estimated from a related corpus or manually tuned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4786184" y="2190406"/>
              <a:ext cx="609600" cy="1409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81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 Bayes classifier</a:t>
            </a:r>
          </a:p>
          <a:p>
            <a:pPr lvl="1"/>
            <a:r>
              <a:rPr lang="en-US" dirty="0" smtClean="0"/>
              <a:t>Naïve Bayes with independence assumptions</a:t>
            </a:r>
          </a:p>
          <a:p>
            <a:r>
              <a:rPr lang="en-US" dirty="0" smtClean="0"/>
              <a:t>Parameter estimation in Naïve Bayes</a:t>
            </a:r>
          </a:p>
          <a:p>
            <a:pPr lvl="1"/>
            <a:r>
              <a:rPr lang="en-US" dirty="0" smtClean="0"/>
              <a:t>Maximum likelihood estimator</a:t>
            </a:r>
          </a:p>
          <a:p>
            <a:pPr lvl="1"/>
            <a:r>
              <a:rPr lang="en-US" dirty="0" smtClean="0"/>
              <a:t>Smoothing is necessary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</a:t>
            </a:r>
            <a:r>
              <a:rPr lang="en-US" dirty="0" smtClean="0"/>
              <a:t>Retrieval</a:t>
            </a:r>
          </a:p>
          <a:p>
            <a:pPr lvl="1"/>
            <a:r>
              <a:rPr lang="en-US" dirty="0" smtClean="0"/>
              <a:t>Chapter </a:t>
            </a:r>
            <a:r>
              <a:rPr lang="en-US" dirty="0"/>
              <a:t>13: Text classification and Naive </a:t>
            </a:r>
            <a:r>
              <a:rPr lang="en-US" dirty="0" smtClean="0"/>
              <a:t>Bayes</a:t>
            </a:r>
          </a:p>
          <a:p>
            <a:pPr lvl="2"/>
            <a:r>
              <a:rPr lang="en-US" dirty="0" smtClean="0"/>
              <a:t>13.2 – </a:t>
            </a:r>
            <a:r>
              <a:rPr lang="en-US" dirty="0"/>
              <a:t>Naive Bayes text classification</a:t>
            </a:r>
            <a:endParaRPr lang="en-US" dirty="0" smtClean="0"/>
          </a:p>
          <a:p>
            <a:pPr lvl="2"/>
            <a:r>
              <a:rPr lang="en-US" dirty="0" smtClean="0"/>
              <a:t>13.4 – </a:t>
            </a:r>
            <a:r>
              <a:rPr lang="en-US" dirty="0"/>
              <a:t>Properties of Naive </a:t>
            </a:r>
            <a:r>
              <a:rPr lang="en-US" dirty="0" smtClean="0"/>
              <a:t>Bayes</a:t>
            </a:r>
          </a:p>
          <a:p>
            <a:pPr lvl="1"/>
            <a:r>
              <a:rPr lang="en-US" dirty="0" smtClean="0"/>
              <a:t>Chapter 14</a:t>
            </a:r>
            <a:r>
              <a:rPr lang="en-US" dirty="0"/>
              <a:t>: Vector space </a:t>
            </a:r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14.3 k nearest neighbor</a:t>
            </a:r>
          </a:p>
          <a:p>
            <a:pPr lvl="2"/>
            <a:r>
              <a:rPr lang="en-US" dirty="0"/>
              <a:t>14.4 Linear versus nonlinear classifiers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7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check more nearest neighbors</a:t>
            </a:r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k nearest neighbors </a:t>
            </a:r>
          </a:p>
          <a:p>
            <a:pPr lvl="1"/>
            <a:r>
              <a:rPr lang="en-US" dirty="0" smtClean="0"/>
              <a:t>Let them vote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9908" y="2628900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32708" y="3262746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19844" y="359525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5871" y="2441864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78380" y="3345873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5943599" y="307570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663044" y="357447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00698" y="42083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6837216" y="39797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494316" y="359525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244934" y="408362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49682" y="449926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97828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10892" y="50499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17373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75710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0464" y="51850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92782" y="459278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3564" y="52785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31771" y="2392901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6" name="Regular Pentagon 25"/>
          <p:cNvSpPr/>
          <p:nvPr/>
        </p:nvSpPr>
        <p:spPr>
          <a:xfrm>
            <a:off x="4416134" y="286929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28" name="Group 27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37" name="Isosceles Triangle 36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29" name="Rectangle 28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3977428" y="2420788"/>
            <a:ext cx="1253267" cy="12532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gular Pentagon 41"/>
          <p:cNvSpPr/>
          <p:nvPr/>
        </p:nvSpPr>
        <p:spPr>
          <a:xfrm>
            <a:off x="4409814" y="2869292"/>
            <a:ext cx="374073" cy="35626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4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210000" y="2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interpretation of </a:t>
            </a:r>
            <a:r>
              <a:rPr lang="en-US" dirty="0" err="1" smtClean="0"/>
              <a:t>kNN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Bayes decision rule in a subset of data around the testing point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the volume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dimensional ball around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containing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we have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87154" y="4255968"/>
                <a:ext cx="1847236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4" y="4255968"/>
                <a:ext cx="1847236" cy="5712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75141" y="4268384"/>
                <a:ext cx="14914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141" y="4268384"/>
                <a:ext cx="1491499" cy="5186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82845" y="4956681"/>
            <a:ext cx="315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Bayes rule: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3449" y="5187513"/>
                <a:ext cx="2947410" cy="981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𝑁𝑉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49" y="5187513"/>
                <a:ext cx="2947410" cy="9818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288473" y="4284759"/>
            <a:ext cx="2748213" cy="542456"/>
            <a:chOff x="1288473" y="4284759"/>
            <a:chExt cx="2748213" cy="542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2497952" y="4400317"/>
              <a:ext cx="60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=&gt;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16064" y="4775026"/>
            <a:ext cx="2925532" cy="369332"/>
            <a:chOff x="3831431" y="4829581"/>
            <a:chExt cx="2925532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3972329" y="4829581"/>
              <a:ext cx="2784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</a:t>
              </a:r>
              <a:endParaRPr lang="en-US" i="1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3831431" y="4842878"/>
              <a:ext cx="205255" cy="198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954953" y="4842879"/>
            <a:ext cx="2921392" cy="885309"/>
            <a:chOff x="5954953" y="4842879"/>
            <a:chExt cx="2921392" cy="885309"/>
          </a:xfrm>
        </p:grpSpPr>
        <p:sp>
          <p:nvSpPr>
            <p:cNvPr id="24" name="TextBox 23"/>
            <p:cNvSpPr txBox="1"/>
            <p:nvPr/>
          </p:nvSpPr>
          <p:spPr>
            <a:xfrm>
              <a:off x="6363655" y="5081857"/>
              <a:ext cx="2512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 in class 1</a:t>
              </a:r>
              <a:endParaRPr lang="en-US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 flipV="1">
              <a:off x="5954953" y="4842879"/>
              <a:ext cx="408702" cy="5621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135779" y="3638428"/>
            <a:ext cx="2749632" cy="646331"/>
            <a:chOff x="6064854" y="3662280"/>
            <a:chExt cx="2749632" cy="646331"/>
          </a:xfrm>
        </p:grpSpPr>
        <p:sp>
          <p:nvSpPr>
            <p:cNvPr id="28" name="TextBox 27"/>
            <p:cNvSpPr txBox="1"/>
            <p:nvPr/>
          </p:nvSpPr>
          <p:spPr>
            <a:xfrm>
              <a:off x="6585612" y="3662280"/>
              <a:ext cx="2228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Nearest neighbors from  class 1</a:t>
              </a:r>
              <a:endParaRPr lang="en-US" i="1" dirty="0"/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064854" y="3985446"/>
              <a:ext cx="520758" cy="2952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887928" y="5792350"/>
            <a:ext cx="2688052" cy="787729"/>
            <a:chOff x="5887928" y="5792350"/>
            <a:chExt cx="2688052" cy="787729"/>
          </a:xfrm>
        </p:grpSpPr>
        <p:sp>
          <p:nvSpPr>
            <p:cNvPr id="35" name="TextBox 34"/>
            <p:cNvSpPr txBox="1"/>
            <p:nvPr/>
          </p:nvSpPr>
          <p:spPr>
            <a:xfrm>
              <a:off x="6145818" y="5933748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Counting the nearest neighbors from class 1</a:t>
              </a:r>
              <a:endParaRPr lang="en-US" i="1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 flipV="1">
              <a:off x="5887928" y="5792350"/>
              <a:ext cx="286791" cy="366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70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is close to 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Asymptotically</a:t>
            </a:r>
            <a:r>
              <a:rPr lang="en-US" dirty="0"/>
              <a:t>, the error rate of </a:t>
            </a:r>
            <a:r>
              <a:rPr lang="en-US" dirty="0" smtClean="0"/>
              <a:t>1-nearest-neighbor classification </a:t>
            </a:r>
            <a:r>
              <a:rPr lang="en-US" dirty="0"/>
              <a:t>is less than twice </a:t>
            </a:r>
            <a:r>
              <a:rPr lang="en-US" dirty="0" smtClean="0"/>
              <a:t>of the </a:t>
            </a:r>
            <a:r>
              <a:rPr lang="en-US" dirty="0"/>
              <a:t>Bayes </a:t>
            </a:r>
            <a:r>
              <a:rPr lang="en-US" dirty="0" smtClean="0"/>
              <a:t>error rate</a:t>
            </a:r>
          </a:p>
          <a:p>
            <a:r>
              <a:rPr lang="en-US" dirty="0" smtClean="0"/>
              <a:t>Decision boundary</a:t>
            </a:r>
          </a:p>
          <a:p>
            <a:pPr lvl="1"/>
            <a:r>
              <a:rPr lang="en-US" dirty="0"/>
              <a:t>1NN - </a:t>
            </a:r>
            <a:r>
              <a:rPr lang="en-US" dirty="0" err="1"/>
              <a:t>Voronoi</a:t>
            </a:r>
            <a:r>
              <a:rPr lang="en-US" dirty="0"/>
              <a:t> tessellation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4274373"/>
            <a:ext cx="3162300" cy="208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445211" y="3262917"/>
            <a:ext cx="3565439" cy="888953"/>
            <a:chOff x="5445211" y="3262917"/>
            <a:chExt cx="3565439" cy="888953"/>
          </a:xfrm>
        </p:grpSpPr>
        <p:sp>
          <p:nvSpPr>
            <p:cNvPr id="7" name="TextBox 6"/>
            <p:cNvSpPr txBox="1"/>
            <p:nvPr/>
          </p:nvSpPr>
          <p:spPr>
            <a:xfrm>
              <a:off x="6019800" y="3262917"/>
              <a:ext cx="2990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A non-parametric estimation of posterior distribution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445211" y="3586083"/>
              <a:ext cx="574589" cy="5657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00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in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distance metric</a:t>
            </a:r>
          </a:p>
          <a:p>
            <a:pPr lvl="1"/>
            <a:r>
              <a:rPr lang="en-US" dirty="0" smtClean="0"/>
              <a:t>Euclidean distance/cosine similarity</a:t>
            </a:r>
          </a:p>
          <a:p>
            <a:r>
              <a:rPr lang="en-US" dirty="0" smtClean="0"/>
              <a:t>How many nearby neighbors to look at</a:t>
            </a:r>
          </a:p>
          <a:p>
            <a:pPr lvl="1"/>
            <a:r>
              <a:rPr lang="en-US" dirty="0" smtClean="0"/>
              <a:t>k</a:t>
            </a:r>
          </a:p>
          <a:p>
            <a:r>
              <a:rPr lang="en-US" dirty="0" smtClean="0"/>
              <a:t>Instance look up</a:t>
            </a:r>
          </a:p>
          <a:p>
            <a:pPr lvl="1"/>
            <a:r>
              <a:rPr lang="en-US" dirty="0" smtClean="0"/>
              <a:t>Efficiently search nearby points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0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k influences the </a:t>
            </a:r>
            <a:r>
              <a:rPr lang="en-US" dirty="0" smtClean="0"/>
              <a:t>“smoothness” </a:t>
            </a:r>
            <a:r>
              <a:rPr lang="en-US" dirty="0"/>
              <a:t>of the resulting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 descr="http://upload.wikimedia.org/wikipedia/commons/c/cc/Data3clas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92" y="2982653"/>
            <a:ext cx="4528416" cy="298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733</TotalTime>
  <Words>1517</Words>
  <Application>Microsoft Office PowerPoint</Application>
  <PresentationFormat>On-screen Show (4:3)</PresentationFormat>
  <Paragraphs>616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Cambria Math</vt:lpstr>
      <vt:lpstr>simple slides template</vt:lpstr>
      <vt:lpstr>kNN &amp; Naïve Bayes</vt:lpstr>
      <vt:lpstr>Today’s lecture</vt:lpstr>
      <vt:lpstr>How to classify this document? </vt:lpstr>
      <vt:lpstr>Let’s check the nearest neighbor</vt:lpstr>
      <vt:lpstr>Let’s check more nearest neighbors</vt:lpstr>
      <vt:lpstr>Probabilistic interpretation of kNN</vt:lpstr>
      <vt:lpstr>kNN is close to optimal</vt:lpstr>
      <vt:lpstr>Components in kNN</vt:lpstr>
      <vt:lpstr>Effect of k</vt:lpstr>
      <vt:lpstr>Effect of k</vt:lpstr>
      <vt:lpstr>Effect of k</vt:lpstr>
      <vt:lpstr>Effect of k</vt:lpstr>
      <vt:lpstr>Efficient instance look-up</vt:lpstr>
      <vt:lpstr>Efficient instance look-up</vt:lpstr>
      <vt:lpstr>Efficient instance look-up</vt:lpstr>
      <vt:lpstr>Efficient instance look-up</vt:lpstr>
      <vt:lpstr>Efficient instance look-up</vt:lpstr>
      <vt:lpstr>Random projection</vt:lpstr>
      <vt:lpstr>Random projection</vt:lpstr>
      <vt:lpstr>Random projection</vt:lpstr>
      <vt:lpstr>Efficient instance look-up</vt:lpstr>
      <vt:lpstr>Weight the nearby instances</vt:lpstr>
      <vt:lpstr>Weight the nearby instances</vt:lpstr>
      <vt:lpstr>Summary of kNN</vt:lpstr>
      <vt:lpstr>Recap: probabilistic interpretation of kNN</vt:lpstr>
      <vt:lpstr>Recap: effect of k</vt:lpstr>
      <vt:lpstr>Recap: efficient instance look-up</vt:lpstr>
      <vt:lpstr>Random projection</vt:lpstr>
      <vt:lpstr>Recap: random projection</vt:lpstr>
      <vt:lpstr>Recall optimal Bayes decision boundary</vt:lpstr>
      <vt:lpstr>Estimating the optimal classifier</vt:lpstr>
      <vt:lpstr>We need to simplify this</vt:lpstr>
      <vt:lpstr>Conditional v.s. marginal independence</vt:lpstr>
      <vt:lpstr>Naïve Bayes classifier</vt:lpstr>
      <vt:lpstr>Naïve Bayes classifier</vt:lpstr>
      <vt:lpstr>Estimating parameters</vt:lpstr>
      <vt:lpstr>Enhancing Naïve Bayes for text classification I</vt:lpstr>
      <vt:lpstr>Enhancing Naïve Bayes for text classification</vt:lpstr>
      <vt:lpstr>Enhancing Naïve Bayes for text classification II</vt:lpstr>
      <vt:lpstr>Enhancing Naïve Bayes for text classification III</vt:lpstr>
      <vt:lpstr>Maximum a Posterior estimator</vt:lpstr>
      <vt:lpstr>Summary of Naïve Bayes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&amp; Naïve Bayes</dc:title>
  <dc:creator>hongning wang</dc:creator>
  <cp:lastModifiedBy>hongning wang</cp:lastModifiedBy>
  <cp:revision>58</cp:revision>
  <dcterms:created xsi:type="dcterms:W3CDTF">2015-03-24T19:43:13Z</dcterms:created>
  <dcterms:modified xsi:type="dcterms:W3CDTF">2016-03-28T20:50:25Z</dcterms:modified>
</cp:coreProperties>
</file>