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7" r:id="rId35"/>
    <p:sldId id="291" r:id="rId36"/>
    <p:sldId id="290" r:id="rId37"/>
    <p:sldId id="292" r:id="rId38"/>
    <p:sldId id="295" r:id="rId39"/>
    <p:sldId id="293" r:id="rId40"/>
    <p:sldId id="296" r:id="rId41"/>
    <p:sldId id="294" r:id="rId42"/>
    <p:sldId id="298" r:id="rId43"/>
    <p:sldId id="299" r:id="rId44"/>
    <p:sldId id="300" r:id="rId45"/>
    <p:sldId id="301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6FF"/>
    <a:srgbClr val="33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1228-998C-42E5-8717-F57370DC581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9248D-AC88-457A-BE2F-756346B9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1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4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7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9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5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4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0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1.jpe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42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0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57.png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4" Type="http://schemas.openxmlformats.org/officeDocument/2006/relationships/image" Target="../media/image82.png"/><Relationship Id="rId9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5.png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85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620.png"/><Relationship Id="rId4" Type="http://schemas.openxmlformats.org/officeDocument/2006/relationships/image" Target="../media/image119.png"/><Relationship Id="rId9" Type="http://schemas.openxmlformats.org/officeDocument/2006/relationships/image" Target="../media/image1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4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cjlin/libsvm" TargetMode="External"/><Relationship Id="rId2" Type="http://schemas.openxmlformats.org/officeDocument/2006/relationships/hyperlink" Target="http://svmlight.joachims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liblinear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5.png"/><Relationship Id="rId7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0.jpe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is difficult to be optimized in general</a:t>
                </a:r>
              </a:p>
              <a:p>
                <a:pPr lvl="1"/>
                <a:r>
                  <a:rPr lang="en-US" dirty="0" smtClean="0"/>
                  <a:t>Insight: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is invariant to scaling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for the point </a:t>
                </a:r>
                <a:r>
                  <a:rPr lang="en-US" dirty="0"/>
                  <a:t>that is closest to the </a:t>
                </a:r>
                <a:r>
                  <a:rPr lang="en-US" dirty="0" smtClean="0"/>
                  <a:t>surface </a:t>
                </a:r>
              </a:p>
              <a:p>
                <a:pPr lvl="1"/>
                <a:r>
                  <a:rPr lang="en-US" dirty="0" smtClean="0"/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53980" y="1536836"/>
                <a:ext cx="2647584" cy="889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536836"/>
                <a:ext cx="2647584" cy="8899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388973" y="3154496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V="1">
            <a:off x="3210134" y="4143959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251381" y="4747690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55975" y="4940613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82145" y="4579779"/>
            <a:ext cx="3833477" cy="1452100"/>
            <a:chOff x="282145" y="4579779"/>
            <a:chExt cx="3833477" cy="1452100"/>
          </a:xfrm>
        </p:grpSpPr>
        <p:sp>
          <p:nvSpPr>
            <p:cNvPr id="37" name="TextBox 36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407790" y="4468638"/>
            <a:ext cx="3532189" cy="659173"/>
            <a:chOff x="4407790" y="4468638"/>
            <a:chExt cx="3532189" cy="659173"/>
          </a:xfrm>
        </p:grpSpPr>
        <p:sp>
          <p:nvSpPr>
            <p:cNvPr id="59" name="TextBox 58"/>
            <p:cNvSpPr txBox="1"/>
            <p:nvPr/>
          </p:nvSpPr>
          <p:spPr>
            <a:xfrm>
              <a:off x="5824913" y="4468638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Active constraints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1"/>
            </p:cNvCxnSpPr>
            <p:nvPr/>
          </p:nvCxnSpPr>
          <p:spPr>
            <a:xfrm flipH="1" flipV="1">
              <a:off x="4407790" y="4610749"/>
              <a:ext cx="1417123" cy="425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9" idx="1"/>
            </p:cNvCxnSpPr>
            <p:nvPr/>
          </p:nvCxnSpPr>
          <p:spPr>
            <a:xfrm flipH="1">
              <a:off x="4966199" y="4653304"/>
              <a:ext cx="858714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6082705" y="4788904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Support vectors</a:t>
            </a:r>
            <a:endParaRPr lang="en-US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412525" y="4649800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76764" y="5512771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899652" y="5099415"/>
            <a:ext cx="5244348" cy="828334"/>
            <a:chOff x="3899652" y="5099415"/>
            <a:chExt cx="5244348" cy="828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Classification confidence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0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78" idx="1"/>
            </p:cNvCxnSpPr>
            <p:nvPr/>
          </p:nvCxnSpPr>
          <p:spPr>
            <a:xfrm flipH="1" flipV="1">
              <a:off x="4115622" y="5695579"/>
              <a:ext cx="1279934" cy="47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8" idx="1"/>
            </p:cNvCxnSpPr>
            <p:nvPr/>
          </p:nvCxnSpPr>
          <p:spPr>
            <a:xfrm flipH="1" flipV="1">
              <a:off x="3899652" y="5099415"/>
              <a:ext cx="1495904" cy="643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 rot="19257910">
            <a:off x="2473882" y="4825884"/>
            <a:ext cx="3392924" cy="3605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9257910">
            <a:off x="2719683" y="5127641"/>
            <a:ext cx="3392924" cy="36050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5701564" y="1721081"/>
            <a:ext cx="3232466" cy="1117164"/>
            <a:chOff x="5701564" y="1721081"/>
            <a:chExt cx="3232466" cy="1117164"/>
          </a:xfrm>
        </p:grpSpPr>
        <p:sp>
          <p:nvSpPr>
            <p:cNvPr id="90" name="TextBox 89"/>
            <p:cNvSpPr txBox="1"/>
            <p:nvPr/>
          </p:nvSpPr>
          <p:spPr>
            <a:xfrm>
              <a:off x="6259458" y="2191914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Quadratic programming!</a:t>
              </a:r>
            </a:p>
            <a:p>
              <a:r>
                <a:rPr lang="en-US" i="1" dirty="0" smtClean="0"/>
                <a:t>Easy to solve!</a:t>
              </a:r>
              <a:endParaRPr lang="en-US" i="1" dirty="0"/>
            </a:p>
          </p:txBody>
        </p:sp>
        <p:pic>
          <p:nvPicPr>
            <p:cNvPr id="9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418" y="1721081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3" name="Straight Arrow Connector 92"/>
            <p:cNvCxnSpPr>
              <a:stCxn id="90" idx="1"/>
            </p:cNvCxnSpPr>
            <p:nvPr/>
          </p:nvCxnSpPr>
          <p:spPr>
            <a:xfrm flipH="1" flipV="1">
              <a:off x="5701564" y="2232141"/>
              <a:ext cx="557894" cy="282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6637521" y="3791475"/>
            <a:ext cx="254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Machines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205556" y="4635087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03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9" grpId="0"/>
      <p:bldP spid="87" grpId="0"/>
      <p:bldP spid="88" grpId="0" animBg="1"/>
      <p:bldP spid="89" grpId="0" animBg="1"/>
      <p:bldP spid="95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 instances are not linearly separable?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 the margin while minimizing the number of errors made by the classifier?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12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090186" y="3391995"/>
            <a:ext cx="4059316" cy="1069639"/>
            <a:chOff x="5205518" y="3391995"/>
            <a:chExt cx="4059316" cy="10696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30747"/>
                  <a:ext cx="297876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30747"/>
                  <a:ext cx="297876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205518" y="3391995"/>
                  <a:ext cx="405931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518" y="3391995"/>
                  <a:ext cx="4059316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5675319" y="4591609"/>
            <a:ext cx="2674572" cy="1265497"/>
            <a:chOff x="5675319" y="4591609"/>
            <a:chExt cx="2674572" cy="1265497"/>
          </a:xfrm>
        </p:grpSpPr>
        <p:sp>
          <p:nvSpPr>
            <p:cNvPr id="47" name="TextBox 46"/>
            <p:cNvSpPr txBox="1"/>
            <p:nvPr/>
          </p:nvSpPr>
          <p:spPr>
            <a:xfrm>
              <a:off x="5675319" y="5210775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 longer a QP!</a:t>
              </a:r>
            </a:p>
            <a:p>
              <a:r>
                <a:rPr lang="en-US" i="1" dirty="0" smtClean="0"/>
                <a:t>No idea how to optimize!</a:t>
              </a:r>
              <a:endParaRPr lang="en-US" i="1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6733659" y="4591609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Imag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088" y="4821299"/>
              <a:ext cx="389476" cy="38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2345820" y="3420848"/>
            <a:ext cx="2805087" cy="2633964"/>
            <a:chOff x="2345820" y="3420848"/>
            <a:chExt cx="2805087" cy="2633964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2345820" y="3822882"/>
              <a:ext cx="1410045" cy="2231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3723400" y="3420848"/>
                  <a:ext cx="1427507" cy="3731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400" y="3420848"/>
                  <a:ext cx="1427507" cy="37317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5408371" y="2594803"/>
            <a:ext cx="2366852" cy="845243"/>
            <a:chOff x="5508521" y="2488344"/>
            <a:chExt cx="2366852" cy="845243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7344736" y="2908733"/>
              <a:ext cx="530637" cy="424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508521" y="2488344"/>
              <a:ext cx="2127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trade-off parameter</a:t>
              </a:r>
            </a:p>
            <a:p>
              <a:r>
                <a:rPr lang="en-US" dirty="0" smtClean="0"/>
                <a:t>manually set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975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Soft-margin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Relax the constraints and penalize the misclassification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13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endCxn id="42" idx="1"/>
          </p:cNvCxnSpPr>
          <p:nvPr/>
        </p:nvCxnSpPr>
        <p:spPr>
          <a:xfrm>
            <a:off x="2563699" y="5015278"/>
            <a:ext cx="60849" cy="759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499567" y="4281488"/>
            <a:ext cx="404661" cy="5475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693769" y="4757794"/>
            <a:ext cx="1513354" cy="610446"/>
            <a:chOff x="1693769" y="4757794"/>
            <a:chExt cx="1513354" cy="610446"/>
          </a:xfrm>
        </p:grpSpPr>
        <p:grpSp>
          <p:nvGrpSpPr>
            <p:cNvPr id="8" name="Group 7"/>
            <p:cNvGrpSpPr/>
            <p:nvPr/>
          </p:nvGrpSpPr>
          <p:grpSpPr>
            <a:xfrm>
              <a:off x="2624548" y="4757794"/>
              <a:ext cx="582575" cy="276999"/>
              <a:chOff x="2624548" y="4757794"/>
              <a:chExt cx="582575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2558" t="-2174" r="-6977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>
                <a:stCxn id="52" idx="1"/>
              </p:cNvCxnSpPr>
              <p:nvPr/>
            </p:nvCxnSpPr>
            <p:spPr>
              <a:xfrm flipH="1">
                <a:off x="2624548" y="4896294"/>
                <a:ext cx="319426" cy="1281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693769" y="5091241"/>
              <a:ext cx="600603" cy="276999"/>
              <a:chOff x="1693769" y="5091241"/>
              <a:chExt cx="600603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3333" t="-2174" r="-7143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>
                <a:stCxn id="13" idx="3"/>
              </p:cNvCxnSpPr>
              <p:nvPr/>
            </p:nvCxnSpPr>
            <p:spPr>
              <a:xfrm flipV="1">
                <a:off x="1951595" y="5172697"/>
                <a:ext cx="342777" cy="570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5130443" y="3097485"/>
            <a:ext cx="4026038" cy="1930616"/>
            <a:chOff x="5130443" y="3097485"/>
            <a:chExt cx="4026038" cy="1930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Connector 66"/>
          <p:cNvCxnSpPr>
            <a:stCxn id="70" idx="5"/>
          </p:cNvCxnSpPr>
          <p:nvPr/>
        </p:nvCxnSpPr>
        <p:spPr>
          <a:xfrm>
            <a:off x="3263844" y="3854316"/>
            <a:ext cx="263935" cy="3443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68696" y="3261345"/>
            <a:ext cx="2281881" cy="1213024"/>
            <a:chOff x="2868696" y="3261345"/>
            <a:chExt cx="2281881" cy="1213024"/>
          </a:xfrm>
        </p:grpSpPr>
        <p:grpSp>
          <p:nvGrpSpPr>
            <p:cNvPr id="74" name="Group 73"/>
            <p:cNvGrpSpPr/>
            <p:nvPr/>
          </p:nvGrpSpPr>
          <p:grpSpPr>
            <a:xfrm>
              <a:off x="3429699" y="3470142"/>
              <a:ext cx="293372" cy="1004227"/>
              <a:chOff x="3429699" y="3470142"/>
              <a:chExt cx="293372" cy="100422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686075" y="3470142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3429699" y="3585661"/>
                <a:ext cx="208186" cy="4135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3637886" y="3585821"/>
                <a:ext cx="85185" cy="8885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Separable cases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406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5739723" y="4951281"/>
            <a:ext cx="1831198" cy="1264944"/>
            <a:chOff x="5739723" y="4951281"/>
            <a:chExt cx="1831198" cy="1264944"/>
          </a:xfrm>
        </p:grpSpPr>
        <p:sp>
          <p:nvSpPr>
            <p:cNvPr id="84" name="TextBox 83"/>
            <p:cNvSpPr txBox="1"/>
            <p:nvPr/>
          </p:nvSpPr>
          <p:spPr>
            <a:xfrm>
              <a:off x="5794822" y="5569894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Still a QP!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6678450" y="4951281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9723" y="5023095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8" name="Straight Connector 87"/>
          <p:cNvCxnSpPr/>
          <p:nvPr/>
        </p:nvCxnSpPr>
        <p:spPr>
          <a:xfrm flipH="1" flipV="1">
            <a:off x="2297174" y="5132024"/>
            <a:ext cx="48633" cy="592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1950815" y="5034793"/>
            <a:ext cx="3296151" cy="722803"/>
            <a:chOff x="1950815" y="5034793"/>
            <a:chExt cx="3296151" cy="722803"/>
          </a:xfrm>
        </p:grpSpPr>
        <p:sp>
          <p:nvSpPr>
            <p:cNvPr id="105" name="TextBox 104"/>
            <p:cNvSpPr txBox="1"/>
            <p:nvPr/>
          </p:nvSpPr>
          <p:spPr>
            <a:xfrm>
              <a:off x="2709322" y="5388264"/>
              <a:ext cx="2537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Introduce slack variables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7" name="Straight Arrow Connector 106"/>
            <p:cNvCxnSpPr>
              <a:endCxn id="52" idx="2"/>
            </p:cNvCxnSpPr>
            <p:nvPr/>
          </p:nvCxnSpPr>
          <p:spPr>
            <a:xfrm flipV="1">
              <a:off x="2983306" y="5034793"/>
              <a:ext cx="92243" cy="42942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1"/>
            </p:cNvCxnSpPr>
            <p:nvPr/>
          </p:nvCxnSpPr>
          <p:spPr>
            <a:xfrm flipH="1" flipV="1">
              <a:off x="1950815" y="5355512"/>
              <a:ext cx="758507" cy="21741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75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loss is SVM optimizing?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42116" y="2688652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16" y="2688652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8389" y="1714200"/>
                <a:ext cx="4026038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389" y="1714200"/>
                <a:ext cx="4026038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08353" y="3205691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353" y="3205691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19354" y="4561828"/>
                <a:ext cx="661770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354" y="4561828"/>
                <a:ext cx="6617709" cy="10455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4308353" y="3846261"/>
            <a:ext cx="784123" cy="618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985384" y="5288692"/>
            <a:ext cx="29229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6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error is SVM optimizing?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Hinge loss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15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66129" y="4988024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209535" y="3457656"/>
            <a:ext cx="0" cy="1530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31329" y="4888591"/>
            <a:ext cx="2510" cy="9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64841" y="4888591"/>
            <a:ext cx="2510" cy="9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211824" y="4222840"/>
            <a:ext cx="96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07678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1836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49978" y="4032941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83736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39091" y="4217607"/>
            <a:ext cx="4305300" cy="767180"/>
            <a:chOff x="2139091" y="4217607"/>
            <a:chExt cx="4305300" cy="76718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9091" y="4217607"/>
              <a:ext cx="2065735" cy="269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204826" y="4217607"/>
              <a:ext cx="0" cy="7671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4211825" y="4983285"/>
              <a:ext cx="223256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531329" y="3557122"/>
            <a:ext cx="3267028" cy="1435641"/>
            <a:chOff x="3531329" y="3557122"/>
            <a:chExt cx="3267028" cy="143564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531329" y="3557122"/>
              <a:ext cx="1433512" cy="1425084"/>
            </a:xfrm>
            <a:prstGeom prst="line">
              <a:avLst/>
            </a:prstGeom>
            <a:ln w="127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964841" y="4982746"/>
              <a:ext cx="1833516" cy="10017"/>
            </a:xfrm>
            <a:prstGeom prst="line">
              <a:avLst/>
            </a:prstGeom>
            <a:ln w="127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478140" y="2676622"/>
                <a:ext cx="553831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40" y="2676622"/>
                <a:ext cx="5538311" cy="8962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98262" y="4427977"/>
                <a:ext cx="3473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" y="4427977"/>
                <a:ext cx="34739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36" r="-70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653058" y="3711944"/>
            <a:ext cx="97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0/1 loss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11147" y="4092851"/>
            <a:ext cx="120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</a:t>
            </a:r>
            <a:endParaRPr lang="en-US" dirty="0">
              <a:solidFill>
                <a:srgbClr val="3333C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22650" y="2249997"/>
            <a:ext cx="2300077" cy="639043"/>
            <a:chOff x="6522650" y="2249997"/>
            <a:chExt cx="2300077" cy="639043"/>
          </a:xfrm>
        </p:grpSpPr>
        <p:sp>
          <p:nvSpPr>
            <p:cNvPr id="3" name="Right Brace 2"/>
            <p:cNvSpPr/>
            <p:nvPr/>
          </p:nvSpPr>
          <p:spPr>
            <a:xfrm rot="16200000">
              <a:off x="7561478" y="1627790"/>
              <a:ext cx="222422" cy="2300077"/>
            </a:xfrm>
            <a:prstGeom prst="righ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68586" y="2249997"/>
              <a:ext cx="18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classification loss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3292" y="2275625"/>
            <a:ext cx="1808206" cy="613416"/>
            <a:chOff x="4343292" y="2275625"/>
            <a:chExt cx="1808206" cy="613416"/>
          </a:xfrm>
        </p:grpSpPr>
        <p:sp>
          <p:nvSpPr>
            <p:cNvPr id="30" name="Right Brace 29"/>
            <p:cNvSpPr/>
            <p:nvPr/>
          </p:nvSpPr>
          <p:spPr>
            <a:xfrm rot="16200000">
              <a:off x="4974151" y="2483880"/>
              <a:ext cx="222422" cy="587899"/>
            </a:xfrm>
            <a:prstGeom prst="righ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43292" y="2275625"/>
              <a:ext cx="18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regularization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54102" y="5005466"/>
                <a:ext cx="80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5005466"/>
                <a:ext cx="80457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96956" y="3327495"/>
                <a:ext cx="749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56" y="3327495"/>
                <a:ext cx="7493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317" t="-2222" r="-105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71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7" grpId="0"/>
      <p:bldP spid="48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Optimized by maximum a posterior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0848" y="2972079"/>
                <a:ext cx="5494838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48" y="2972079"/>
                <a:ext cx="5494838" cy="11378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807309" y="3281706"/>
            <a:ext cx="576649" cy="452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90848" y="4183041"/>
                <a:ext cx="7108036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48" y="4183041"/>
                <a:ext cx="7108036" cy="1137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807309" y="4448744"/>
            <a:ext cx="576649" cy="452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53331" y="2439161"/>
                <a:ext cx="25333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={−1,+1}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331" y="2439161"/>
                <a:ext cx="2533337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40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733535" y="3734424"/>
            <a:ext cx="3099587" cy="714320"/>
            <a:chOff x="5733535" y="3734424"/>
            <a:chExt cx="3099587" cy="714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805305" y="3734424"/>
                  <a:ext cx="3027817" cy="661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5305" y="3734424"/>
                  <a:ext cx="3027817" cy="66191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>
              <a:off x="5733535" y="3760803"/>
              <a:ext cx="0" cy="68794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091730" y="4959179"/>
            <a:ext cx="3319102" cy="913634"/>
            <a:chOff x="5091730" y="4959179"/>
            <a:chExt cx="3319102" cy="91363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91730" y="4959179"/>
              <a:ext cx="331910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871705" y="5015304"/>
              <a:ext cx="1362989" cy="857509"/>
              <a:chOff x="5871705" y="5015304"/>
              <a:chExt cx="1362989" cy="857509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871705" y="5503481"/>
                <a:ext cx="1362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Logistic loss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7" idx="0"/>
              </p:cNvCxnSpPr>
              <p:nvPr/>
            </p:nvCxnSpPr>
            <p:spPr>
              <a:xfrm flipV="1">
                <a:off x="6553200" y="5015304"/>
                <a:ext cx="61784" cy="4881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590800" y="4951131"/>
            <a:ext cx="1528119" cy="913634"/>
            <a:chOff x="2590800" y="4951131"/>
            <a:chExt cx="1528119" cy="9136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124200" y="4951131"/>
              <a:ext cx="61577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2590800" y="5015304"/>
              <a:ext cx="1528119" cy="849461"/>
              <a:chOff x="2590800" y="5015304"/>
              <a:chExt cx="1528119" cy="84946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590800" y="5495433"/>
                <a:ext cx="1528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Regularization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0"/>
              </p:cNvCxnSpPr>
              <p:nvPr/>
            </p:nvCxnSpPr>
            <p:spPr>
              <a:xfrm flipV="1">
                <a:off x="3354860" y="5015304"/>
                <a:ext cx="72081" cy="48012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53785" y="3350348"/>
                <a:ext cx="1564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785" y="3350348"/>
                <a:ext cx="1564916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9728" t="-26000" r="-272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5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16" y="2447339"/>
            <a:ext cx="5057069" cy="3852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of classification loss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57868"/>
            <a:ext cx="8229600" cy="4525963"/>
          </a:xfrm>
        </p:spPr>
        <p:txBody>
          <a:bodyPr/>
          <a:lstStyle/>
          <a:p>
            <a:r>
              <a:rPr lang="en-US" dirty="0" smtClean="0"/>
              <a:t>Discriminative classifiers aim at optimizing those losses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786423" y="4293655"/>
            <a:ext cx="3115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Square loss: linear regression, </a:t>
            </a:r>
            <a:r>
              <a:rPr lang="en-US" i="1" dirty="0">
                <a:solidFill>
                  <a:srgbClr val="00B050"/>
                </a:solidFill>
              </a:rPr>
              <a:t>Least square SVM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298" y="2856345"/>
            <a:ext cx="172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loss: SVM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004015"/>
            <a:ext cx="317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Logistic loss: Logistic Regression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4110" y="6213335"/>
            <a:ext cx="373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Pattern Recognition and Machine Learning, p337</a:t>
            </a:r>
            <a:endParaRPr lang="en-US" sz="1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05015" y="4967019"/>
            <a:ext cx="247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 loss: no classifier yet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5650" y="2839005"/>
            <a:ext cx="287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Symmetric loss for false positive and false negative!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7729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18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72266" y="6352145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72266" y="3238242"/>
            <a:ext cx="0" cy="3113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099488" y="49599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65856" y="472517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5964" y="451377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86667" y="474443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26028" y="396626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35877" y="536293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6710" y="427148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15249" y="51824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0500" y="504529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61883" y="600203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82671" y="5975992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15979" y="3154496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30096" y="6352145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973862" y="415521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42571" y="436778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4752409" y="3966264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109767" y="4119696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109767" y="373869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4219831" y="3597317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779102" y="347963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b="0" dirty="0" smtClean="0"/>
                  <a:t>Classification decision: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  <a:blipFill rotWithShape="0">
                <a:blip r:embed="rId5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3099488" y="3523828"/>
            <a:ext cx="2930608" cy="1576165"/>
            <a:chOff x="3099488" y="3523828"/>
            <a:chExt cx="2930608" cy="1576165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099488" y="3523828"/>
              <a:ext cx="2930608" cy="157616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782962" y="4725172"/>
              <a:ext cx="131806" cy="234778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642571" y="3944788"/>
            <a:ext cx="3492487" cy="2235684"/>
            <a:chOff x="2642571" y="3944788"/>
            <a:chExt cx="3492487" cy="2235684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2642571" y="3944788"/>
              <a:ext cx="3492487" cy="2235684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876498" y="4113149"/>
              <a:ext cx="148450" cy="24358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684358" y="3339162"/>
            <a:ext cx="332706" cy="2841310"/>
            <a:chOff x="3684358" y="3339162"/>
            <a:chExt cx="332706" cy="2841310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3862659" y="3339162"/>
              <a:ext cx="154405" cy="28413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3684358" y="3575457"/>
              <a:ext cx="326508" cy="21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0524" y="4336766"/>
            <a:ext cx="5828341" cy="797789"/>
            <a:chOff x="20524" y="4336766"/>
            <a:chExt cx="5828341" cy="797789"/>
          </a:xfrm>
        </p:grpSpPr>
        <p:grpSp>
          <p:nvGrpSpPr>
            <p:cNvPr id="47" name="Group 46"/>
            <p:cNvGrpSpPr/>
            <p:nvPr/>
          </p:nvGrpSpPr>
          <p:grpSpPr>
            <a:xfrm>
              <a:off x="20524" y="4369010"/>
              <a:ext cx="2455940" cy="765545"/>
              <a:chOff x="20524" y="4369010"/>
              <a:chExt cx="2455940" cy="76554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20524" y="4369010"/>
                <a:ext cx="2455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Classification confidence</a:t>
                </a:r>
                <a:endParaRPr lang="en-US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476" r="-3321" b="-134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Arc 53"/>
            <p:cNvSpPr/>
            <p:nvPr/>
          </p:nvSpPr>
          <p:spPr>
            <a:xfrm>
              <a:off x="1563467" y="4336766"/>
              <a:ext cx="4285398" cy="522197"/>
            </a:xfrm>
            <a:prstGeom prst="arc">
              <a:avLst>
                <a:gd name="adj1" fmla="val 11165775"/>
                <a:gd name="adj2" fmla="val 21384957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13128" y="3278650"/>
            <a:ext cx="1863811" cy="1643818"/>
            <a:chOff x="7213128" y="3278650"/>
            <a:chExt cx="1863811" cy="1643818"/>
          </a:xfrm>
        </p:grpSpPr>
        <p:sp>
          <p:nvSpPr>
            <p:cNvPr id="26" name="TextBox 25"/>
            <p:cNvSpPr txBox="1"/>
            <p:nvPr/>
          </p:nvSpPr>
          <p:spPr>
            <a:xfrm>
              <a:off x="7213128" y="3722139"/>
              <a:ext cx="18638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We need to make sure the scales are consistent across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7954995" y="3278650"/>
              <a:ext cx="195520" cy="44348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098483" y="4261677"/>
            <a:ext cx="2938284" cy="684948"/>
            <a:chOff x="6098483" y="4261677"/>
            <a:chExt cx="2938284" cy="684948"/>
          </a:xfrm>
        </p:grpSpPr>
        <p:pic>
          <p:nvPicPr>
            <p:cNvPr id="55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6404">
              <a:off x="6098483" y="4261677"/>
              <a:ext cx="526372" cy="6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522237" y="4577293"/>
              <a:ext cx="2514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How about this region?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5169" y="5216346"/>
            <a:ext cx="20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difference between the most confusing classes</a:t>
            </a:r>
            <a:endParaRPr lang="en-US" i="1" dirty="0"/>
          </a:p>
        </p:txBody>
      </p:sp>
      <p:sp>
        <p:nvSpPr>
          <p:cNvPr id="48" name="Oval 47"/>
          <p:cNvSpPr/>
          <p:nvPr/>
        </p:nvSpPr>
        <p:spPr>
          <a:xfrm>
            <a:off x="5654030" y="4441536"/>
            <a:ext cx="145990" cy="14599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8" idx="1"/>
          </p:cNvCxnSpPr>
          <p:nvPr/>
        </p:nvCxnSpPr>
        <p:spPr>
          <a:xfrm flipH="1" flipV="1">
            <a:off x="5578539" y="4311252"/>
            <a:ext cx="96871" cy="15166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8" idx="3"/>
          </p:cNvCxnSpPr>
          <p:nvPr/>
        </p:nvCxnSpPr>
        <p:spPr>
          <a:xfrm flipV="1">
            <a:off x="5532138" y="4566146"/>
            <a:ext cx="143272" cy="2632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8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32" grpId="0"/>
      <p:bldP spid="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62021" y="422380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021" y="422380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333008" y="3249355"/>
                <a:ext cx="38173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08" y="3249355"/>
                <a:ext cx="3817392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28258" y="474084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258" y="474084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85101" y="2779452"/>
            <a:ext cx="463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binary classification, we have: 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6150400" y="4311690"/>
            <a:ext cx="2574186" cy="550911"/>
            <a:chOff x="5920946" y="4749084"/>
            <a:chExt cx="2574186" cy="550911"/>
          </a:xfrm>
        </p:grpSpPr>
        <p:sp>
          <p:nvSpPr>
            <p:cNvPr id="16" name="TextBox 15"/>
            <p:cNvSpPr txBox="1"/>
            <p:nvPr/>
          </p:nvSpPr>
          <p:spPr>
            <a:xfrm>
              <a:off x="6526289" y="4899885"/>
              <a:ext cx="1968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Generalize it!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6" idx="1"/>
            </p:cNvCxnSpPr>
            <p:nvPr/>
          </p:nvCxnSpPr>
          <p:spPr>
            <a:xfrm flipH="1" flipV="1">
              <a:off x="5920946" y="4749084"/>
              <a:ext cx="605343" cy="35085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68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Max margin classifier</a:t>
            </a:r>
          </a:p>
          <a:p>
            <a:pPr lvl="1"/>
            <a:r>
              <a:rPr lang="en-US" dirty="0" smtClean="0"/>
              <a:t>Derivation of linear SVM</a:t>
            </a:r>
          </a:p>
          <a:p>
            <a:pPr lvl="2"/>
            <a:r>
              <a:rPr lang="en-US" dirty="0" smtClean="0"/>
              <a:t>Binary and multi-class case</a:t>
            </a:r>
          </a:p>
          <a:p>
            <a:pPr lvl="1"/>
            <a:r>
              <a:rPr lang="en-US" dirty="0" smtClean="0"/>
              <a:t>Different types of losses in discriminative models</a:t>
            </a:r>
          </a:p>
          <a:p>
            <a:pPr lvl="1"/>
            <a:r>
              <a:rPr lang="en-US" dirty="0" smtClean="0"/>
              <a:t>Kernel method</a:t>
            </a:r>
          </a:p>
          <a:p>
            <a:pPr lvl="2"/>
            <a:r>
              <a:rPr lang="en-US" dirty="0" smtClean="0"/>
              <a:t>Non-linear SVM</a:t>
            </a:r>
          </a:p>
          <a:p>
            <a:pPr lvl="1"/>
            <a:r>
              <a:rPr lang="en-US" dirty="0" smtClean="0"/>
              <a:t>Popular implementations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15600" y="3948329"/>
                <a:ext cx="6004400" cy="499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00" y="3948329"/>
                <a:ext cx="6004400" cy="4995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78382" y="2761471"/>
                <a:ext cx="5587235" cy="1101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382" y="2761471"/>
                <a:ext cx="5587235" cy="11017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776462" y="4632616"/>
                <a:ext cx="1136337" cy="482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62" y="4632616"/>
                <a:ext cx="1136337" cy="4829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090985" y="4444053"/>
            <a:ext cx="3595816" cy="830801"/>
            <a:chOff x="5090985" y="4378317"/>
            <a:chExt cx="3595816" cy="830801"/>
          </a:xfrm>
        </p:grpSpPr>
        <p:sp>
          <p:nvSpPr>
            <p:cNvPr id="8" name="TextBox 7"/>
            <p:cNvSpPr txBox="1"/>
            <p:nvPr/>
          </p:nvSpPr>
          <p:spPr>
            <a:xfrm>
              <a:off x="5090985" y="4839786"/>
              <a:ext cx="359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Scale the margin by the rest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741773" y="4378317"/>
              <a:ext cx="278027" cy="4957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5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constrained optimization problem</a:t>
            </a:r>
          </a:p>
          <a:p>
            <a:endParaRPr lang="en-US" sz="2600" dirty="0"/>
          </a:p>
          <a:p>
            <a:endParaRPr lang="en-US" sz="3600" dirty="0" smtClean="0"/>
          </a:p>
          <a:p>
            <a:endParaRPr lang="en-US" sz="4000" dirty="0" smtClean="0"/>
          </a:p>
          <a:p>
            <a:pPr lvl="1"/>
            <a:r>
              <a:rPr lang="en-US" dirty="0"/>
              <a:t>Can be directly optimized with gradient-based </a:t>
            </a:r>
            <a:r>
              <a:rPr lang="en-US" dirty="0" smtClean="0"/>
              <a:t>method</a:t>
            </a:r>
          </a:p>
          <a:p>
            <a:pPr lvl="2"/>
            <a:r>
              <a:rPr lang="en-US" sz="2000" i="1" dirty="0" err="1"/>
              <a:t>Chapelle</a:t>
            </a:r>
            <a:r>
              <a:rPr lang="en-US" sz="2000" i="1" dirty="0"/>
              <a:t>, Olivier. "Training a support vector machine in the primal." Neural Computation 19.5 (2007): 1155-1178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109615"/>
                <a:ext cx="38173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09615"/>
                <a:ext cx="3817392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75610" y="5576464"/>
                <a:ext cx="4620880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10" y="5576464"/>
                <a:ext cx="4620880" cy="74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819135" y="6088445"/>
            <a:ext cx="3161271" cy="556664"/>
            <a:chOff x="4819135" y="6121397"/>
            <a:chExt cx="3161271" cy="55666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819135" y="6126165"/>
              <a:ext cx="198531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19800" y="6308729"/>
              <a:ext cx="196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piece-wise linear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 flipV="1">
              <a:off x="5741773" y="6121397"/>
              <a:ext cx="278027" cy="37199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480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form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constrained optimization problem</a:t>
            </a:r>
          </a:p>
          <a:p>
            <a:endParaRPr lang="en-US" sz="2600" dirty="0"/>
          </a:p>
          <a:p>
            <a:endParaRPr lang="en-US" sz="3600" dirty="0" smtClean="0"/>
          </a:p>
          <a:p>
            <a:endParaRPr lang="en-US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74241" y="2401553"/>
            <a:ext cx="129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17890" y="2465834"/>
            <a:ext cx="2284052" cy="1562612"/>
            <a:chOff x="6817890" y="2465834"/>
            <a:chExt cx="2284052" cy="1562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500" r="-8333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609" r="-652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6817890" y="2465834"/>
              <a:ext cx="2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Lagrangian</a:t>
              </a:r>
              <a:r>
                <a:rPr lang="en-US" dirty="0" smtClean="0"/>
                <a:t> multipliers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74241" y="3937991"/>
            <a:ext cx="7966925" cy="1900184"/>
            <a:chOff x="874241" y="3937991"/>
            <a:chExt cx="7966925" cy="1900184"/>
          </a:xfrm>
        </p:grpSpPr>
        <p:sp>
          <p:nvSpPr>
            <p:cNvPr id="18" name="TextBox 17"/>
            <p:cNvSpPr txBox="1"/>
            <p:nvPr/>
          </p:nvSpPr>
          <p:spPr>
            <a:xfrm>
              <a:off x="874241" y="3937991"/>
              <a:ext cx="2149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 dual</a:t>
              </a:r>
              <a:endParaRPr lang="en-US" sz="24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74241" y="4443232"/>
              <a:ext cx="7966925" cy="1394943"/>
              <a:chOff x="874241" y="4443232"/>
              <a:chExt cx="7966925" cy="13949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 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066" r="-2132" b="-344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Rectangle 12"/>
          <p:cNvSpPr/>
          <p:nvPr/>
        </p:nvSpPr>
        <p:spPr>
          <a:xfrm>
            <a:off x="4324865" y="2650500"/>
            <a:ext cx="387178" cy="43356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403124" y="1232972"/>
            <a:ext cx="4283676" cy="1501990"/>
            <a:chOff x="4403124" y="1232972"/>
            <a:chExt cx="4283676" cy="1501990"/>
          </a:xfrm>
        </p:grpSpPr>
        <p:sp>
          <p:nvSpPr>
            <p:cNvPr id="11" name="TextBox 10"/>
            <p:cNvSpPr txBox="1"/>
            <p:nvPr/>
          </p:nvSpPr>
          <p:spPr>
            <a:xfrm>
              <a:off x="4403124" y="1232972"/>
              <a:ext cx="428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66FF"/>
                  </a:solidFill>
                </a:rPr>
                <a:t>Just to simplify the follow-up derivations</a:t>
              </a:r>
              <a:endParaRPr lang="en-US" i="1" dirty="0">
                <a:solidFill>
                  <a:srgbClr val="0066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786184" y="1600202"/>
              <a:ext cx="518984" cy="113476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65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1" r="-21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34994" y="3722091"/>
            <a:ext cx="7821828" cy="1121867"/>
            <a:chOff x="934994" y="3722091"/>
            <a:chExt cx="7821828" cy="1121867"/>
          </a:xfrm>
        </p:grpSpPr>
        <p:sp>
          <p:nvSpPr>
            <p:cNvPr id="11" name="TextBox 10"/>
            <p:cNvSpPr txBox="1"/>
            <p:nvPr/>
          </p:nvSpPr>
          <p:spPr>
            <a:xfrm>
              <a:off x="934994" y="3722091"/>
              <a:ext cx="1178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Lemma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856972" y="4002035"/>
                  <a:ext cx="4655057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972" y="4002035"/>
                  <a:ext cx="4655057" cy="8238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84324" y="4051917"/>
                  <a:ext cx="237249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if </a:t>
                  </a:r>
                  <a14:m>
                    <m:oMath xmlns:m="http://schemas.openxmlformats.org/officeDocument/2006/math"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200" dirty="0" smtClean="0"/>
                    <a:t> is feasible</a:t>
                  </a:r>
                  <a:endParaRPr lang="en-US" sz="22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4324" y="4051917"/>
                  <a:ext cx="2372498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42" t="-1000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6376087" y="4413071"/>
              <a:ext cx="22036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otherwise</a:t>
              </a:r>
              <a:endParaRPr lang="en-US" sz="2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67200" y="4695019"/>
            <a:ext cx="4036541" cy="1394930"/>
            <a:chOff x="4267200" y="4695019"/>
            <a:chExt cx="4036541" cy="13949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769709" y="5166619"/>
                  <a:ext cx="353403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We need to maximize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and minimize it with respect to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709" y="5166619"/>
                  <a:ext cx="3534032" cy="9233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79" t="-3974" r="-1207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>
              <a:off x="4267200" y="4695019"/>
              <a:ext cx="502509" cy="5985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4886" y="2273300"/>
                <a:ext cx="7966925" cy="92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6" y="2273300"/>
                <a:ext cx="7966925" cy="9272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2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1" r="-21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711431" y="4080397"/>
            <a:ext cx="1807674" cy="1457185"/>
            <a:chOff x="5711431" y="4080397"/>
            <a:chExt cx="1807674" cy="14571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101" r="-2941" b="-3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634547" y="3880693"/>
            <a:ext cx="1655806" cy="1640012"/>
            <a:chOff x="4634547" y="3880693"/>
            <a:chExt cx="1655806" cy="1640012"/>
          </a:xfrm>
        </p:grpSpPr>
        <p:sp>
          <p:nvSpPr>
            <p:cNvPr id="8" name="Right Arrow 7"/>
            <p:cNvSpPr/>
            <p:nvPr/>
          </p:nvSpPr>
          <p:spPr>
            <a:xfrm>
              <a:off x="5008901" y="433935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037377" y="521590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4547" y="3880693"/>
              <a:ext cx="1655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it to zero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01188" y="3744628"/>
            <a:ext cx="162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them back to dual form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291538" y="2873563"/>
            <a:ext cx="2647460" cy="2255630"/>
            <a:chOff x="5291538" y="2873563"/>
            <a:chExt cx="2647460" cy="2255630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5834193" y="2873563"/>
              <a:ext cx="692262" cy="12242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5291538" y="2940908"/>
              <a:ext cx="541892" cy="21882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6550801" y="2940908"/>
              <a:ext cx="1388197" cy="21882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51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0800" y="4861399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61399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71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0" y="2244130"/>
                <a:ext cx="7739170" cy="2434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4130"/>
                <a:ext cx="7739170" cy="24347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14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99528" y="2325650"/>
                <a:ext cx="4608377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528" y="2325650"/>
                <a:ext cx="4608377" cy="9380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5824152" y="3263665"/>
            <a:ext cx="2352016" cy="1184142"/>
            <a:chOff x="5824152" y="3263665"/>
            <a:chExt cx="2352016" cy="1184142"/>
          </a:xfrm>
        </p:grpSpPr>
        <p:sp>
          <p:nvSpPr>
            <p:cNvPr id="9" name="TextBox 8"/>
            <p:cNvSpPr txBox="1"/>
            <p:nvPr/>
          </p:nvSpPr>
          <p:spPr>
            <a:xfrm>
              <a:off x="6400069" y="3801476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QP again!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824152" y="3263665"/>
              <a:ext cx="760314" cy="5378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933" y="3454664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046394" y="4365773"/>
            <a:ext cx="5472787" cy="746020"/>
            <a:chOff x="1046394" y="4365773"/>
            <a:chExt cx="5472787" cy="7460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In the optimal solution: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3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046394" y="4365773"/>
              <a:ext cx="2685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Complementary slackness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6394" y="5157314"/>
            <a:ext cx="7582929" cy="717576"/>
            <a:chOff x="1046394" y="5157314"/>
            <a:chExt cx="7582929" cy="717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which means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 smtClean="0"/>
                    <a:t> if the constraint is satisfied (correct 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8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dirty="0" smtClean="0"/>
                    <a:t> if the constraint is not satisfied (misclassification)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4003717" y="1778260"/>
            <a:ext cx="4368662" cy="547390"/>
            <a:chOff x="4003717" y="1778260"/>
            <a:chExt cx="4368662" cy="547390"/>
          </a:xfrm>
        </p:grpSpPr>
        <p:sp>
          <p:nvSpPr>
            <p:cNvPr id="7" name="TextBox 6"/>
            <p:cNvSpPr txBox="1"/>
            <p:nvPr/>
          </p:nvSpPr>
          <p:spPr>
            <a:xfrm>
              <a:off x="4572000" y="1778260"/>
              <a:ext cx="3800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dual form, we need to maximize it!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7" idx="1"/>
              <a:endCxn id="19" idx="0"/>
            </p:cNvCxnSpPr>
            <p:nvPr/>
          </p:nvCxnSpPr>
          <p:spPr>
            <a:xfrm flipH="1">
              <a:off x="4003717" y="1962926"/>
              <a:ext cx="568283" cy="3627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38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Sparsity</a:t>
            </a:r>
            <a:r>
              <a:rPr lang="en-US" dirty="0" smtClean="0"/>
              <a:t> in dual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Only a few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can be non-zero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27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2590800" y="2789371"/>
            <a:ext cx="4366053" cy="3566981"/>
            <a:chOff x="2848232" y="2552362"/>
            <a:chExt cx="4366053" cy="3566981"/>
          </a:xfrm>
        </p:grpSpPr>
        <p:cxnSp>
          <p:nvCxnSpPr>
            <p:cNvPr id="116" name="Straight Arrow Connector 115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9" name="Straight Connector 138"/>
          <p:cNvCxnSpPr/>
          <p:nvPr/>
        </p:nvCxnSpPr>
        <p:spPr>
          <a:xfrm flipV="1">
            <a:off x="3411961" y="377883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Connector 140"/>
          <p:cNvCxnSpPr/>
          <p:nvPr/>
        </p:nvCxnSpPr>
        <p:spPr>
          <a:xfrm>
            <a:off x="4453208" y="4382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757802" y="4575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483972" y="4214654"/>
            <a:ext cx="3833477" cy="1452100"/>
            <a:chOff x="282145" y="4579779"/>
            <a:chExt cx="3833477" cy="1452100"/>
          </a:xfrm>
        </p:grpSpPr>
        <p:sp>
          <p:nvSpPr>
            <p:cNvPr id="144" name="TextBox 143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4609619" y="4103513"/>
            <a:ext cx="3912423" cy="659173"/>
            <a:chOff x="4407792" y="4468638"/>
            <a:chExt cx="3912423" cy="659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Active constraints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0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Arrow Connector 149"/>
            <p:cNvCxnSpPr>
              <a:stCxn id="149" idx="1"/>
            </p:cNvCxnSpPr>
            <p:nvPr/>
          </p:nvCxnSpPr>
          <p:spPr>
            <a:xfrm flipH="1" flipV="1">
              <a:off x="4407792" y="4610752"/>
              <a:ext cx="1417120" cy="42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49" idx="1"/>
            </p:cNvCxnSpPr>
            <p:nvPr/>
          </p:nvCxnSpPr>
          <p:spPr>
            <a:xfrm flipH="1">
              <a:off x="4966200" y="4653304"/>
              <a:ext cx="858712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6284532" y="4423779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3614352" y="4284675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078591" y="5147646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705785" y="3352845"/>
            <a:ext cx="260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Machines</a:t>
            </a:r>
            <a:endParaRPr lang="en-US" i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407383" y="4269962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Classification </a:t>
                </a:r>
                <a:r>
                  <a:rPr lang="en-US" sz="2000" dirty="0" err="1" smtClean="0"/>
                  <a:t>hyperplane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  <a:blipFill rotWithShape="0">
                <a:blip r:embed="rId6"/>
                <a:stretch>
                  <a:fillRect l="-1545" t="-122727" r="-702" b="-1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7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dual form SVM?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Primal SVM </a:t>
            </a:r>
            <a:r>
              <a:rPr lang="en-US" dirty="0" err="1" smtClean="0"/>
              <a:t>v.s</a:t>
            </a:r>
            <a:r>
              <a:rPr lang="en-US" dirty="0" smtClean="0"/>
              <a:t>. dual SVM</a:t>
            </a:r>
          </a:p>
          <a:p>
            <a:pPr lvl="1"/>
            <a:r>
              <a:rPr lang="en-US" dirty="0" smtClean="0"/>
              <a:t>Primal: QP in feature space </a:t>
            </a:r>
          </a:p>
          <a:p>
            <a:pPr lvl="1"/>
            <a:r>
              <a:rPr lang="en-US" dirty="0" smtClean="0"/>
              <a:t>Dual: </a:t>
            </a:r>
            <a:r>
              <a:rPr lang="en-US" dirty="0"/>
              <a:t>QP in instance </a:t>
            </a:r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If we have a lot more features than training instances, dual optimization will be more efficient</a:t>
            </a:r>
          </a:p>
          <a:p>
            <a:pPr lvl="1"/>
            <a:r>
              <a:rPr lang="en-US" dirty="0" smtClean="0"/>
              <a:t>More importantly, the kernel trick!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4973923" y="439022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36210" y="439022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mapping to linear separable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1761" y="431340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27792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0270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63418" y="431340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76569" y="444521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69" y="4445210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 flipV="1">
            <a:off x="6271945" y="2982097"/>
            <a:ext cx="3228" cy="1419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52376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79474" y="354728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65505" y="40415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17983" y="40415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101131" y="354728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14282" y="444521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282" y="4445210"/>
                <a:ext cx="2761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6190089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181594" y="3822021"/>
            <a:ext cx="510746" cy="49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54643" y="3499354"/>
                <a:ext cx="826188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643" y="3499354"/>
                <a:ext cx="826188" cy="280205"/>
              </a:xfrm>
              <a:prstGeom prst="rect">
                <a:avLst/>
              </a:prstGeom>
              <a:blipFill rotWithShape="0">
                <a:blip r:embed="rId4"/>
                <a:stretch>
                  <a:fillRect l="-3704" t="-2174" r="-222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597872" y="5093120"/>
            <a:ext cx="2188936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Polynomial mapping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887060" y="285671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060" y="2856713"/>
                <a:ext cx="28142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 risk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196151" y="2840747"/>
            <a:ext cx="283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learned multiple ways to estimate this, e.g. Naïve Bayes, </a:t>
            </a:r>
            <a:r>
              <a:rPr lang="en-US" b="1" i="1" dirty="0" err="1" smtClean="0"/>
              <a:t>kNN</a:t>
            </a:r>
            <a:r>
              <a:rPr lang="en-US" b="1" i="1" dirty="0" smtClean="0"/>
              <a:t>, Logistic regression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746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1077426" y="4190615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mapping to linear separable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30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68789" y="2782489"/>
            <a:ext cx="0" cy="262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376630" y="412125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55921" y="412125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72851" y="412125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79015" y="412125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517785" y="424560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785" y="4245602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304700" y="3806919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132167" y="3698453"/>
            <a:ext cx="510746" cy="49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990563" y="265710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63" y="2657105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2295422" y="445402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82275" y="506054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06329" y="319751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7199" y="355903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95254" y="356666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5619" y="464498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93674" y="465261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39202" y="3287061"/>
            <a:ext cx="1826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polar coordinates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398870" y="505728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5553411" y="2957477"/>
            <a:ext cx="9897" cy="2267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839229" y="5112270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229" y="5112270"/>
                <a:ext cx="16696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265808" y="281376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08" y="2813765"/>
                <a:ext cx="18947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932647" y="3336350"/>
            <a:ext cx="137160" cy="1772954"/>
            <a:chOff x="6666293" y="3475699"/>
            <a:chExt cx="137160" cy="1772954"/>
          </a:xfrm>
        </p:grpSpPr>
        <p:sp>
          <p:nvSpPr>
            <p:cNvPr id="46" name="Rectangle 45"/>
            <p:cNvSpPr/>
            <p:nvPr/>
          </p:nvSpPr>
          <p:spPr>
            <a:xfrm>
              <a:off x="6666293" y="511149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66293" y="3475699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66293" y="4566229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666293" y="4020964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68011" y="3335655"/>
            <a:ext cx="140043" cy="1778720"/>
            <a:chOff x="5747501" y="3472816"/>
            <a:chExt cx="140043" cy="1778720"/>
          </a:xfrm>
        </p:grpSpPr>
        <p:sp>
          <p:nvSpPr>
            <p:cNvPr id="45" name="Oval 44"/>
            <p:cNvSpPr/>
            <p:nvPr/>
          </p:nvSpPr>
          <p:spPr>
            <a:xfrm>
              <a:off x="5747501" y="5111493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747501" y="3472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747501" y="3706913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747501" y="417510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747501" y="464330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47501" y="394101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47501" y="487739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747501" y="44092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2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1167631" y="4511891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new features</a:t>
            </a:r>
          </a:p>
          <a:p>
            <a:pPr lvl="1"/>
            <a:r>
              <a:rPr lang="en-US" dirty="0" smtClean="0"/>
              <a:t>Use features of features of features….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31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58994" y="3103765"/>
            <a:ext cx="0" cy="262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466835" y="444253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3043" y="460237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43920" y="4135069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41369" y="423429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739187" y="3695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3012945" y="4830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92634" y="389829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8531" y="4135069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847404" y="388031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21141" y="390984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92487" y="46841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509844" y="489917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135798" y="3138616"/>
            <a:ext cx="895733" cy="2570205"/>
          </a:xfrm>
          <a:custGeom>
            <a:avLst/>
            <a:gdLst>
              <a:gd name="connsiteX0" fmla="*/ 442645 w 895733"/>
              <a:gd name="connsiteY0" fmla="*/ 0 h 2570205"/>
              <a:gd name="connsiteX1" fmla="*/ 549737 w 895733"/>
              <a:gd name="connsiteY1" fmla="*/ 823784 h 2570205"/>
              <a:gd name="connsiteX2" fmla="*/ 895726 w 895733"/>
              <a:gd name="connsiteY2" fmla="*/ 980303 h 2570205"/>
              <a:gd name="connsiteX3" fmla="*/ 557975 w 895733"/>
              <a:gd name="connsiteY3" fmla="*/ 1351005 h 2570205"/>
              <a:gd name="connsiteX4" fmla="*/ 55467 w 895733"/>
              <a:gd name="connsiteY4" fmla="*/ 1359243 h 2570205"/>
              <a:gd name="connsiteX5" fmla="*/ 71943 w 895733"/>
              <a:gd name="connsiteY5" fmla="*/ 1754659 h 2570205"/>
              <a:gd name="connsiteX6" fmla="*/ 582689 w 895733"/>
              <a:gd name="connsiteY6" fmla="*/ 1614616 h 2570205"/>
              <a:gd name="connsiteX7" fmla="*/ 656829 w 895733"/>
              <a:gd name="connsiteY7" fmla="*/ 2570205 h 257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733" h="2570205">
                <a:moveTo>
                  <a:pt x="442645" y="0"/>
                </a:moveTo>
                <a:cubicBezTo>
                  <a:pt x="458434" y="330200"/>
                  <a:pt x="474224" y="660400"/>
                  <a:pt x="549737" y="823784"/>
                </a:cubicBezTo>
                <a:cubicBezTo>
                  <a:pt x="625250" y="987168"/>
                  <a:pt x="894353" y="892433"/>
                  <a:pt x="895726" y="980303"/>
                </a:cubicBezTo>
                <a:cubicBezTo>
                  <a:pt x="897099" y="1068173"/>
                  <a:pt x="698018" y="1287848"/>
                  <a:pt x="557975" y="1351005"/>
                </a:cubicBezTo>
                <a:cubicBezTo>
                  <a:pt x="417932" y="1414162"/>
                  <a:pt x="136472" y="1291967"/>
                  <a:pt x="55467" y="1359243"/>
                </a:cubicBezTo>
                <a:cubicBezTo>
                  <a:pt x="-25538" y="1426519"/>
                  <a:pt x="-15927" y="1712097"/>
                  <a:pt x="71943" y="1754659"/>
                </a:cubicBezTo>
                <a:cubicBezTo>
                  <a:pt x="159813" y="1797221"/>
                  <a:pt x="485208" y="1478692"/>
                  <a:pt x="582689" y="1614616"/>
                </a:cubicBezTo>
                <a:cubicBezTo>
                  <a:pt x="680170" y="1750540"/>
                  <a:pt x="668499" y="2160372"/>
                  <a:pt x="656829" y="257020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0156" t="-2222" r="-1171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blipFill rotWithShape="0">
                <a:blip r:embed="rId5"/>
                <a:stretch>
                  <a:fillRect l="-1316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39598" y="4154409"/>
            <a:ext cx="2913569" cy="420164"/>
            <a:chOff x="5439598" y="4154409"/>
            <a:chExt cx="2913569" cy="420164"/>
          </a:xfrm>
        </p:grpSpPr>
        <p:sp>
          <p:nvSpPr>
            <p:cNvPr id="9" name="Down Arrow 8"/>
            <p:cNvSpPr/>
            <p:nvPr/>
          </p:nvSpPr>
          <p:spPr>
            <a:xfrm>
              <a:off x="5439598" y="4197751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feature mapping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685388" y="2773262"/>
            <a:ext cx="4202126" cy="646331"/>
            <a:chOff x="2685388" y="2773262"/>
            <a:chExt cx="4202126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Classification </a:t>
                  </a:r>
                  <a:r>
                    <a:rPr lang="en-US" i="1" dirty="0" err="1" smtClean="0"/>
                    <a:t>hyperplane</a:t>
                  </a:r>
                  <a:r>
                    <a:rPr lang="en-US" i="1" dirty="0" smtClean="0"/>
                    <a:t> determined by new feature space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90" t="-5660" r="-66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>
              <a:off x="2685388" y="3096428"/>
              <a:ext cx="519818" cy="280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350452" y="5544541"/>
            <a:ext cx="4260294" cy="469120"/>
            <a:chOff x="4350452" y="5544541"/>
            <a:chExt cx="4260294" cy="469120"/>
          </a:xfrm>
        </p:grpSpPr>
        <p:sp>
          <p:nvSpPr>
            <p:cNvPr id="16" name="TextBox 15"/>
            <p:cNvSpPr txBox="1"/>
            <p:nvPr/>
          </p:nvSpPr>
          <p:spPr>
            <a:xfrm>
              <a:off x="4743081" y="5644329"/>
              <a:ext cx="3867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space explodes very quickly!</a:t>
              </a:r>
              <a:endParaRPr lang="en-US" dirty="0"/>
            </a:p>
          </p:txBody>
        </p:sp>
        <p:pic>
          <p:nvPicPr>
            <p:cNvPr id="61" name="Picture 8" descr="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452" y="5544541"/>
              <a:ext cx="389476" cy="38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439598" y="5022106"/>
            <a:ext cx="3253041" cy="651269"/>
            <a:chOff x="5439598" y="5022106"/>
            <a:chExt cx="3253041" cy="651269"/>
          </a:xfrm>
        </p:grpSpPr>
        <p:sp>
          <p:nvSpPr>
            <p:cNvPr id="60" name="Down Arrow 59"/>
            <p:cNvSpPr/>
            <p:nvPr/>
          </p:nvSpPr>
          <p:spPr>
            <a:xfrm>
              <a:off x="5439598" y="5151388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E.g.,. in polynomial mapping: #features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74" t="-5607" r="-2510" b="-140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18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4510402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4510402" cy="1016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5865340" y="2514595"/>
            <a:ext cx="3278660" cy="1759939"/>
            <a:chOff x="5865340" y="2550373"/>
            <a:chExt cx="3278660" cy="1759939"/>
          </a:xfrm>
        </p:grpSpPr>
        <p:sp>
          <p:nvSpPr>
            <p:cNvPr id="9" name="Rectangle 8"/>
            <p:cNvSpPr/>
            <p:nvPr/>
          </p:nvSpPr>
          <p:spPr>
            <a:xfrm>
              <a:off x="5865340" y="2550373"/>
              <a:ext cx="687860" cy="4399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218744" y="3386982"/>
              <a:ext cx="2925256" cy="923330"/>
              <a:chOff x="6218744" y="3337554"/>
              <a:chExt cx="2925256" cy="92333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00335" y="3337554"/>
                <a:ext cx="23436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What we need is only the inner product between instances!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1" name="Picture 2" descr="http://farm8.staticflickr.com/7097/7351445490_74a0f14219_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8744" y="3435724"/>
                <a:ext cx="581591" cy="726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6539256" y="3053082"/>
              <a:ext cx="471144" cy="37486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812935" y="3828060"/>
            <a:ext cx="4300151" cy="720461"/>
            <a:chOff x="812935" y="3828060"/>
            <a:chExt cx="4300151" cy="720461"/>
          </a:xfrm>
        </p:grpSpPr>
        <p:sp>
          <p:nvSpPr>
            <p:cNvPr id="16" name="TextBox 15"/>
            <p:cNvSpPr txBox="1"/>
            <p:nvPr/>
          </p:nvSpPr>
          <p:spPr>
            <a:xfrm>
              <a:off x="812935" y="3828060"/>
              <a:ext cx="4300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Take order 2 polynomial as an example: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701293" y="4238884"/>
                  <a:ext cx="2453107" cy="3096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93" y="4238884"/>
                  <a:ext cx="2453107" cy="3096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36" r="-3234" b="-31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870603" y="4604324"/>
            <a:ext cx="5798301" cy="943335"/>
            <a:chOff x="870603" y="4604324"/>
            <a:chExt cx="5798301" cy="943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432534" y="5167362"/>
                  <a:ext cx="5236370" cy="3802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534" y="5167362"/>
                  <a:ext cx="5236370" cy="38029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870603" y="4604324"/>
              <a:ext cx="3676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we take the feature mapping first and then compute the inner product: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70603" y="5512786"/>
            <a:ext cx="5808362" cy="691032"/>
            <a:chOff x="870603" y="5512786"/>
            <a:chExt cx="5808362" cy="691032"/>
          </a:xfrm>
        </p:grpSpPr>
        <p:sp>
          <p:nvSpPr>
            <p:cNvPr id="22" name="TextBox 21"/>
            <p:cNvSpPr txBox="1"/>
            <p:nvPr/>
          </p:nvSpPr>
          <p:spPr>
            <a:xfrm>
              <a:off x="870603" y="5512786"/>
              <a:ext cx="3896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we compute the inner product first: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1492673" y="5823521"/>
                  <a:ext cx="5186292" cy="3802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673" y="5823521"/>
                  <a:ext cx="5186292" cy="38029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6485222" y="5407821"/>
            <a:ext cx="2716014" cy="646331"/>
            <a:chOff x="6434164" y="5450760"/>
            <a:chExt cx="2716014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6800335" y="5450760"/>
              <a:ext cx="234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 need to take feature mapping at all!</a:t>
              </a:r>
              <a:endParaRPr lang="en-US" i="1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434164" y="5512786"/>
              <a:ext cx="366171" cy="551906"/>
              <a:chOff x="6434164" y="5512786"/>
              <a:chExt cx="366171" cy="551906"/>
            </a:xfrm>
          </p:grpSpPr>
          <p:cxnSp>
            <p:nvCxnSpPr>
              <p:cNvPr id="26" name="Straight Arrow Connector 25"/>
              <p:cNvCxnSpPr>
                <a:stCxn id="24" idx="1"/>
              </p:cNvCxnSpPr>
              <p:nvPr/>
            </p:nvCxnSpPr>
            <p:spPr>
              <a:xfrm flipH="1" flipV="1">
                <a:off x="6434164" y="5512786"/>
                <a:ext cx="366171" cy="2611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4" idx="1"/>
              </p:cNvCxnSpPr>
              <p:nvPr/>
            </p:nvCxnSpPr>
            <p:spPr>
              <a:xfrm flipH="1">
                <a:off x="6434165" y="5773926"/>
                <a:ext cx="366170" cy="2907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9752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SVM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Kernel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10590" y="4466841"/>
                <a:ext cx="3408434" cy="51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590" y="4466841"/>
                <a:ext cx="3408434" cy="5178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417280" y="4969550"/>
            <a:ext cx="4726720" cy="994710"/>
            <a:chOff x="4417280" y="4969550"/>
            <a:chExt cx="4726720" cy="994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17280" y="5410262"/>
                  <a:ext cx="472672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i="1" dirty="0" smtClean="0">
                      <a:solidFill>
                        <a:srgbClr val="FF0000"/>
                      </a:solidFill>
                    </a:rPr>
                    <a:t> is some high dimensional feature mapping, but never needed to be explicitly defined</a:t>
                  </a:r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280" y="5410262"/>
                  <a:ext cx="4726720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97" t="-14444" b="-2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 flipV="1">
              <a:off x="4679092" y="4969550"/>
              <a:ext cx="230659" cy="426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43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Kernel SVM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Decision boundary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794422" y="5477004"/>
            <a:ext cx="3457274" cy="831725"/>
            <a:chOff x="4253342" y="5022574"/>
            <a:chExt cx="3457274" cy="831725"/>
          </a:xfrm>
        </p:grpSpPr>
        <p:sp>
          <p:nvSpPr>
            <p:cNvPr id="9" name="TextBox 8"/>
            <p:cNvSpPr txBox="1"/>
            <p:nvPr/>
          </p:nvSpPr>
          <p:spPr>
            <a:xfrm>
              <a:off x="4942703" y="5207968"/>
              <a:ext cx="27679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Similarity </a:t>
              </a:r>
              <a:r>
                <a:rPr lang="en-US" i="1" smtClean="0">
                  <a:solidFill>
                    <a:srgbClr val="FF0000"/>
                  </a:solidFill>
                </a:rPr>
                <a:t>between a testing case </a:t>
              </a:r>
              <a:r>
                <a:rPr lang="en-US" i="1" dirty="0" smtClean="0">
                  <a:solidFill>
                    <a:srgbClr val="FF0000"/>
                  </a:solidFill>
                </a:rPr>
                <a:t>and support vectors!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253342" y="5022574"/>
              <a:ext cx="689361" cy="5085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185698" y="3738796"/>
            <a:ext cx="3370581" cy="755078"/>
            <a:chOff x="5139104" y="3775733"/>
            <a:chExt cx="3370581" cy="755078"/>
          </a:xfrm>
        </p:grpSpPr>
        <p:sp>
          <p:nvSpPr>
            <p:cNvPr id="21" name="TextBox 20"/>
            <p:cNvSpPr txBox="1"/>
            <p:nvPr/>
          </p:nvSpPr>
          <p:spPr>
            <a:xfrm>
              <a:off x="5982902" y="3775733"/>
              <a:ext cx="2526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</a:rPr>
                <a:t>We still don’t need this explicit feature mapping!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5139104" y="4098899"/>
              <a:ext cx="843798" cy="4319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836" y="4451519"/>
            <a:ext cx="2821724" cy="4834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412" y="4912160"/>
            <a:ext cx="2652849" cy="920229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2590800" y="4870970"/>
            <a:ext cx="3995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06659" y="4906331"/>
            <a:ext cx="1377666" cy="58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construct a kernel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Sufficient and necessary condition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to be valid kernel</a:t>
                </a:r>
              </a:p>
              <a:p>
                <a:pPr lvl="1"/>
                <a:r>
                  <a:rPr lang="en-US" dirty="0" smtClean="0"/>
                  <a:t>Symmetric</a:t>
                </a:r>
              </a:p>
              <a:p>
                <a:pPr lvl="1"/>
                <a:r>
                  <a:rPr lang="en-US" dirty="0" smtClean="0"/>
                  <a:t>Semi-positive definite</a:t>
                </a:r>
              </a:p>
              <a:p>
                <a:r>
                  <a:rPr lang="en-US" dirty="0" smtClean="0"/>
                  <a:t>Operations that preserve kernel properties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668795" y="2677297"/>
            <a:ext cx="3443418" cy="646331"/>
            <a:chOff x="4654378" y="2784389"/>
            <a:chExt cx="344341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387547" y="2784389"/>
              <a:ext cx="2710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Just like the requirement for a distance metric</a:t>
              </a:r>
              <a:endParaRPr lang="en-US" i="1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54378" y="2932670"/>
              <a:ext cx="733169" cy="1748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654378" y="3107554"/>
              <a:ext cx="733170" cy="2628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79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kernels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Polynomials of degree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Radial </a:t>
                </a:r>
                <a:r>
                  <a:rPr lang="en-US" dirty="0"/>
                  <a:t>basis </a:t>
                </a:r>
                <a:r>
                  <a:rPr lang="en-US" dirty="0" smtClean="0"/>
                  <a:t>function kernel/Gaussian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Polynomials of all orders – recall series expansion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kernels for text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String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are two text </a:t>
                </a:r>
                <a:r>
                  <a:rPr lang="en-US" u="sng" dirty="0" smtClean="0"/>
                  <a:t>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w</a:t>
                </a:r>
                <a:r>
                  <a:rPr lang="en-US" dirty="0" smtClean="0"/>
                  <a:t>here A is an finite alphabet of symbols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3343" y="3229232"/>
            <a:ext cx="3393990" cy="994682"/>
            <a:chOff x="1070918" y="3229232"/>
            <a:chExt cx="3393990" cy="994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All character sequence of length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3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2767913" y="3229232"/>
              <a:ext cx="551936" cy="6253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45945" y="3262185"/>
            <a:ext cx="3393990" cy="1373622"/>
            <a:chOff x="1070918" y="2850292"/>
            <a:chExt cx="3393990" cy="137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3333CC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3333CC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>
                    <a:solidFill>
                      <a:srgbClr val="3333CC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V="1">
              <a:off x="2767913" y="2850292"/>
              <a:ext cx="68992" cy="1004290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101284" y="3229232"/>
            <a:ext cx="3393990" cy="999486"/>
            <a:chOff x="1070918" y="3224428"/>
            <a:chExt cx="3393990" cy="999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1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2016210" y="3224428"/>
              <a:ext cx="751703" cy="63015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35892" y="4780131"/>
            <a:ext cx="5156886" cy="1020467"/>
            <a:chOff x="1779373" y="4801411"/>
            <a:chExt cx="5156886" cy="1020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496065" y="5175547"/>
                  <a:ext cx="44401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Counting the overlapping of all subsequences with length up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i="1" dirty="0" smtClean="0"/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065" y="5175547"/>
                  <a:ext cx="444019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97" t="-5660" r="-54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1779373" y="4801411"/>
              <a:ext cx="2512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Insight of string kernel:</a:t>
              </a:r>
              <a:endParaRPr lang="en-US" i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66306" y="1801175"/>
            <a:ext cx="5702640" cy="1461010"/>
            <a:chOff x="3266306" y="1801175"/>
            <a:chExt cx="5702640" cy="1461010"/>
          </a:xfrm>
        </p:grpSpPr>
        <p:sp>
          <p:nvSpPr>
            <p:cNvPr id="23" name="Rectangle 22"/>
            <p:cNvSpPr/>
            <p:nvPr/>
          </p:nvSpPr>
          <p:spPr>
            <a:xfrm>
              <a:off x="3266306" y="2726724"/>
              <a:ext cx="3958278" cy="5354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53200" y="1801175"/>
              <a:ext cx="2415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chemeClr val="tx2">
                      <a:lumMod val="75000"/>
                    </a:schemeClr>
                  </a:solidFill>
                </a:rPr>
                <a:t>N-gram kernel (length n substrings)</a:t>
              </a:r>
              <a:endParaRPr lang="en-US" sz="2000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4" idx="1"/>
            </p:cNvCxnSpPr>
            <p:nvPr/>
          </p:nvCxnSpPr>
          <p:spPr>
            <a:xfrm flipH="1">
              <a:off x="6260759" y="2155118"/>
              <a:ext cx="292441" cy="533849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4268747" y="5897735"/>
            <a:ext cx="4568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Lodhi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Huma, et al. "Text classification using string kernels." The Journal of Machine Learning Research 2 (2002): 419-444.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28857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kernels for text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kernel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err="1" smtClean="0"/>
              <a:t>Ngram</a:t>
            </a:r>
            <a:r>
              <a:rPr lang="en-US" dirty="0" smtClean="0"/>
              <a:t> kernel </a:t>
            </a:r>
            <a:r>
              <a:rPr lang="en-US" dirty="0" err="1" smtClean="0"/>
              <a:t>v.s</a:t>
            </a:r>
            <a:r>
              <a:rPr lang="en-US" dirty="0" smtClean="0"/>
              <a:t>. word kernel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42" y="2332521"/>
            <a:ext cx="4706915" cy="33982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47612" y="5816042"/>
            <a:ext cx="464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SVM classification performance on Reuters </a:t>
            </a:r>
            <a:r>
              <a:rPr lang="en-US" sz="1600" dirty="0"/>
              <a:t>categories</a:t>
            </a:r>
          </a:p>
        </p:txBody>
      </p:sp>
    </p:spTree>
    <p:extLst>
      <p:ext uri="{BB962C8B-B14F-4D97-AF65-F5344CB8AC3E}">
        <p14:creationId xmlns:p14="http://schemas.microsoft.com/office/powerpoint/2010/main" val="13433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kernel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753" y="3055745"/>
            <a:ext cx="3598877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67250" y="2226850"/>
            <a:ext cx="370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Elon Musk is the CEO of Tesla Motors.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297" y="2226850"/>
            <a:ext cx="3625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Barack Obama is </a:t>
            </a:r>
            <a:r>
              <a:rPr lang="en-US" dirty="0"/>
              <a:t>the </a:t>
            </a:r>
            <a:r>
              <a:rPr lang="en-US" dirty="0" smtClean="0"/>
              <a:t>president </a:t>
            </a:r>
            <a:r>
              <a:rPr lang="en-US" dirty="0"/>
              <a:t>of </a:t>
            </a:r>
            <a:r>
              <a:rPr lang="en-US" dirty="0" smtClean="0"/>
              <a:t>the United States.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5" y="3055745"/>
            <a:ext cx="4360985" cy="18288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019800" y="3461645"/>
            <a:ext cx="2094471" cy="1208660"/>
            <a:chOff x="6019800" y="3461645"/>
            <a:chExt cx="2094471" cy="120866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461645"/>
              <a:ext cx="381160" cy="2125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7293" y="3461645"/>
              <a:ext cx="381160" cy="21251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8619" y="4457795"/>
              <a:ext cx="505652" cy="21251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8485" y="4457795"/>
              <a:ext cx="440817" cy="21251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6874" y="4051725"/>
              <a:ext cx="274159" cy="21251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0803" y="4058602"/>
              <a:ext cx="274159" cy="21251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646535"/>
              <a:ext cx="216654" cy="21251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6089" y="4230603"/>
              <a:ext cx="216654" cy="21251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539783" y="3461645"/>
            <a:ext cx="2940908" cy="1222233"/>
            <a:chOff x="1540476" y="3461645"/>
            <a:chExt cx="2940908" cy="122223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0476" y="3461645"/>
              <a:ext cx="551935" cy="21251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7869" y="3469883"/>
              <a:ext cx="448963" cy="21251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0800" y="4070959"/>
              <a:ext cx="729049" cy="21251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9675" y="4457795"/>
              <a:ext cx="560174" cy="21251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1210" y="4461498"/>
              <a:ext cx="560174" cy="21251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010" y="4241181"/>
              <a:ext cx="216654" cy="21251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4198" y="4027463"/>
              <a:ext cx="248213" cy="21251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9903" y="3665917"/>
              <a:ext cx="174072" cy="21251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7137" y="4471368"/>
              <a:ext cx="268268" cy="21251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349532" y="4670305"/>
            <a:ext cx="4892101" cy="1242669"/>
            <a:chOff x="2349532" y="4670305"/>
            <a:chExt cx="4892101" cy="1242669"/>
          </a:xfrm>
        </p:grpSpPr>
        <p:sp>
          <p:nvSpPr>
            <p:cNvPr id="31" name="TextBox 30"/>
            <p:cNvSpPr txBox="1"/>
            <p:nvPr/>
          </p:nvSpPr>
          <p:spPr>
            <a:xfrm>
              <a:off x="2349532" y="5543642"/>
              <a:ext cx="4892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Almost identical in their dependency parsing tree!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3723503" y="4697608"/>
              <a:ext cx="696010" cy="8460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0"/>
            </p:cNvCxnSpPr>
            <p:nvPr/>
          </p:nvCxnSpPr>
          <p:spPr>
            <a:xfrm flipV="1">
              <a:off x="4795583" y="4670305"/>
              <a:ext cx="418968" cy="8733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819660" y="1766236"/>
            <a:ext cx="11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Similar?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All instances</a:t>
            </a:r>
            <a:r>
              <a:rPr lang="en-US" sz="2400" dirty="0" smtClean="0"/>
              <a:t>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</a:t>
            </a:r>
            <a:r>
              <a:rPr lang="en-US" sz="2400" u="sng" dirty="0" smtClean="0"/>
              <a:t>boundary points</a:t>
            </a:r>
            <a:endParaRPr lang="en-US" sz="24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16078" y="1224186"/>
            <a:ext cx="2258048" cy="1469951"/>
            <a:chOff x="6651648" y="1417638"/>
            <a:chExt cx="2258048" cy="1469951"/>
          </a:xfrm>
        </p:grpSpPr>
        <p:sp>
          <p:nvSpPr>
            <p:cNvPr id="15" name="TextBox 14"/>
            <p:cNvSpPr txBox="1"/>
            <p:nvPr/>
          </p:nvSpPr>
          <p:spPr>
            <a:xfrm>
              <a:off x="6651648" y="1417638"/>
              <a:ext cx="2258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How about directly estimating this? 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" name="Arc 15"/>
            <p:cNvSpPr/>
            <p:nvPr/>
          </p:nvSpPr>
          <p:spPr>
            <a:xfrm rot="964133">
              <a:off x="7944734" y="1841883"/>
              <a:ext cx="494270" cy="1045706"/>
            </a:xfrm>
            <a:prstGeom prst="arc">
              <a:avLst>
                <a:gd name="adj1" fmla="val 16231459"/>
                <a:gd name="adj2" fmla="val 20657969"/>
              </a:avLst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84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544065" y="1371679"/>
            <a:ext cx="3756454" cy="1075319"/>
            <a:chOff x="5544065" y="1371679"/>
            <a:chExt cx="3756454" cy="1075319"/>
          </a:xfrm>
        </p:grpSpPr>
        <p:sp>
          <p:nvSpPr>
            <p:cNvPr id="41" name="TextBox 40"/>
            <p:cNvSpPr txBox="1"/>
            <p:nvPr/>
          </p:nvSpPr>
          <p:spPr>
            <a:xfrm>
              <a:off x="5544065" y="1371679"/>
              <a:ext cx="3756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Can be relaxed to allow subsequent computation under unlatching nodes </a:t>
              </a:r>
              <a:endParaRPr lang="en-US" i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7026876" y="2002824"/>
              <a:ext cx="238898" cy="4441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5404022" y="5633723"/>
            <a:ext cx="3723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Culotta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Aron, and Jeffrey Sorensen. "Dependency tree kernels for relation extraction." Proceedings of the </a:t>
            </a:r>
            <a:r>
              <a:rPr lang="en-US" sz="12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ACL. P423-429, 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2004.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713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55" y="4662582"/>
            <a:ext cx="2304020" cy="1304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544065" y="1371679"/>
            <a:ext cx="375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Can be relaxed to allow subsequent computation under unlatching nodes </a:t>
            </a:r>
            <a:endParaRPr lang="en-US" i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026876" y="2002824"/>
            <a:ext cx="238898" cy="4441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124200" y="4662582"/>
            <a:ext cx="3696730" cy="1608922"/>
            <a:chOff x="3070140" y="4739701"/>
            <a:chExt cx="3696730" cy="1608922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0140" y="4739701"/>
              <a:ext cx="3696730" cy="1279919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159726" y="6010069"/>
              <a:ext cx="3517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Relation classification performance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5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SVM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 err="1" smtClean="0"/>
              <a:t>SVM</a:t>
            </a:r>
            <a:r>
              <a:rPr lang="en-US" b="1" i="1" baseline="30000" dirty="0" err="1" smtClean="0"/>
              <a:t>light</a:t>
            </a:r>
            <a:r>
              <a:rPr lang="en-US" b="1" i="1" baseline="30000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svmlight.joachims.org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libSVM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http://www.csie.ntu.edu.tw/~</a:t>
            </a:r>
            <a:r>
              <a:rPr lang="en-US" dirty="0" smtClean="0">
                <a:hlinkClick r:id="rId3"/>
              </a:rPr>
              <a:t>cjlin/libsvm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SVM classification and regression</a:t>
            </a:r>
          </a:p>
          <a:p>
            <a:pPr lvl="1"/>
            <a:r>
              <a:rPr lang="en-US" dirty="0" smtClean="0"/>
              <a:t>Various types of kernels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SVM</a:t>
            </a:r>
            <a:r>
              <a:rPr lang="en-US" b="1" dirty="0" smtClean="0"/>
              <a:t> </a:t>
            </a:r>
          </a:p>
          <a:p>
            <a:pPr lvl="1"/>
            <a:r>
              <a:rPr lang="en-US" dirty="0"/>
              <a:t>LIBLINEAR</a:t>
            </a:r>
            <a:r>
              <a:rPr lang="en-US" b="1" i="1" baseline="30000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http://www.csie.ntu.edu.tw/~</a:t>
            </a:r>
            <a:r>
              <a:rPr lang="en-US" dirty="0" smtClean="0">
                <a:hlinkClick r:id="rId2"/>
              </a:rPr>
              <a:t>cjlin/liblinear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 for linear kernel SVM (also logistic regression)</a:t>
            </a:r>
          </a:p>
          <a:p>
            <a:pPr lvl="1"/>
            <a:r>
              <a:rPr lang="en-US" dirty="0" smtClean="0"/>
              <a:t>Efficient optimization by coordinate descent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LIBLINEAR</a:t>
            </a:r>
            <a:r>
              <a:rPr lang="en-US" baseline="30000" dirty="0" smtClean="0"/>
              <a:t> </a:t>
            </a:r>
            <a:r>
              <a:rPr lang="en-US" dirty="0" err="1" smtClean="0"/>
              <a:t>v.s</a:t>
            </a:r>
            <a:r>
              <a:rPr lang="en-US" dirty="0" smtClean="0"/>
              <a:t>. general SVM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98" y="2517345"/>
            <a:ext cx="7785604" cy="30761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81600" y="5814876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Fan, Rong-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En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et al. "LIBLINEAR: A library for large linear classification." The Journal of Machine Learning Research 9 (2008): 1871-1874.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495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The idea of max </a:t>
            </a:r>
            <a:r>
              <a:rPr lang="en-US" sz="3200" dirty="0"/>
              <a:t>margin </a:t>
            </a:r>
            <a:endParaRPr lang="en-US" sz="3200" dirty="0" smtClean="0"/>
          </a:p>
          <a:p>
            <a:pPr marL="0" indent="-400050"/>
            <a:r>
              <a:rPr lang="en-US" dirty="0" smtClean="0"/>
              <a:t>Support vector machines</a:t>
            </a:r>
          </a:p>
          <a:p>
            <a:pPr marL="800100" lvl="2" indent="-400050"/>
            <a:r>
              <a:rPr lang="en-US" dirty="0" smtClean="0"/>
              <a:t>Linearly separable </a:t>
            </a:r>
            <a:r>
              <a:rPr lang="en-US" dirty="0" err="1" smtClean="0"/>
              <a:t>v.s</a:t>
            </a:r>
            <a:r>
              <a:rPr lang="en-US" dirty="0" smtClean="0"/>
              <a:t>. non-separable cases</a:t>
            </a:r>
          </a:p>
          <a:p>
            <a:pPr marL="800100" lvl="2" indent="-400050"/>
            <a:r>
              <a:rPr lang="en-US" dirty="0" smtClean="0"/>
              <a:t>Slack variable and dual form</a:t>
            </a:r>
          </a:p>
          <a:p>
            <a:pPr marL="800100" lvl="2" indent="-400050"/>
            <a:r>
              <a:rPr lang="en-US" dirty="0" smtClean="0"/>
              <a:t>Kernel method</a:t>
            </a:r>
          </a:p>
          <a:p>
            <a:pPr marL="1257300" lvl="3" indent="-400050"/>
            <a:r>
              <a:rPr lang="en-US" dirty="0" smtClean="0"/>
              <a:t>Different types of kernels</a:t>
            </a:r>
          </a:p>
          <a:p>
            <a:pPr marL="800100" lvl="2" indent="-400050"/>
            <a:r>
              <a:rPr lang="en-US" dirty="0" smtClean="0"/>
              <a:t>Popular implementations of SVM</a:t>
            </a:r>
          </a:p>
          <a:p>
            <a:pPr marL="800100" lvl="2" indent="-400050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 smtClean="0"/>
              <a:t>Chapter 15: Support vector machines and machine learning on documents</a:t>
            </a:r>
          </a:p>
          <a:p>
            <a:pPr lvl="1"/>
            <a:r>
              <a:rPr lang="en-US" dirty="0" smtClean="0"/>
              <a:t>Chapter 14: Vector space classification</a:t>
            </a:r>
            <a:endParaRPr lang="en-US" dirty="0"/>
          </a:p>
          <a:p>
            <a:pPr lvl="2"/>
            <a:r>
              <a:rPr lang="en-US" dirty="0" smtClean="0"/>
              <a:t>14.4 Linear versus nonlinear classifiers</a:t>
            </a:r>
          </a:p>
          <a:p>
            <a:pPr lvl="2"/>
            <a:r>
              <a:rPr lang="en-US" dirty="0" smtClean="0"/>
              <a:t>14.5 Classification with more than two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11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255" y="2333769"/>
            <a:ext cx="3439441" cy="2944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69817" y="2603170"/>
                <a:ext cx="11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17" y="2603170"/>
                <a:ext cx="110036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969494" y="3146355"/>
                <a:ext cx="11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494" y="3146355"/>
                <a:ext cx="110036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41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linear classifier do we prefer?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the one with maximum separation margin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7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693775" y="2840688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081160" y="3281140"/>
            <a:ext cx="3833121" cy="2205262"/>
            <a:chOff x="2776358" y="2877484"/>
            <a:chExt cx="3833121" cy="2205262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2776358" y="3207610"/>
              <a:ext cx="2670144" cy="187513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3313673" y="3823575"/>
            <a:ext cx="3714175" cy="1975769"/>
            <a:chOff x="3008871" y="3419919"/>
            <a:chExt cx="3714175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4359212" y="4269988"/>
            <a:ext cx="2031770" cy="1538163"/>
            <a:chOff x="4054410" y="3866332"/>
            <a:chExt cx="2031770" cy="1538163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4054410" y="3866332"/>
              <a:ext cx="1135053" cy="153816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4658674" y="4698957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674" y="4698957"/>
                  <a:ext cx="1427506" cy="3749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/>
          <p:cNvSpPr txBox="1"/>
          <p:nvPr/>
        </p:nvSpPr>
        <p:spPr>
          <a:xfrm>
            <a:off x="916462" y="504189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Instances are linearly separable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754472" y="2536413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72" y="2536413"/>
                <a:ext cx="425072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3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 the margin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Margin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3025433" y="3621315"/>
            <a:ext cx="2098709" cy="1770099"/>
            <a:chOff x="3025433" y="3621315"/>
            <a:chExt cx="2098709" cy="1770099"/>
          </a:xfrm>
        </p:grpSpPr>
        <p:cxnSp>
          <p:nvCxnSpPr>
            <p:cNvPr id="49" name="Straight Connector 48"/>
            <p:cNvCxnSpPr>
              <a:stCxn id="13" idx="5"/>
            </p:cNvCxnSpPr>
            <p:nvPr/>
          </p:nvCxnSpPr>
          <p:spPr>
            <a:xfrm>
              <a:off x="3746244" y="4451220"/>
              <a:ext cx="336427" cy="37072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0" idx="5"/>
            </p:cNvCxnSpPr>
            <p:nvPr/>
          </p:nvCxnSpPr>
          <p:spPr>
            <a:xfrm>
              <a:off x="3359065" y="4666736"/>
              <a:ext cx="368406" cy="43102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6" idx="5"/>
            </p:cNvCxnSpPr>
            <p:nvPr/>
          </p:nvCxnSpPr>
          <p:spPr>
            <a:xfrm>
              <a:off x="4409387" y="3806247"/>
              <a:ext cx="380868" cy="44694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5" idx="5"/>
            </p:cNvCxnSpPr>
            <p:nvPr/>
          </p:nvCxnSpPr>
          <p:spPr>
            <a:xfrm>
              <a:off x="3095454" y="5069724"/>
              <a:ext cx="271198" cy="32169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0" idx="5"/>
            </p:cNvCxnSpPr>
            <p:nvPr/>
          </p:nvCxnSpPr>
          <p:spPr>
            <a:xfrm>
              <a:off x="4803363" y="3631809"/>
              <a:ext cx="320779" cy="34955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25" idx="5"/>
            </p:cNvCxnSpPr>
            <p:nvPr/>
          </p:nvCxnSpPr>
          <p:spPr>
            <a:xfrm>
              <a:off x="4025918" y="3621315"/>
              <a:ext cx="636794" cy="74041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27" idx="5"/>
            </p:cNvCxnSpPr>
            <p:nvPr/>
          </p:nvCxnSpPr>
          <p:spPr>
            <a:xfrm>
              <a:off x="4202205" y="4286565"/>
              <a:ext cx="227691" cy="26410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2" idx="5"/>
            </p:cNvCxnSpPr>
            <p:nvPr/>
          </p:nvCxnSpPr>
          <p:spPr>
            <a:xfrm>
              <a:off x="3375541" y="4220561"/>
              <a:ext cx="627243" cy="68630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7" idx="5"/>
            </p:cNvCxnSpPr>
            <p:nvPr/>
          </p:nvCxnSpPr>
          <p:spPr>
            <a:xfrm>
              <a:off x="3886287" y="3978272"/>
              <a:ext cx="500545" cy="6057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11" idx="5"/>
            </p:cNvCxnSpPr>
            <p:nvPr/>
          </p:nvCxnSpPr>
          <p:spPr>
            <a:xfrm>
              <a:off x="3025433" y="4431958"/>
              <a:ext cx="624339" cy="725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793434" y="4084925"/>
            <a:ext cx="1676414" cy="1464974"/>
            <a:chOff x="3793434" y="4084925"/>
            <a:chExt cx="1676414" cy="146497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506799" y="4479488"/>
              <a:ext cx="236639" cy="26605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793434" y="5069724"/>
              <a:ext cx="429280" cy="4801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5007226" y="4084925"/>
              <a:ext cx="462622" cy="54515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111576" y="1465261"/>
            <a:ext cx="3695627" cy="1015520"/>
            <a:chOff x="5111576" y="1465261"/>
            <a:chExt cx="3695627" cy="1015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8123298" y="1872986"/>
                  <a:ext cx="683905" cy="607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298" y="1872986"/>
                  <a:ext cx="683905" cy="6077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/>
            <p:cNvGrpSpPr/>
            <p:nvPr/>
          </p:nvGrpSpPr>
          <p:grpSpPr>
            <a:xfrm>
              <a:off x="5111576" y="1465261"/>
              <a:ext cx="3011722" cy="896289"/>
              <a:chOff x="5111576" y="1465261"/>
              <a:chExt cx="3011722" cy="89628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5111576" y="1992218"/>
                <a:ext cx="3011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Distance from a point to a line</a:t>
                </a:r>
                <a:endParaRPr lang="en-US" dirty="0"/>
              </a:p>
            </p:txBody>
          </p:sp>
          <p:pic>
            <p:nvPicPr>
              <p:cNvPr id="102" name="Picture 2" descr="https://encrypted-tbn1.gstatic.com/images?q=tbn:ANd9GcQtFSht8JzeS1QcUvRqwpkw3eT7Dt4wJhogehphQM46XBiRZtW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8278" y="1465261"/>
                <a:ext cx="399425" cy="5332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5908589" y="2544114"/>
                <a:ext cx="2176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589" y="2544114"/>
                <a:ext cx="217675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24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5111576" y="2996720"/>
            <a:ext cx="3652774" cy="607795"/>
            <a:chOff x="5111576" y="2996720"/>
            <a:chExt cx="3652774" cy="607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070699" y="2996720"/>
                  <a:ext cx="693651" cy="607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699" y="2996720"/>
                  <a:ext cx="693651" cy="60779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Rectangle 105"/>
            <p:cNvSpPr/>
            <p:nvPr/>
          </p:nvSpPr>
          <p:spPr>
            <a:xfrm>
              <a:off x="5111576" y="3132457"/>
              <a:ext cx="3050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The distance can be written as</a:t>
              </a:r>
              <a:endParaRPr lang="en-US" dirty="0"/>
            </a:p>
          </p:txBody>
        </p:sp>
      </p:grpSp>
      <p:pic>
        <p:nvPicPr>
          <p:cNvPr id="1026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6404">
            <a:off x="4928385" y="4905654"/>
            <a:ext cx="526372" cy="6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7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margin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13" idx="5"/>
          </p:cNvCxnSpPr>
          <p:nvPr/>
        </p:nvCxnSpPr>
        <p:spPr>
          <a:xfrm>
            <a:off x="3746244" y="4451220"/>
            <a:ext cx="336427" cy="3707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5"/>
          </p:cNvCxnSpPr>
          <p:nvPr/>
        </p:nvCxnSpPr>
        <p:spPr>
          <a:xfrm>
            <a:off x="3359065" y="4666736"/>
            <a:ext cx="368406" cy="43102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5"/>
          </p:cNvCxnSpPr>
          <p:nvPr/>
        </p:nvCxnSpPr>
        <p:spPr>
          <a:xfrm>
            <a:off x="4409387" y="3806247"/>
            <a:ext cx="380868" cy="4469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5"/>
          </p:cNvCxnSpPr>
          <p:nvPr/>
        </p:nvCxnSpPr>
        <p:spPr>
          <a:xfrm>
            <a:off x="3095454" y="5069724"/>
            <a:ext cx="271198" cy="32169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0" idx="5"/>
          </p:cNvCxnSpPr>
          <p:nvPr/>
        </p:nvCxnSpPr>
        <p:spPr>
          <a:xfrm>
            <a:off x="4803363" y="3631809"/>
            <a:ext cx="320779" cy="3495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5" idx="5"/>
          </p:cNvCxnSpPr>
          <p:nvPr/>
        </p:nvCxnSpPr>
        <p:spPr>
          <a:xfrm>
            <a:off x="4025918" y="3621315"/>
            <a:ext cx="636794" cy="7404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5"/>
          </p:cNvCxnSpPr>
          <p:nvPr/>
        </p:nvCxnSpPr>
        <p:spPr>
          <a:xfrm>
            <a:off x="4202205" y="4286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2" idx="5"/>
          </p:cNvCxnSpPr>
          <p:nvPr/>
        </p:nvCxnSpPr>
        <p:spPr>
          <a:xfrm>
            <a:off x="3375541" y="4220561"/>
            <a:ext cx="627243" cy="686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7" idx="5"/>
          </p:cNvCxnSpPr>
          <p:nvPr/>
        </p:nvCxnSpPr>
        <p:spPr>
          <a:xfrm>
            <a:off x="3886287" y="3978272"/>
            <a:ext cx="500545" cy="60576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1" idx="5"/>
          </p:cNvCxnSpPr>
          <p:nvPr/>
        </p:nvCxnSpPr>
        <p:spPr>
          <a:xfrm>
            <a:off x="3025433" y="4431958"/>
            <a:ext cx="624339" cy="7253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06799" y="4479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793434" y="5069724"/>
            <a:ext cx="429280" cy="48017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007226" y="4084925"/>
            <a:ext cx="462622" cy="54515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5397962" y="3125486"/>
            <a:ext cx="2648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Distance can be written 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701</TotalTime>
  <Words>1847</Words>
  <Application>Microsoft Office PowerPoint</Application>
  <PresentationFormat>On-screen Show (4:3)</PresentationFormat>
  <Paragraphs>563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Cambria Math</vt:lpstr>
      <vt:lpstr>simple slides template</vt:lpstr>
      <vt:lpstr>Support Vector Machines</vt:lpstr>
      <vt:lpstr>Today’s lecture</vt:lpstr>
      <vt:lpstr>Review: Bayes risk minimization</vt:lpstr>
      <vt:lpstr>Discriminative v.s. generative models</vt:lpstr>
      <vt:lpstr>Logistic regression</vt:lpstr>
      <vt:lpstr>Logistic regression</vt:lpstr>
      <vt:lpstr>Which linear classifier do we prefer?</vt:lpstr>
      <vt:lpstr>Parameterize the margin</vt:lpstr>
      <vt:lpstr>Max margin classifier</vt:lpstr>
      <vt:lpstr>Max margin classifier</vt:lpstr>
      <vt:lpstr>Max margin classifier</vt:lpstr>
      <vt:lpstr>What if the instances are not linearly separable?</vt:lpstr>
      <vt:lpstr>Soft-margin SVM</vt:lpstr>
      <vt:lpstr>What kind of loss is SVM optimizing?</vt:lpstr>
      <vt:lpstr>What kind of error is SVM optimizing?</vt:lpstr>
      <vt:lpstr>Think about logistic regression</vt:lpstr>
      <vt:lpstr>Different types of classification loss</vt:lpstr>
      <vt:lpstr>What about multi-class classification?</vt:lpstr>
      <vt:lpstr>What about multi-class classification?</vt:lpstr>
      <vt:lpstr>What about multi-class classification?</vt:lpstr>
      <vt:lpstr>Parameter estimation</vt:lpstr>
      <vt:lpstr>Dual form of SVM</vt:lpstr>
      <vt:lpstr>Dual form of SVM</vt:lpstr>
      <vt:lpstr>Dual form of SVM</vt:lpstr>
      <vt:lpstr>Dual form of SVM</vt:lpstr>
      <vt:lpstr>Dual form of SVM</vt:lpstr>
      <vt:lpstr>Sparsity in dual SVM</vt:lpstr>
      <vt:lpstr>Why dual form SVM?</vt:lpstr>
      <vt:lpstr>Non-linearly separable cases</vt:lpstr>
      <vt:lpstr>Non-linearly separable cases</vt:lpstr>
      <vt:lpstr>Non-linearly separable cases</vt:lpstr>
      <vt:lpstr>Rethink about dual form SVM</vt:lpstr>
      <vt:lpstr>Rethink about dual form SVM</vt:lpstr>
      <vt:lpstr>Rethink about dual form SVM</vt:lpstr>
      <vt:lpstr>How to construct a kernel</vt:lpstr>
      <vt:lpstr>Common kernels</vt:lpstr>
      <vt:lpstr>Special kernels for text data</vt:lpstr>
      <vt:lpstr>Special kernels for text data</vt:lpstr>
      <vt:lpstr>Special kernels for text data</vt:lpstr>
      <vt:lpstr>Special kernels for text data</vt:lpstr>
      <vt:lpstr>Special kernels for text data</vt:lpstr>
      <vt:lpstr>Popular implementations</vt:lpstr>
      <vt:lpstr>Popular implementations</vt:lpstr>
      <vt:lpstr>Popular implementations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hongning wang</dc:creator>
  <cp:lastModifiedBy>hongning wang</cp:lastModifiedBy>
  <cp:revision>68</cp:revision>
  <dcterms:created xsi:type="dcterms:W3CDTF">2015-04-12T00:39:21Z</dcterms:created>
  <dcterms:modified xsi:type="dcterms:W3CDTF">2016-03-30T02:57:24Z</dcterms:modified>
</cp:coreProperties>
</file>