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6DFE4-F3BB-43CB-B01D-1F36984D9805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B3B9D-9AD3-4E31-89FA-382F96B6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0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2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5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9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3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9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0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0080-A553-4B39-86B2-A82FEF2D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2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step one, compute similarity between all pairs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individual instances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 the following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 smtClean="0"/>
                  <a:t> steps </a:t>
                </a:r>
              </a:p>
              <a:p>
                <a:pPr lvl="1"/>
                <a:r>
                  <a:rPr lang="en-US" dirty="0" smtClean="0"/>
                  <a:t>It could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or even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(naïve implementation)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66055" y="4464909"/>
                <a:ext cx="28914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dirty="0" smtClean="0">
                    <a:solidFill>
                      <a:srgbClr val="FF0000"/>
                    </a:solidFill>
                  </a:rPr>
                  <a:t>In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-means, we have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𝑘𝑛𝑙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, a much faster algorithm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055" y="4464909"/>
                <a:ext cx="2891481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684" t="-4717" r="-315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34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Hierarchical </a:t>
                </a:r>
                <a:r>
                  <a:rPr lang="en-US" dirty="0" smtClean="0"/>
                  <a:t>clustering</a:t>
                </a:r>
              </a:p>
              <a:p>
                <a:pPr lvl="1"/>
                <a:r>
                  <a:rPr lang="en-US" dirty="0" smtClean="0"/>
                  <a:t>Efficiency: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slow</a:t>
                </a:r>
              </a:p>
              <a:p>
                <a:r>
                  <a:rPr lang="en-US" dirty="0" smtClean="0"/>
                  <a:t>Assumptions</a:t>
                </a:r>
              </a:p>
              <a:p>
                <a:pPr lvl="1"/>
                <a:r>
                  <a:rPr lang="en-US" dirty="0" smtClean="0"/>
                  <a:t>No assumption</a:t>
                </a:r>
              </a:p>
              <a:p>
                <a:pPr lvl="1"/>
                <a:r>
                  <a:rPr lang="en-US" dirty="0" smtClean="0"/>
                  <a:t>Only need distance metric</a:t>
                </a:r>
              </a:p>
              <a:p>
                <a:r>
                  <a:rPr lang="en-US" dirty="0" smtClean="0"/>
                  <a:t>Output</a:t>
                </a:r>
              </a:p>
              <a:p>
                <a:pPr lvl="1"/>
                <a:r>
                  <a:rPr lang="en-US" dirty="0" err="1" smtClean="0"/>
                  <a:t>Dendrogram</a:t>
                </a:r>
                <a:r>
                  <a:rPr lang="en-US" dirty="0" smtClean="0"/>
                  <a:t>, a tree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715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i="1" dirty="0" smtClean="0"/>
                  <a:t>k</a:t>
                </a:r>
                <a:r>
                  <a:rPr lang="en-US" dirty="0" smtClean="0"/>
                  <a:t>-means clustering</a:t>
                </a:r>
              </a:p>
              <a:p>
                <a:pPr lvl="1"/>
                <a:r>
                  <a:rPr lang="en-US" dirty="0" smtClean="0"/>
                  <a:t>Efficiency: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fast</a:t>
                </a:r>
              </a:p>
              <a:p>
                <a:r>
                  <a:rPr lang="en-US" dirty="0" smtClean="0"/>
                  <a:t>Assumptions</a:t>
                </a:r>
              </a:p>
              <a:p>
                <a:pPr lvl="1"/>
                <a:r>
                  <a:rPr lang="en-US" dirty="0" smtClean="0"/>
                  <a:t>Strong assumption – centroid, latent cluster membership</a:t>
                </a:r>
              </a:p>
              <a:p>
                <a:pPr lvl="1"/>
                <a:r>
                  <a:rPr lang="en-US" dirty="0" smtClean="0"/>
                  <a:t>Need to specify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Output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clusters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719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final clusters?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is specified, find a cut that generates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clusters</a:t>
                </a:r>
              </a:p>
              <a:p>
                <a:pPr lvl="1"/>
                <a:r>
                  <a:rPr lang="en-US" dirty="0" smtClean="0"/>
                  <a:t>Since every time we only merge 2 clusters, such cut must exist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is not specified, use the same strategy as 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 </a:t>
                </a:r>
              </a:p>
              <a:p>
                <a:pPr lvl="1"/>
                <a:r>
                  <a:rPr lang="en-US" dirty="0"/>
                  <a:t>Cross </a:t>
                </a:r>
                <a:r>
                  <a:rPr lang="en-US" dirty="0" smtClean="0"/>
                  <a:t>validation with internal or </a:t>
                </a:r>
                <a:r>
                  <a:rPr lang="en-US" dirty="0"/>
                  <a:t>external validation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Agglomerative hierarchical </a:t>
            </a:r>
            <a:r>
              <a:rPr lang="en-US" dirty="0"/>
              <a:t>clustering </a:t>
            </a:r>
            <a:endParaRPr lang="en-US" dirty="0" smtClean="0"/>
          </a:p>
          <a:p>
            <a:pPr lvl="1"/>
            <a:r>
              <a:rPr lang="en-US" dirty="0" smtClean="0"/>
              <a:t>Three types of linkage function</a:t>
            </a:r>
          </a:p>
          <a:p>
            <a:pPr lvl="2"/>
            <a:r>
              <a:rPr lang="en-US" dirty="0" smtClean="0"/>
              <a:t>Single link, complete link and average link</a:t>
            </a:r>
          </a:p>
          <a:p>
            <a:pPr lvl="1"/>
            <a:r>
              <a:rPr lang="en-US" dirty="0" smtClean="0"/>
              <a:t>Comparison with </a:t>
            </a:r>
            <a:r>
              <a:rPr lang="en-US" i="1" dirty="0" smtClean="0"/>
              <a:t>k</a:t>
            </a:r>
            <a:r>
              <a:rPr lang="en-US" dirty="0" smtClean="0"/>
              <a:t>-means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17: Hierarchical </a:t>
            </a:r>
            <a:r>
              <a:rPr lang="en-US" dirty="0" smtClean="0"/>
              <a:t>clustering</a:t>
            </a:r>
          </a:p>
          <a:p>
            <a:pPr lvl="2"/>
            <a:r>
              <a:rPr lang="en-US" dirty="0"/>
              <a:t>17.1 Hierarchical agglomerative clustering</a:t>
            </a:r>
          </a:p>
          <a:p>
            <a:pPr lvl="2"/>
            <a:r>
              <a:rPr lang="en-US" dirty="0"/>
              <a:t>17.2 Single-link and complete-link clustering</a:t>
            </a:r>
          </a:p>
          <a:p>
            <a:pPr lvl="2"/>
            <a:r>
              <a:rPr lang="en-US" dirty="0"/>
              <a:t>17.3 Group-average agglomerative clustering</a:t>
            </a:r>
          </a:p>
          <a:p>
            <a:pPr lvl="2"/>
            <a:r>
              <a:rPr lang="en-US" dirty="0"/>
              <a:t>17.5 Optimality of HAC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clustering algorithm</a:t>
            </a:r>
          </a:p>
          <a:p>
            <a:pPr lvl="1"/>
            <a:r>
              <a:rPr lang="en-US" dirty="0"/>
              <a:t>Bottom-up: </a:t>
            </a:r>
            <a:r>
              <a:rPr lang="en-US" dirty="0" smtClean="0"/>
              <a:t>agglomerative</a:t>
            </a:r>
          </a:p>
          <a:p>
            <a:pPr lvl="1"/>
            <a:r>
              <a:rPr lang="en-US" dirty="0" smtClean="0"/>
              <a:t>Distance between clusters</a:t>
            </a:r>
          </a:p>
          <a:p>
            <a:pPr lvl="1"/>
            <a:r>
              <a:rPr lang="en-US" dirty="0" smtClean="0"/>
              <a:t>Complexity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i.stack.imgur.com/heNA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04229" y="2808806"/>
            <a:ext cx="3502589" cy="402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tree-based hierarchical taxonomy from a set of instances</a:t>
            </a:r>
          </a:p>
          <a:p>
            <a:pPr lvl="1"/>
            <a:r>
              <a:rPr lang="en-US" dirty="0" err="1" smtClean="0"/>
              <a:t>Dendrogram</a:t>
            </a:r>
            <a:r>
              <a:rPr lang="en-US" dirty="0" smtClean="0"/>
              <a:t> – a useful tool to summarize similarities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097428" y="3476368"/>
            <a:ext cx="0" cy="26662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68875" y="4347839"/>
            <a:ext cx="2846174" cy="932615"/>
            <a:chOff x="168875" y="4347839"/>
            <a:chExt cx="2846174" cy="932615"/>
          </a:xfrm>
        </p:grpSpPr>
        <p:sp>
          <p:nvSpPr>
            <p:cNvPr id="10" name="TextBox 9"/>
            <p:cNvSpPr txBox="1"/>
            <p:nvPr/>
          </p:nvSpPr>
          <p:spPr>
            <a:xfrm>
              <a:off x="168875" y="4347839"/>
              <a:ext cx="2421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After cutting, each connected component will be a cluster 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886465" y="5082746"/>
              <a:ext cx="1128584" cy="19770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202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Agglomerative hierarchical </a:t>
            </a:r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distance metric between instances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96" y="3470104"/>
            <a:ext cx="209795" cy="4254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172" y="2642581"/>
            <a:ext cx="241846" cy="3991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275" y="2642581"/>
            <a:ext cx="221450" cy="405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562" y="4688078"/>
            <a:ext cx="259329" cy="4108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9252" y="5012050"/>
            <a:ext cx="171915" cy="46621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17900"/>
              </p:ext>
            </p:extLst>
          </p:nvPr>
        </p:nvGraphicFramePr>
        <p:xfrm>
          <a:off x="2821461" y="3137168"/>
          <a:ext cx="350107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154"/>
                <a:gridCol w="500154"/>
                <a:gridCol w="500154"/>
                <a:gridCol w="500154"/>
                <a:gridCol w="500154"/>
                <a:gridCol w="500154"/>
                <a:gridCol w="500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5287" y="3041773"/>
            <a:ext cx="291381" cy="4283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22" y="2616356"/>
            <a:ext cx="209795" cy="4254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364" y="3895521"/>
            <a:ext cx="241846" cy="3991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562" y="4294713"/>
            <a:ext cx="221450" cy="4050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6728" y="2616356"/>
            <a:ext cx="291381" cy="4283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716" y="2623640"/>
            <a:ext cx="259329" cy="4108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5722" y="2595958"/>
            <a:ext cx="171915" cy="4662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9630" y="2636116"/>
            <a:ext cx="280355" cy="4121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0036" y="5378455"/>
            <a:ext cx="280355" cy="41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991" y="4288796"/>
            <a:ext cx="2753701" cy="2199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Agglomerative hierarchical </a:t>
            </a:r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instance is in its own cluster when initialized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until one cluster left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Find the best pair of clusters to merge and break the tie arbitrarily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5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2" y="5403046"/>
            <a:ext cx="546797" cy="8037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117" y="5409587"/>
            <a:ext cx="393694" cy="7983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130" y="5457726"/>
            <a:ext cx="453842" cy="7491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8291" y="5457726"/>
            <a:ext cx="415566" cy="76004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2039" y="5490247"/>
            <a:ext cx="486649" cy="7709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6229" y="5481476"/>
            <a:ext cx="322611" cy="87487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381" y="5490247"/>
            <a:ext cx="546797" cy="80379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2" y="5403046"/>
            <a:ext cx="546797" cy="80379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117" y="5409587"/>
            <a:ext cx="393694" cy="79832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130" y="5457726"/>
            <a:ext cx="453842" cy="74911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8291" y="5457726"/>
            <a:ext cx="415566" cy="76004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2039" y="5490247"/>
            <a:ext cx="486649" cy="77098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6229" y="5481476"/>
            <a:ext cx="322611" cy="87487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381" y="5490247"/>
            <a:ext cx="546797" cy="803792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892905" y="4819793"/>
            <a:ext cx="755934" cy="518680"/>
            <a:chOff x="2509693" y="4829391"/>
            <a:chExt cx="755934" cy="51868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2509693" y="5088298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519218" y="508829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258483" y="508829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2864932" y="4829391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475363" y="2722768"/>
            <a:ext cx="5520356" cy="671221"/>
            <a:chOff x="3475363" y="2722768"/>
            <a:chExt cx="5520356" cy="671221"/>
          </a:xfrm>
        </p:grpSpPr>
        <p:sp>
          <p:nvSpPr>
            <p:cNvPr id="81" name="TextBox 80"/>
            <p:cNvSpPr txBox="1"/>
            <p:nvPr/>
          </p:nvSpPr>
          <p:spPr>
            <a:xfrm>
              <a:off x="5871519" y="2722768"/>
              <a:ext cx="312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Enumerate all the possibilities!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3475363" y="3064476"/>
              <a:ext cx="2760680" cy="32951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2131463" y="4135022"/>
            <a:ext cx="379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compare distance between an instance and a cluster of instances?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48144" y="4379864"/>
            <a:ext cx="1082053" cy="996116"/>
            <a:chOff x="1242257" y="4384022"/>
            <a:chExt cx="1082053" cy="996116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242257" y="4827830"/>
              <a:ext cx="927593" cy="36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2169850" y="4831498"/>
              <a:ext cx="0" cy="5486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533478" y="4384022"/>
              <a:ext cx="790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FF0000"/>
                  </a:solidFill>
                </a:rPr>
                <a:t>?</a:t>
              </a:r>
              <a:endParaRPr lang="en-US" sz="2400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96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65" y="3863183"/>
            <a:ext cx="4303883" cy="26238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 between clusters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Single link</a:t>
                </a:r>
              </a:p>
              <a:p>
                <a:pPr lvl="1"/>
                <a:r>
                  <a:rPr lang="en-US" dirty="0" smtClean="0"/>
                  <a:t>Cluster distance = distance of two closest members between the clusters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6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53200" y="3343562"/>
            <a:ext cx="189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Tend to generate scattered clusters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8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873" y="3887952"/>
            <a:ext cx="4416253" cy="246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 between clusters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Complete link</a:t>
                </a:r>
              </a:p>
              <a:p>
                <a:pPr lvl="1"/>
                <a:r>
                  <a:rPr lang="en-US" dirty="0" smtClean="0"/>
                  <a:t>Cluster distance = distance of two farthest members between the clusters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53200" y="3343562"/>
            <a:ext cx="1779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Tend to generate tight clusters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3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3926186"/>
            <a:ext cx="4514850" cy="2545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 between clusters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Average link</a:t>
                </a:r>
              </a:p>
              <a:p>
                <a:pPr lvl="1"/>
                <a:r>
                  <a:rPr lang="en-US" dirty="0" smtClean="0"/>
                  <a:t>Cluster distance = average distance of all pairs of members between the clusters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01946" y="3118532"/>
            <a:ext cx="2384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Mostly popularly used measure, robust against noise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7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Agglomerative hierarchical </a:t>
            </a:r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instance is in its own cluster when initialized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until one cluster left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Find the best pair of clusters to merge and break the tie arbitrarily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080-A553-4B39-86B2-A82FEF2D1984}" type="slidenum">
              <a:rPr lang="en-US" smtClean="0"/>
              <a:t>9</a:t>
            </a:fld>
            <a:endParaRPr lang="en-US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22" y="5410921"/>
            <a:ext cx="546797" cy="80379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117" y="5417462"/>
            <a:ext cx="393694" cy="79832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130" y="5465601"/>
            <a:ext cx="453842" cy="749112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291" y="5465601"/>
            <a:ext cx="415566" cy="760048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039" y="5498122"/>
            <a:ext cx="486649" cy="77098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6229" y="5489351"/>
            <a:ext cx="322611" cy="87487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6381" y="5498122"/>
            <a:ext cx="546797" cy="803792"/>
          </a:xfrm>
          <a:prstGeom prst="rect">
            <a:avLst/>
          </a:prstGeom>
        </p:spPr>
      </p:pic>
      <p:cxnSp>
        <p:nvCxnSpPr>
          <p:cNvPr id="97" name="Straight Connector 96"/>
          <p:cNvCxnSpPr/>
          <p:nvPr/>
        </p:nvCxnSpPr>
        <p:spPr>
          <a:xfrm>
            <a:off x="1841716" y="4488682"/>
            <a:ext cx="250545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92905" y="4827668"/>
            <a:ext cx="755934" cy="518680"/>
            <a:chOff x="892905" y="4827668"/>
            <a:chExt cx="755934" cy="51868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892905" y="5086575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902430" y="5086575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1641695" y="5086575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1248144" y="482766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98138" y="4827668"/>
            <a:ext cx="755934" cy="518333"/>
            <a:chOff x="2098138" y="4827668"/>
            <a:chExt cx="755934" cy="518333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2098138" y="5086575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107664" y="508622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844548" y="508622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2475090" y="482766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475363" y="4814970"/>
            <a:ext cx="755934" cy="531031"/>
            <a:chOff x="3475363" y="4814970"/>
            <a:chExt cx="755934" cy="531031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3880873" y="4814970"/>
              <a:ext cx="0" cy="2678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475363" y="5086575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3484889" y="508622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4221773" y="5086228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38619" y="4493444"/>
            <a:ext cx="1243584" cy="334224"/>
            <a:chOff x="1238619" y="4493444"/>
            <a:chExt cx="1243584" cy="334224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1238619" y="4827668"/>
              <a:ext cx="124358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851333" y="4493444"/>
              <a:ext cx="0" cy="3342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/>
          <p:cNvCxnSpPr/>
          <p:nvPr/>
        </p:nvCxnSpPr>
        <p:spPr>
          <a:xfrm flipV="1">
            <a:off x="4795917" y="4817351"/>
            <a:ext cx="0" cy="5480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871348" y="4488682"/>
            <a:ext cx="932688" cy="334224"/>
            <a:chOff x="3871348" y="4488682"/>
            <a:chExt cx="932688" cy="334224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3871348" y="4817351"/>
              <a:ext cx="9326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336331" y="4488682"/>
              <a:ext cx="0" cy="3342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3" name="Picture 1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2991" y="4288796"/>
            <a:ext cx="2753701" cy="21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6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173</TotalTime>
  <Words>498</Words>
  <Application>Microsoft Office PowerPoint</Application>
  <PresentationFormat>On-screen Show (4:3)</PresentationFormat>
  <Paragraphs>145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simple slides template</vt:lpstr>
      <vt:lpstr>Hierarchical clustering</vt:lpstr>
      <vt:lpstr>Today’s lecture</vt:lpstr>
      <vt:lpstr>Hierarchical clustering</vt:lpstr>
      <vt:lpstr>Agglomerative hierarchical clustering</vt:lpstr>
      <vt:lpstr>Agglomerative hierarchical clustering</vt:lpstr>
      <vt:lpstr>Distance measure between clusters</vt:lpstr>
      <vt:lpstr>Distance measure between clusters</vt:lpstr>
      <vt:lpstr>Distance measure between clusters</vt:lpstr>
      <vt:lpstr>Agglomerative hierarchical clustering</vt:lpstr>
      <vt:lpstr>Complexity analysis</vt:lpstr>
      <vt:lpstr>Comparisons</vt:lpstr>
      <vt:lpstr>How to get final clusters?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clustering</dc:title>
  <dc:creator>hongning wang</dc:creator>
  <cp:lastModifiedBy>hongning wang</cp:lastModifiedBy>
  <cp:revision>14</cp:revision>
  <dcterms:created xsi:type="dcterms:W3CDTF">2015-04-19T18:31:47Z</dcterms:created>
  <dcterms:modified xsi:type="dcterms:W3CDTF">2016-04-26T02:37:10Z</dcterms:modified>
</cp:coreProperties>
</file>