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1" r:id="rId12"/>
    <p:sldId id="267" r:id="rId13"/>
    <p:sldId id="268" r:id="rId14"/>
    <p:sldId id="269" r:id="rId15"/>
    <p:sldId id="270" r:id="rId16"/>
    <p:sldId id="293" r:id="rId17"/>
    <p:sldId id="294" r:id="rId18"/>
    <p:sldId id="298" r:id="rId19"/>
    <p:sldId id="296" r:id="rId20"/>
    <p:sldId id="297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5" r:id="rId35"/>
    <p:sldId id="284" r:id="rId36"/>
    <p:sldId id="292" r:id="rId37"/>
    <p:sldId id="286" r:id="rId38"/>
    <p:sldId id="287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B0552-9314-44FC-80A7-241A4FB6D973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9258-5FCB-43F4-BD6B-7B2C14B2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258-5FCB-43F4-BD6B-7B2C14B2BB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2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51.png"/><Relationship Id="rId7" Type="http://schemas.openxmlformats.org/officeDocument/2006/relationships/image" Target="../media/image3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58" y="1409400"/>
            <a:ext cx="675680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Decide cluster membership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 cluster centroid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stops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Don’t forget the complexity of distance computation,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0000"/>
                    </a:solidFill>
                  </a:rPr>
                  <a:t> for Euclidean distance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74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i="1" dirty="0" smtClean="0"/>
              <a:t>k</a:t>
            </a:r>
            <a:r>
              <a:rPr lang="en-US" dirty="0" smtClean="0"/>
              <a:t>-means will stop?</a:t>
            </a:r>
          </a:p>
          <a:p>
            <a:pPr lvl="1"/>
            <a:r>
              <a:rPr lang="en-US" dirty="0" smtClean="0"/>
              <a:t>Answer: it is a special version of Expectation Maximization (EM) algorithm, and EM is guaranteed to converge</a:t>
            </a:r>
          </a:p>
          <a:p>
            <a:pPr lvl="1"/>
            <a:r>
              <a:rPr lang="en-US" dirty="0" smtClean="0"/>
              <a:t>However, it is only guaranteed to converge to local optimal, since </a:t>
            </a:r>
            <a:r>
              <a:rPr lang="en-US" i="1" dirty="0" smtClean="0"/>
              <a:t>k</a:t>
            </a:r>
            <a:r>
              <a:rPr lang="en-US" dirty="0" smtClean="0"/>
              <a:t>-means (EM) is a greedy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density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multi-modal</a:t>
                </a:r>
              </a:p>
              <a:p>
                <a:r>
                  <a:rPr lang="en-US" dirty="0" smtClean="0"/>
                  <a:t>Each mode represents a sub-population</a:t>
                </a:r>
              </a:p>
              <a:p>
                <a:pPr lvl="1"/>
                <a:r>
                  <a:rPr lang="en-US" dirty="0" smtClean="0"/>
                  <a:t>E.g., unimodal Gaussian for each group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19800" y="4192570"/>
            <a:ext cx="2470526" cy="984184"/>
            <a:chOff x="6019800" y="4192570"/>
            <a:chExt cx="2470526" cy="984184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4192570"/>
              <a:ext cx="159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Mixture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19800" y="4987078"/>
            <a:ext cx="2327189" cy="735570"/>
            <a:chOff x="6019800" y="4987078"/>
            <a:chExt cx="2327189" cy="735570"/>
          </a:xfrm>
        </p:grpSpPr>
        <p:sp>
          <p:nvSpPr>
            <p:cNvPr id="10" name="TextBox 9"/>
            <p:cNvSpPr txBox="1"/>
            <p:nvPr/>
          </p:nvSpPr>
          <p:spPr>
            <a:xfrm>
              <a:off x="6019800" y="5353316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Unimodal distribution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7183395" y="4987078"/>
              <a:ext cx="313037" cy="366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86368" y="4987078"/>
            <a:ext cx="2327189" cy="1104902"/>
            <a:chOff x="7286368" y="4987078"/>
            <a:chExt cx="2327189" cy="1104902"/>
          </a:xfrm>
        </p:grpSpPr>
        <p:sp>
          <p:nvSpPr>
            <p:cNvPr id="13" name="TextBox 12"/>
            <p:cNvSpPr txBox="1"/>
            <p:nvPr/>
          </p:nvSpPr>
          <p:spPr>
            <a:xfrm>
              <a:off x="7286368" y="5722648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Mixing proportion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8262551" y="4987078"/>
              <a:ext cx="187412" cy="7355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072" y="4100531"/>
            <a:ext cx="2329766" cy="1714744"/>
            <a:chOff x="1336072" y="4100531"/>
            <a:chExt cx="2329766" cy="1714744"/>
          </a:xfrm>
        </p:grpSpPr>
        <p:sp>
          <p:nvSpPr>
            <p:cNvPr id="19" name="Oval 18"/>
            <p:cNvSpPr/>
            <p:nvPr/>
          </p:nvSpPr>
          <p:spPr>
            <a:xfrm>
              <a:off x="2949146" y="4100531"/>
              <a:ext cx="716692" cy="1714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65" t="-2174" r="-70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16110" y="3706141"/>
            <a:ext cx="2440304" cy="821009"/>
            <a:chOff x="4616110" y="3706141"/>
            <a:chExt cx="2440304" cy="821009"/>
          </a:xfrm>
        </p:grpSpPr>
        <p:sp>
          <p:nvSpPr>
            <p:cNvPr id="20" name="Oval 19"/>
            <p:cNvSpPr/>
            <p:nvPr/>
          </p:nvSpPr>
          <p:spPr>
            <a:xfrm rot="17725057">
              <a:off x="4950594" y="3611772"/>
              <a:ext cx="580894" cy="12498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23622" y="4828818"/>
            <a:ext cx="2689346" cy="1604772"/>
            <a:chOff x="3923622" y="4828818"/>
            <a:chExt cx="2689346" cy="1604772"/>
          </a:xfrm>
        </p:grpSpPr>
        <p:sp>
          <p:nvSpPr>
            <p:cNvPr id="21" name="Oval 20"/>
            <p:cNvSpPr/>
            <p:nvPr/>
          </p:nvSpPr>
          <p:spPr>
            <a:xfrm rot="18244946">
              <a:off x="4433253" y="4319187"/>
              <a:ext cx="916862" cy="193612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24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known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easy</a:t>
                </a:r>
              </a:p>
              <a:p>
                <a:pPr lvl="2"/>
                <a:r>
                  <a:rPr lang="en-US" dirty="0" smtClean="0"/>
                  <a:t>Maximum likelihood estimation</a:t>
                </a:r>
              </a:p>
              <a:p>
                <a:pPr lvl="2"/>
                <a:r>
                  <a:rPr lang="en-US" dirty="0" smtClean="0"/>
                  <a:t>This is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49146" y="4100531"/>
            <a:ext cx="716692" cy="1714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7725057">
            <a:off x="4950594" y="3611772"/>
            <a:ext cx="580894" cy="124986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8244946">
            <a:off x="4433253" y="4319187"/>
            <a:ext cx="916862" cy="19361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65" t="-2174" r="-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13" y="3779396"/>
            <a:ext cx="3168396" cy="2340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unknown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generally hard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Appeal to the Expectation Maximization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78" r="-44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00" r="-4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478" r="-44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2" idx="3"/>
          </p:cNvCxnSpPr>
          <p:nvPr/>
        </p:nvCxnSpPr>
        <p:spPr>
          <a:xfrm flipV="1">
            <a:off x="2558651" y="4192570"/>
            <a:ext cx="720008" cy="507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29881" y="3850373"/>
            <a:ext cx="578528" cy="1729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</p:cNvCxnSpPr>
          <p:nvPr/>
        </p:nvCxnSpPr>
        <p:spPr>
          <a:xfrm>
            <a:off x="2558651" y="4700402"/>
            <a:ext cx="565549" cy="7321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486698" y="5316961"/>
            <a:ext cx="254232" cy="779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2558651" y="4700402"/>
            <a:ext cx="691690" cy="249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49864" y="5759004"/>
            <a:ext cx="505760" cy="33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6824" y="3833940"/>
            <a:ext cx="241585" cy="59124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165126" y="1509390"/>
            <a:ext cx="2745375" cy="1266761"/>
            <a:chOff x="5165126" y="1509390"/>
            <a:chExt cx="2745375" cy="126676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165126" y="1859681"/>
              <a:ext cx="321572" cy="9164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80339" y="1509390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Usually a constrained optimization problem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external 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 on each instance</a:t>
                </a:r>
              </a:p>
              <a:p>
                <a:pPr lvl="1"/>
                <a:r>
                  <a:rPr lang="en-US" dirty="0" smtClean="0"/>
                  <a:t>Purity: correctly clustered documents in each cluster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𝑝𝑢𝑟𝑖𝑡𝑦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68" y="4467627"/>
            <a:ext cx="5004872" cy="18887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47154" y="4620053"/>
            <a:ext cx="1940162" cy="982245"/>
            <a:chOff x="247154" y="4620053"/>
            <a:chExt cx="1940162" cy="982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𝑝𝑢𝑟𝑖𝑡𝑦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5+4+3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637903" y="2620133"/>
            <a:ext cx="4506097" cy="646331"/>
            <a:chOff x="4637903" y="2620133"/>
            <a:chExt cx="4506097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5583388" y="2620133"/>
              <a:ext cx="356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 a good metric if we assign each document into a single cluster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37903" y="2940908"/>
              <a:ext cx="897924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847070" y="1278493"/>
            <a:ext cx="3772930" cy="443215"/>
            <a:chOff x="3847070" y="1278493"/>
            <a:chExt cx="3772930" cy="443215"/>
          </a:xfrm>
        </p:grpSpPr>
        <p:sp>
          <p:nvSpPr>
            <p:cNvPr id="15" name="TextBox 14"/>
            <p:cNvSpPr txBox="1"/>
            <p:nvPr/>
          </p:nvSpPr>
          <p:spPr>
            <a:xfrm>
              <a:off x="4110681" y="1278493"/>
              <a:ext cx="3509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Required, might need extra cost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847070" y="1463159"/>
              <a:ext cx="263611" cy="258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external </a:t>
            </a:r>
            <a:r>
              <a:rPr lang="en-US" dirty="0"/>
              <a:t>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 smtClean="0"/>
                  <a:t>instance</a:t>
                </a:r>
              </a:p>
              <a:p>
                <a:pPr lvl="1"/>
                <a:r>
                  <a:rPr lang="en-US" dirty="0" smtClean="0"/>
                  <a:t>Normalized mutual information (NMI)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𝑁𝑀𝐼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Indicate the increase of knowledge about classes when we know the clustering results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214551" y="2751439"/>
            <a:ext cx="3534033" cy="646331"/>
            <a:chOff x="5214551" y="2751439"/>
            <a:chExt cx="3534033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671752" y="2751439"/>
              <a:ext cx="3076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Normalization by entropy will penalize too many clusters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14551" y="3074605"/>
              <a:ext cx="457201" cy="121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83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external </a:t>
            </a:r>
            <a:r>
              <a:rPr lang="en-US" dirty="0"/>
              <a:t>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63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63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1563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1563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8" name="Group 7"/>
          <p:cNvGrpSpPr/>
          <p:nvPr/>
        </p:nvGrpSpPr>
        <p:grpSpPr>
          <a:xfrm>
            <a:off x="4325773" y="3307065"/>
            <a:ext cx="3807202" cy="1241550"/>
            <a:chOff x="4325773" y="3307065"/>
            <a:chExt cx="3807202" cy="1241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 flipV="1">
              <a:off x="4325773" y="3307065"/>
              <a:ext cx="411892" cy="7780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229" y="4548615"/>
            <a:ext cx="5004872" cy="18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/>
              <a:t>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54" y="1384686"/>
            <a:ext cx="6679016" cy="4910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68" y="24434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Voronoi</a:t>
            </a:r>
            <a:r>
              <a:rPr lang="en-US" b="1" dirty="0" smtClean="0">
                <a:solidFill>
                  <a:srgbClr val="FF0000"/>
                </a:solidFill>
              </a:rPr>
              <a:t>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9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 </a:t>
            </a:r>
          </a:p>
          <a:p>
            <a:pPr lvl="1"/>
            <a:r>
              <a:rPr lang="en-US" dirty="0" smtClean="0"/>
              <a:t>A 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Convergence property</a:t>
            </a:r>
          </a:p>
          <a:p>
            <a:pPr lvl="2"/>
            <a:r>
              <a:rPr lang="en-US" dirty="0" smtClean="0"/>
              <a:t>Expectation Maximization algorithm</a:t>
            </a:r>
          </a:p>
          <a:p>
            <a:pPr lvl="1"/>
            <a:r>
              <a:rPr lang="en-US" dirty="0" smtClean="0"/>
              <a:t>Gaussian mixture model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 smtClean="0"/>
              <a:t>Recap: probabilistic </a:t>
            </a:r>
            <a:r>
              <a:rPr lang="en-US" sz="3800" dirty="0"/>
              <a:t>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density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multi-modal</a:t>
                </a:r>
              </a:p>
              <a:p>
                <a:r>
                  <a:rPr lang="en-US" dirty="0" smtClean="0"/>
                  <a:t>Each mode represents a sub-population</a:t>
                </a:r>
              </a:p>
              <a:p>
                <a:pPr lvl="1"/>
                <a:r>
                  <a:rPr lang="en-US" dirty="0" smtClean="0"/>
                  <a:t>E.g., unimodal Gaussian for each group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19800" y="4192570"/>
            <a:ext cx="2470526" cy="984184"/>
            <a:chOff x="6019800" y="4192570"/>
            <a:chExt cx="2470526" cy="984184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4192570"/>
              <a:ext cx="159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Mixture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19800" y="4987078"/>
            <a:ext cx="2327189" cy="735570"/>
            <a:chOff x="6019800" y="4987078"/>
            <a:chExt cx="2327189" cy="735570"/>
          </a:xfrm>
        </p:grpSpPr>
        <p:sp>
          <p:nvSpPr>
            <p:cNvPr id="10" name="TextBox 9"/>
            <p:cNvSpPr txBox="1"/>
            <p:nvPr/>
          </p:nvSpPr>
          <p:spPr>
            <a:xfrm>
              <a:off x="6019800" y="5353316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Unimodal distribution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7183395" y="4987078"/>
              <a:ext cx="313037" cy="366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86368" y="4987078"/>
            <a:ext cx="2327189" cy="1104902"/>
            <a:chOff x="7286368" y="4987078"/>
            <a:chExt cx="2327189" cy="1104902"/>
          </a:xfrm>
        </p:grpSpPr>
        <p:sp>
          <p:nvSpPr>
            <p:cNvPr id="13" name="TextBox 12"/>
            <p:cNvSpPr txBox="1"/>
            <p:nvPr/>
          </p:nvSpPr>
          <p:spPr>
            <a:xfrm>
              <a:off x="7286368" y="5722648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Mixing proportion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8262551" y="4987078"/>
              <a:ext cx="187412" cy="7355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072" y="4100531"/>
            <a:ext cx="2329766" cy="1714744"/>
            <a:chOff x="1336072" y="4100531"/>
            <a:chExt cx="2329766" cy="1714744"/>
          </a:xfrm>
        </p:grpSpPr>
        <p:sp>
          <p:nvSpPr>
            <p:cNvPr id="19" name="Oval 18"/>
            <p:cNvSpPr/>
            <p:nvPr/>
          </p:nvSpPr>
          <p:spPr>
            <a:xfrm>
              <a:off x="2949146" y="4100531"/>
              <a:ext cx="716692" cy="1714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65" t="-2174" r="-70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16110" y="3706141"/>
            <a:ext cx="2440304" cy="821009"/>
            <a:chOff x="4616110" y="3706141"/>
            <a:chExt cx="2440304" cy="821009"/>
          </a:xfrm>
        </p:grpSpPr>
        <p:sp>
          <p:nvSpPr>
            <p:cNvPr id="20" name="Oval 19"/>
            <p:cNvSpPr/>
            <p:nvPr/>
          </p:nvSpPr>
          <p:spPr>
            <a:xfrm rot="17725057">
              <a:off x="4950594" y="3611772"/>
              <a:ext cx="580894" cy="12498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23622" y="4828818"/>
            <a:ext cx="2689346" cy="1604772"/>
            <a:chOff x="3923622" y="4828818"/>
            <a:chExt cx="2689346" cy="1604772"/>
          </a:xfrm>
        </p:grpSpPr>
        <p:sp>
          <p:nvSpPr>
            <p:cNvPr id="21" name="Oval 20"/>
            <p:cNvSpPr/>
            <p:nvPr/>
          </p:nvSpPr>
          <p:spPr>
            <a:xfrm rot="18244946">
              <a:off x="4433253" y="4319187"/>
              <a:ext cx="916862" cy="193612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 estimation</a:t>
                </a:r>
              </a:p>
              <a:p>
                <a:pPr lvl="1"/>
                <a:r>
                  <a:rPr lang="en-US" dirty="0"/>
                  <a:t>All data is observable</a:t>
                </a:r>
              </a:p>
              <a:p>
                <a:pPr lvl="2"/>
                <a:r>
                  <a:rPr lang="en-US" dirty="0" smtClean="0"/>
                  <a:t>Maximum likelihood estimator</a:t>
                </a:r>
              </a:p>
              <a:p>
                <a:pPr lvl="2"/>
                <a:r>
                  <a:rPr lang="en-US" dirty="0" smtClean="0"/>
                  <a:t>Optimize the analytic form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Missing/unobservable data</a:t>
                </a:r>
              </a:p>
              <a:p>
                <a:pPr lvl="2"/>
                <a:r>
                  <a:rPr lang="en-US" dirty="0" smtClean="0"/>
                  <a:t>Data:</a:t>
                </a:r>
                <a:r>
                  <a:rPr lang="en-US" altLang="en-US" dirty="0"/>
                  <a:t> X (observed) + </a:t>
                </a:r>
                <a:r>
                  <a:rPr lang="en-US" altLang="en-US" dirty="0" smtClean="0"/>
                  <a:t>Z (hidden</a:t>
                </a:r>
                <a:r>
                  <a:rPr lang="en-US" altLang="en-US" dirty="0"/>
                  <a:t>)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 smtClean="0"/>
                  <a:t>Approximate it!</a:t>
                </a:r>
                <a:endParaRPr lang="en-US" altLang="en-US" b="0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10200" y="5053724"/>
            <a:ext cx="3276600" cy="565666"/>
            <a:chOff x="5867400" y="4953000"/>
            <a:chExt cx="3276600" cy="565666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867400" y="4953000"/>
              <a:ext cx="304800" cy="381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Most of cases are intractable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8119" y="3627204"/>
            <a:ext cx="3422822" cy="524552"/>
            <a:chOff x="5721178" y="5149334"/>
            <a:chExt cx="3422822" cy="52455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721178" y="5334000"/>
              <a:ext cx="451022" cy="33988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E.g. cluster membership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4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Jensen's inequality</a:t>
                </a:r>
              </a:p>
              <a:p>
                <a:pPr lvl="1"/>
                <a:r>
                  <a:rPr lang="en-US" dirty="0" smtClean="0"/>
                  <a:t>For any convex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positive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://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9281"/>
            <a:ext cx="4525633" cy="21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Maximize data likelihood function by pushing the lower bound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en-US" sz="240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dirty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-84438" y="3333347"/>
            <a:ext cx="2590800" cy="674132"/>
            <a:chOff x="-76200" y="3352800"/>
            <a:chExt cx="2590800" cy="674132"/>
          </a:xfrm>
        </p:grpSpPr>
        <p:sp>
          <p:nvSpPr>
            <p:cNvPr id="8" name="TextBox 7"/>
            <p:cNvSpPr txBox="1"/>
            <p:nvPr/>
          </p:nvSpPr>
          <p:spPr>
            <a:xfrm>
              <a:off x="0" y="3352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Jensen's </a:t>
              </a:r>
              <a:r>
                <a:rPr lang="en-US" dirty="0"/>
                <a:t>inequality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201562" y="3976818"/>
            <a:ext cx="5181600" cy="1027331"/>
            <a:chOff x="2209800" y="3886200"/>
            <a:chExt cx="5181600" cy="102733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09800" y="3886200"/>
              <a:ext cx="5181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69733" y="4267200"/>
              <a:ext cx="371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Lower bound: easier to compute, many good properties!</a:t>
              </a:r>
              <a:endParaRPr lang="en-US" b="1" i="1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4724400" y="3922136"/>
              <a:ext cx="201367" cy="3450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Components we need to tune when optimizing </a:t>
                </a:r>
                <a14:m>
                  <m:oMath xmlns:m="http://schemas.openxmlformats.org/officeDocument/2006/math">
                    <m:r>
                      <a:rPr lang="en-US" altLang="en-US" sz="2000" b="1" i="1" dirty="0">
                        <a:solidFill>
                          <a:srgbClr val="FF000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351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911396" y="2155888"/>
            <a:ext cx="3333750" cy="662903"/>
            <a:chOff x="5203371" y="2191823"/>
            <a:chExt cx="3333750" cy="662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Proposal distributions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>
              <a:off x="6165553" y="2535333"/>
              <a:ext cx="292397" cy="319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106812" y="2738702"/>
            <a:ext cx="1093058" cy="6800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466850" y="5638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466850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1981200" y="2023646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anose="05050102010706020507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639050" y="53340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>
                <a:sym typeface="Symbol" panose="05050102010706020507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1924050" y="28194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048000" y="23622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0" y="3949700"/>
            <a:ext cx="4410075" cy="1231900"/>
            <a:chOff x="4514850" y="3949700"/>
            <a:chExt cx="4410075" cy="1231900"/>
          </a:xfrm>
        </p:grpSpPr>
        <p:sp>
          <p:nvSpPr>
            <p:cNvPr id="91145" name="Freeform 8"/>
            <p:cNvSpPr>
              <a:spLocks/>
            </p:cNvSpPr>
            <p:nvPr/>
          </p:nvSpPr>
          <p:spPr bwMode="auto">
            <a:xfrm>
              <a:off x="4514850" y="3949700"/>
              <a:ext cx="1828800" cy="1231900"/>
            </a:xfrm>
            <a:custGeom>
              <a:avLst/>
              <a:gdLst>
                <a:gd name="T0" fmla="*/ 2147483647 w 1152"/>
                <a:gd name="T1" fmla="*/ 2147483647 h 776"/>
                <a:gd name="T2" fmla="*/ 2147483647 w 1152"/>
                <a:gd name="T3" fmla="*/ 2147483647 h 776"/>
                <a:gd name="T4" fmla="*/ 2147483647 w 1152"/>
                <a:gd name="T5" fmla="*/ 2147483647 h 776"/>
                <a:gd name="T6" fmla="*/ 2147483647 w 1152"/>
                <a:gd name="T7" fmla="*/ 2147483647 h 776"/>
                <a:gd name="T8" fmla="*/ 0 w 1152"/>
                <a:gd name="T9" fmla="*/ 2147483647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776"/>
                <a:gd name="T17" fmla="*/ 1152 w 1152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776">
                  <a:moveTo>
                    <a:pt x="1152" y="776"/>
                  </a:moveTo>
                  <a:cubicBezTo>
                    <a:pt x="1060" y="528"/>
                    <a:pt x="968" y="280"/>
                    <a:pt x="864" y="152"/>
                  </a:cubicBezTo>
                  <a:cubicBezTo>
                    <a:pt x="760" y="24"/>
                    <a:pt x="632" y="0"/>
                    <a:pt x="528" y="8"/>
                  </a:cubicBezTo>
                  <a:cubicBezTo>
                    <a:pt x="424" y="16"/>
                    <a:pt x="328" y="72"/>
                    <a:pt x="240" y="200"/>
                  </a:cubicBezTo>
                  <a:cubicBezTo>
                    <a:pt x="152" y="328"/>
                    <a:pt x="76" y="552"/>
                    <a:pt x="0" y="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1"/>
            <p:cNvSpPr txBox="1">
              <a:spLocks noChangeArrowheads="1"/>
            </p:cNvSpPr>
            <p:nvPr/>
          </p:nvSpPr>
          <p:spPr bwMode="auto">
            <a:xfrm>
              <a:off x="7204075" y="4158734"/>
              <a:ext cx="172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dirty="0"/>
                <a:t>Lower </a:t>
              </a:r>
              <a:r>
                <a:rPr lang="en-US" altLang="en-US" sz="1800" b="0" dirty="0" smtClean="0"/>
                <a:t>bound</a:t>
              </a:r>
              <a:endParaRPr lang="en-US" altLang="en-US" sz="1800" b="0" dirty="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6175372" y="4343400"/>
              <a:ext cx="1028701" cy="3048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2819400"/>
            <a:ext cx="2914650" cy="1130300"/>
            <a:chOff x="5410200" y="2819400"/>
            <a:chExt cx="2914650" cy="1130300"/>
          </a:xfrm>
        </p:grpSpPr>
        <p:sp>
          <p:nvSpPr>
            <p:cNvPr id="2" name="TextBox 1"/>
            <p:cNvSpPr txBox="1"/>
            <p:nvPr/>
          </p:nvSpPr>
          <p:spPr>
            <a:xfrm>
              <a:off x="5429250" y="2819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Easier to optimize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guarantee to improve data 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410200" y="3392706"/>
              <a:ext cx="609600" cy="5569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9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6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en-US" sz="2600" i="1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log</m:t>
                      </m:r>
                      <m:r>
                        <a:rPr lang="en-US" sz="2200" b="0" i="1" smtClean="0">
                          <a:latin typeface="Cambria Math"/>
                        </a:rPr>
                        <m:t>⁡</m:t>
                      </m:r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𝑋</m:t>
                      </m:r>
                      <m:r>
                        <a:rPr lang="en-US" sz="2200" b="0" i="1" smtClean="0">
                          <a:latin typeface="Cambria Math"/>
                        </a:rPr>
                        <m:t>|</m:t>
                      </m:r>
                      <m:r>
                        <a:rPr lang="en-US" sz="2200" b="0" i="1" smtClean="0">
                          <a:latin typeface="Cambria Math"/>
                        </a:rPr>
                        <m:t>𝜃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70707" y="4049751"/>
            <a:ext cx="5135026" cy="750332"/>
            <a:chOff x="226291" y="5105400"/>
            <a:chExt cx="513502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negative KL-divergence between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6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V="1">
              <a:off x="2793804" y="5105400"/>
              <a:ext cx="368496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533609" y="4071718"/>
            <a:ext cx="3200400" cy="718066"/>
            <a:chOff x="5541033" y="5105400"/>
            <a:chExt cx="3200400" cy="718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1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 flipV="1">
              <a:off x="6019800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924432" y="3212757"/>
            <a:ext cx="1985319" cy="388480"/>
            <a:chOff x="2924432" y="3212757"/>
            <a:chExt cx="1985319" cy="3884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24432" y="3212757"/>
              <a:ext cx="19853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43416" y="3212757"/>
              <a:ext cx="309412" cy="388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3282" y="3212757"/>
            <a:ext cx="4018913" cy="370702"/>
            <a:chOff x="4993282" y="3212757"/>
            <a:chExt cx="4018913" cy="37070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541740" y="3212757"/>
              <a:ext cx="14704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3282" y="3212757"/>
              <a:ext cx="3153940" cy="3707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332734" y="3212757"/>
            <a:ext cx="1237518" cy="388480"/>
            <a:chOff x="5332734" y="3212757"/>
            <a:chExt cx="1237518" cy="38848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32734" y="3212757"/>
              <a:ext cx="123751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807676" y="3212757"/>
              <a:ext cx="143817" cy="3884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sz="2400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KL-divergence is non-negative, and equals to zero </a:t>
                </a:r>
                <a:r>
                  <a:rPr lang="en-US" altLang="en-US" sz="2400" dirty="0" err="1" smtClean="0"/>
                  <a:t>i.f.f</a:t>
                </a:r>
                <a:r>
                  <a:rPr lang="en-US" alt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A step further: when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, we will get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, i.e., the lower bound is tight!</a:t>
                </a:r>
              </a:p>
              <a:p>
                <a:pPr lvl="1"/>
                <a:r>
                  <a:rPr lang="en-US" altLang="en-US" sz="2400" dirty="0" smtClean="0"/>
                  <a:t>Other choice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cannot lead to this tight bound, but might reduce computational complexity</a:t>
                </a:r>
              </a:p>
              <a:p>
                <a:pPr lvl="1"/>
                <a:r>
                  <a:rPr lang="en-US" altLang="en-US" sz="2400" b="1" dirty="0" smtClean="0"/>
                  <a:t>Note</a:t>
                </a:r>
                <a:r>
                  <a:rPr lang="en-US" altLang="en-US" sz="2400" dirty="0" smtClean="0"/>
                  <a:t>: 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is based on current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lang="en-US" altLang="en-US" sz="24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17992" y="2616742"/>
            <a:ext cx="6444343" cy="1158351"/>
            <a:chOff x="1349828" y="2732314"/>
            <a:chExt cx="6444343" cy="1158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Posterior distribution of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en-US" sz="2400" dirty="0" smtClean="0">
                      <a:solidFill>
                        <a:srgbClr val="FF0000"/>
                      </a:solidFill>
                    </a:rPr>
                    <a:t> given current model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18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572000" y="2732314"/>
              <a:ext cx="0" cy="6966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12115" y="4242743"/>
            <a:ext cx="4953177" cy="1007646"/>
            <a:chOff x="1712115" y="4242743"/>
            <a:chExt cx="4953177" cy="1007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smtClean="0"/>
                    <a:t>In k-means: this corresponds to assigning 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i="1" dirty="0" smtClean="0"/>
                    <a:t> to its closest cluster centroid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4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0005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42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𝜃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29497" y="2681364"/>
            <a:ext cx="7553325" cy="389972"/>
            <a:chOff x="1295400" y="2781854"/>
            <a:chExt cx="7553325" cy="389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95400" y="2819400"/>
              <a:ext cx="4419600" cy="276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95400" y="2807255"/>
              <a:ext cx="4419600" cy="3645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029325" y="2781854"/>
              <a:ext cx="2819400" cy="369332"/>
              <a:chOff x="5486400" y="2990333"/>
              <a:chExt cx="28194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Constant w.r.t.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oMath>
                    </a14:m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2" idx="1"/>
              </p:cNvCxnSpPr>
              <p:nvPr/>
            </p:nvCxnSpPr>
            <p:spPr>
              <a:xfrm flipH="1">
                <a:off x="5486400" y="3174999"/>
                <a:ext cx="5334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32683" y="4430269"/>
            <a:ext cx="4495800" cy="729439"/>
            <a:chOff x="2438400" y="4375961"/>
            <a:chExt cx="4495800" cy="729439"/>
          </a:xfrm>
        </p:grpSpPr>
        <p:sp>
          <p:nvSpPr>
            <p:cNvPr id="21" name="TextBox 20"/>
            <p:cNvSpPr txBox="1"/>
            <p:nvPr/>
          </p:nvSpPr>
          <p:spPr>
            <a:xfrm>
              <a:off x="2438400" y="4705290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Expectation of complete data likelihood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686300" y="4375961"/>
              <a:ext cx="0" cy="3293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In k-means, we are </a:t>
                </a:r>
                <a:r>
                  <a:rPr lang="en-US" i="1" u="sng" dirty="0" smtClean="0"/>
                  <a:t>not</a:t>
                </a:r>
                <a:r>
                  <a:rPr lang="en-US" i="1" dirty="0" smtClean="0"/>
                  <a:t> computing the expectation, but the most probable configuration,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blipFill rotWithShape="0">
                <a:blip r:embed="rId5"/>
                <a:stretch>
                  <a:fillRect l="-1172" t="-3279" b="-4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Expectation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EM tries to iteratively maximize likelihood</a:t>
                </a:r>
              </a:p>
              <a:p>
                <a:pPr lvl="1"/>
                <a:r>
                  <a:rPr lang="en-US" altLang="en-US" dirty="0"/>
                  <a:t>“Complete”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en-US" i="1" dirty="0">
                            <a:latin typeface="Cambria Math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/>
                  <a:t>Starting from an initial guess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(0)</a:t>
                </a:r>
                <a:r>
                  <a:rPr lang="en-US" altLang="en-US" dirty="0" smtClean="0"/>
                  <a:t>,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E-step</a:t>
                </a:r>
                <a:r>
                  <a:rPr lang="en-US" altLang="en-US" dirty="0"/>
                  <a:t>: compute the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expectation</a:t>
                </a:r>
                <a:r>
                  <a:rPr lang="en-US" altLang="en-US" dirty="0"/>
                  <a:t> of the complete </a:t>
                </a:r>
                <a:r>
                  <a:rPr lang="en-US" altLang="en-US" dirty="0" smtClean="0"/>
                  <a:t>likelihood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 smtClean="0"/>
                  <a:t>M-step</a:t>
                </a:r>
                <a:r>
                  <a:rPr lang="en-US" altLang="en-US" dirty="0"/>
                  <a:t>: compute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(t+1) </a:t>
                </a:r>
                <a:r>
                  <a:rPr lang="en-US" altLang="en-US" dirty="0"/>
                  <a:t>by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maximizing</a:t>
                </a:r>
                <a:r>
                  <a:rPr lang="en-US" altLang="en-US" dirty="0"/>
                  <a:t> the Q-function</a:t>
                </a:r>
              </a:p>
              <a:p>
                <a:pPr lvl="2"/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22432" y="4484109"/>
            <a:ext cx="2667000" cy="1066800"/>
            <a:chOff x="4724400" y="4419600"/>
            <a:chExt cx="2667000" cy="1066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724400" y="4419600"/>
              <a:ext cx="16103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511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Key step!</a:t>
              </a:r>
              <a:endParaRPr lang="en-US" b="1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55400" y="4419600"/>
              <a:ext cx="347950" cy="736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instances into exactly </a:t>
            </a:r>
            <a:r>
              <a:rPr lang="en-US" i="1" dirty="0" smtClean="0"/>
              <a:t>k</a:t>
            </a:r>
            <a:r>
              <a:rPr lang="en-US" dirty="0" smtClean="0"/>
              <a:t> non-overlapping clusters</a:t>
            </a:r>
          </a:p>
          <a:p>
            <a:pPr lvl="1"/>
            <a:r>
              <a:rPr lang="en-US" dirty="0" smtClean="0"/>
              <a:t>Flat structure clustering</a:t>
            </a:r>
          </a:p>
          <a:p>
            <a:pPr lvl="1"/>
            <a:r>
              <a:rPr lang="en-US" dirty="0" smtClean="0"/>
              <a:t>Users need to specify the cluster size </a:t>
            </a:r>
            <a:r>
              <a:rPr lang="en-US" i="1" dirty="0" smtClean="0"/>
              <a:t>k</a:t>
            </a:r>
          </a:p>
          <a:p>
            <a:pPr lvl="1"/>
            <a:r>
              <a:rPr lang="en-US" dirty="0" smtClean="0"/>
              <a:t>Task</a:t>
            </a:r>
            <a:r>
              <a:rPr lang="en-US" dirty="0"/>
              <a:t>: identify the partition of </a:t>
            </a:r>
            <a:r>
              <a:rPr lang="en-US" i="1" dirty="0"/>
              <a:t>k</a:t>
            </a:r>
            <a:r>
              <a:rPr lang="en-US" dirty="0"/>
              <a:t> clusters that optimize the chosen partition criterion</a:t>
            </a:r>
          </a:p>
          <a:p>
            <a:pPr lvl="1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17173" y="3665268"/>
            <a:ext cx="4374572" cy="1280601"/>
            <a:chOff x="2317173" y="3665268"/>
            <a:chExt cx="4374572" cy="1280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3665268"/>
              <a:ext cx="863043" cy="12686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438" y="3678038"/>
              <a:ext cx="621391" cy="12600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665" y="3763501"/>
              <a:ext cx="716326" cy="11823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9529" y="3720224"/>
              <a:ext cx="655913" cy="119963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317173" y="3665268"/>
              <a:ext cx="4374572" cy="128060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17173" y="5034858"/>
            <a:ext cx="4374572" cy="1380868"/>
            <a:chOff x="2317173" y="5034858"/>
            <a:chExt cx="4374572" cy="13808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6549" y="5136106"/>
              <a:ext cx="768108" cy="12168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2804" y="5034858"/>
              <a:ext cx="509196" cy="138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1202" y="5102516"/>
              <a:ext cx="863043" cy="12686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17173" y="5090589"/>
              <a:ext cx="4374572" cy="12806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609FA8-9FC5-4BB7-93A4-52C6D4E75633}" type="slidenum">
              <a:rPr lang="en-US" altLang="en-US" sz="1400" b="0"/>
              <a:pPr/>
              <a:t>30</a:t>
            </a:fld>
            <a:endParaRPr lang="en-US" altLang="en-US" sz="1400" b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Intuitive understanding of EM</a:t>
            </a:r>
            <a:endParaRPr lang="en-US" altLang="en-US" dirty="0" smtClean="0"/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676400" y="5334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676400" y="1752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2141537" y="1814512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924800" y="5105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>
                <a:sym typeface="Symbol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2133600" y="25146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Freeform 8"/>
          <p:cNvSpPr>
            <a:spLocks/>
          </p:cNvSpPr>
          <p:nvPr/>
        </p:nvSpPr>
        <p:spPr bwMode="auto">
          <a:xfrm>
            <a:off x="4740876" y="3686174"/>
            <a:ext cx="1828800" cy="1231900"/>
          </a:xfrm>
          <a:custGeom>
            <a:avLst/>
            <a:gdLst>
              <a:gd name="T0" fmla="*/ 2147483647 w 1152"/>
              <a:gd name="T1" fmla="*/ 2147483647 h 776"/>
              <a:gd name="T2" fmla="*/ 2147483647 w 1152"/>
              <a:gd name="T3" fmla="*/ 2147483647 h 776"/>
              <a:gd name="T4" fmla="*/ 2147483647 w 1152"/>
              <a:gd name="T5" fmla="*/ 2147483647 h 776"/>
              <a:gd name="T6" fmla="*/ 2147483647 w 1152"/>
              <a:gd name="T7" fmla="*/ 2147483647 h 776"/>
              <a:gd name="T8" fmla="*/ 0 w 1152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776"/>
              <a:gd name="T17" fmla="*/ 1152 w 1152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776">
                <a:moveTo>
                  <a:pt x="1152" y="776"/>
                </a:moveTo>
                <a:cubicBezTo>
                  <a:pt x="1060" y="528"/>
                  <a:pt x="968" y="280"/>
                  <a:pt x="864" y="152"/>
                </a:cubicBezTo>
                <a:cubicBezTo>
                  <a:pt x="760" y="24"/>
                  <a:pt x="632" y="0"/>
                  <a:pt x="528" y="8"/>
                </a:cubicBezTo>
                <a:cubicBezTo>
                  <a:pt x="424" y="16"/>
                  <a:pt x="328" y="72"/>
                  <a:pt x="240" y="200"/>
                </a:cubicBezTo>
                <a:cubicBezTo>
                  <a:pt x="152" y="328"/>
                  <a:pt x="76" y="552"/>
                  <a:pt x="0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6019800" y="3886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6096000" y="35052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current guess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7467600" y="37719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Lower bound</a:t>
            </a:r>
          </a:p>
          <a:p>
            <a:r>
              <a:rPr lang="en-US" altLang="en-US" sz="1800" b="0" dirty="0"/>
              <a:t>(Q function)</a:t>
            </a:r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562600" y="3505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5213350" y="31369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next guess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2101850" y="5486400"/>
            <a:ext cx="4895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latin typeface="+mn-lt"/>
              </a:rPr>
              <a:t>E-step = computing the lower bound</a:t>
            </a:r>
          </a:p>
          <a:p>
            <a:r>
              <a:rPr lang="en-US" altLang="en-US" sz="2400" b="0" dirty="0">
                <a:latin typeface="+mn-lt"/>
              </a:rPr>
              <a:t>M-step = maximizing the lower bound</a:t>
            </a:r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267075" y="21717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1"/>
          <p:cNvSpPr>
            <a:spLocks noChangeShapeType="1"/>
          </p:cNvSpPr>
          <p:nvPr/>
        </p:nvSpPr>
        <p:spPr bwMode="auto">
          <a:xfrm flipH="1">
            <a:off x="6445250" y="4114800"/>
            <a:ext cx="102235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E-step: identify the cluster membership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M-step: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7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Taking expectation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of both sides: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7776" y="3943290"/>
            <a:ext cx="8046946" cy="791982"/>
            <a:chOff x="567776" y="3943290"/>
            <a:chExt cx="8046946" cy="791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86826" y="3943290"/>
              <a:ext cx="733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Then the change of log data likelihood between EM iteration is: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By Jensen’s inequality, 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, that means 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72664" y="3528555"/>
            <a:ext cx="5724072" cy="400110"/>
            <a:chOff x="1730840" y="3619282"/>
            <a:chExt cx="572407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4940312" y="363578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Cross-entropy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  <a:endCxn id="11" idx="3"/>
            </p:cNvCxnSpPr>
            <p:nvPr/>
          </p:nvCxnSpPr>
          <p:spPr>
            <a:xfrm flipH="1" flipV="1">
              <a:off x="4373808" y="3819337"/>
              <a:ext cx="566504" cy="11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36324" y="3976242"/>
              <a:ext cx="9030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67400" y="5562600"/>
            <a:ext cx="2536487" cy="609600"/>
            <a:chOff x="5867400" y="5562600"/>
            <a:chExt cx="2536487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867400" y="5562600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72200" y="5802868"/>
              <a:ext cx="223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M-step guarantee this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324600" y="5638800"/>
              <a:ext cx="3048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3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Global optimal is not guaranteed!</a:t>
                </a:r>
              </a:p>
              <a:p>
                <a:pPr lvl="1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is non-convex in most of case</a:t>
                </a:r>
              </a:p>
              <a:p>
                <a:pPr lvl="1"/>
                <a:r>
                  <a:rPr lang="en-US" dirty="0" smtClean="0"/>
                  <a:t>EM boils down to a </a:t>
                </a:r>
                <a:r>
                  <a:rPr lang="en-US" u="sng" dirty="0" smtClean="0"/>
                  <a:t>greedy</a:t>
                </a:r>
                <a:r>
                  <a:rPr lang="en-US" dirty="0" smtClean="0"/>
                  <a:t> algorithm</a:t>
                </a:r>
              </a:p>
              <a:p>
                <a:pPr lvl="2"/>
                <a:r>
                  <a:rPr lang="en-US" dirty="0" smtClean="0"/>
                  <a:t>Alternative ascent</a:t>
                </a:r>
              </a:p>
              <a:p>
                <a:r>
                  <a:rPr lang="en-US" dirty="0" smtClean="0"/>
                  <a:t>Generalized EM</a:t>
                </a:r>
              </a:p>
              <a:p>
                <a:pPr lvl="1"/>
                <a:r>
                  <a:rPr lang="en-US" dirty="0" smtClean="0"/>
                  <a:t>E-step: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i="1" dirty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M-step: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that improves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guaranteed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206/14/1339667759_8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77" y="4024767"/>
            <a:ext cx="3890420" cy="24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 Gaussian Mixture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use Euclidean distance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lvl="1"/>
                <a:r>
                  <a:rPr lang="en-US" dirty="0" smtClean="0"/>
                  <a:t>We have explicitly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Gaussian</a:t>
                </a:r>
              </a:p>
              <a:p>
                <a:pPr lvl="1"/>
                <a:r>
                  <a:rPr lang="en-US" dirty="0" smtClean="0"/>
                  <a:t>Gaussian Mixture Model (GMM)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080951" y="3678517"/>
            <a:ext cx="2323070" cy="369332"/>
            <a:chOff x="3080951" y="3678517"/>
            <a:chExt cx="232307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624648" y="3678517"/>
              <a:ext cx="177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Multinomial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080951" y="3863183"/>
              <a:ext cx="543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540842" y="3479967"/>
            <a:ext cx="2541347" cy="1870477"/>
            <a:chOff x="6668529" y="4354680"/>
            <a:chExt cx="2541347" cy="1870477"/>
          </a:xfrm>
        </p:grpSpPr>
        <p:sp>
          <p:nvSpPr>
            <p:cNvPr id="13" name="TextBox 12"/>
            <p:cNvSpPr txBox="1"/>
            <p:nvPr/>
          </p:nvSpPr>
          <p:spPr>
            <a:xfrm>
              <a:off x="6668529" y="5024828"/>
              <a:ext cx="2541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i="1" dirty="0" smtClean="0"/>
                <a:t>k</a:t>
              </a:r>
              <a:r>
                <a:rPr lang="en-US" dirty="0" smtClean="0"/>
                <a:t>-means, we assume equal variance across clusters, so we don’t need to estimate them 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7734335" y="4354680"/>
              <a:ext cx="204868" cy="670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395" y="4047849"/>
            <a:ext cx="1935893" cy="1164095"/>
            <a:chOff x="189395" y="4047849"/>
            <a:chExt cx="1935893" cy="1164095"/>
          </a:xfrm>
        </p:grpSpPr>
        <p:sp>
          <p:nvSpPr>
            <p:cNvPr id="20" name="TextBox 19"/>
            <p:cNvSpPr txBox="1"/>
            <p:nvPr/>
          </p:nvSpPr>
          <p:spPr>
            <a:xfrm>
              <a:off x="189395" y="4288614"/>
              <a:ext cx="19358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do not consider cluster size in </a:t>
              </a:r>
              <a:r>
                <a:rPr lang="en-US" i="1" dirty="0" smtClean="0"/>
                <a:t>k</a:t>
              </a:r>
              <a:r>
                <a:rPr lang="en-US" dirty="0" smtClean="0"/>
                <a:t>-means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9330" y="4047849"/>
              <a:ext cx="329513" cy="48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9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err="1"/>
              <a:t>v.s</a:t>
            </a:r>
            <a:r>
              <a:rPr lang="en-US" dirty="0"/>
              <a:t>. Gaussian 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</a:t>
            </a:r>
            <a:r>
              <a:rPr lang="en-US" dirty="0" err="1" smtClean="0"/>
              <a:t>v.s</a:t>
            </a:r>
            <a:r>
              <a:rPr lang="en-US" dirty="0" smtClean="0"/>
              <a:t>., hard posterior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31" y="2858765"/>
            <a:ext cx="2752537" cy="326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07" y="2858765"/>
            <a:ext cx="2692054" cy="33558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7610" y="2489433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GMM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23745" y="2491039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k</a:t>
            </a:r>
            <a:r>
              <a:rPr lang="en-US" sz="2000" dirty="0" smtClean="0"/>
              <a:t>-means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5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Extremely fast and scalable</a:t>
            </a:r>
          </a:p>
          <a:p>
            <a:pPr lvl="1"/>
            <a:r>
              <a:rPr lang="en-US" dirty="0" smtClean="0"/>
              <a:t>One of the most popularly used clustering methods</a:t>
            </a:r>
          </a:p>
          <a:p>
            <a:pPr lvl="2"/>
            <a:r>
              <a:rPr lang="en-US" dirty="0" smtClean="0"/>
              <a:t>Top 10 data mining algorithms – ICDM 2006</a:t>
            </a:r>
          </a:p>
          <a:p>
            <a:pPr lvl="1"/>
            <a:r>
              <a:rPr lang="en-US" dirty="0" smtClean="0"/>
              <a:t>Can be easily parallelized</a:t>
            </a:r>
          </a:p>
          <a:p>
            <a:pPr lvl="2"/>
            <a:r>
              <a:rPr lang="en-US" dirty="0" smtClean="0"/>
              <a:t>Map-Reduce implementation</a:t>
            </a:r>
          </a:p>
          <a:p>
            <a:pPr lvl="3"/>
            <a:r>
              <a:rPr lang="en-US" dirty="0" smtClean="0"/>
              <a:t>Mapper: assign each instance to its closest centroid</a:t>
            </a:r>
          </a:p>
          <a:p>
            <a:pPr lvl="3"/>
            <a:r>
              <a:rPr lang="en-US" dirty="0" smtClean="0"/>
              <a:t>Reducer: update centroid based on the cluster membership</a:t>
            </a:r>
          </a:p>
          <a:p>
            <a:pPr lvl="1"/>
            <a:r>
              <a:rPr lang="en-US" dirty="0" smtClean="0"/>
              <a:t>Sensitive to initialization</a:t>
            </a:r>
          </a:p>
          <a:p>
            <a:pPr lvl="2"/>
            <a:r>
              <a:rPr lang="en-US" dirty="0" smtClean="0"/>
              <a:t>Prone to local optimal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initialization: </a:t>
            </a:r>
            <a:r>
              <a:rPr lang="en-US" i="1" dirty="0" smtClean="0"/>
              <a:t>k</a:t>
            </a:r>
            <a:r>
              <a:rPr lang="en-US" dirty="0" smtClean="0"/>
              <a:t>-means++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the first cluster center at uniformly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centers have been found</a:t>
                </a:r>
              </a:p>
              <a:p>
                <a:pPr marL="914400" lvl="1" indent="-514350"/>
                <a:r>
                  <a:rPr lang="en-US" dirty="0" smtClean="0"/>
                  <a:t>For each instance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Choose a new cluster center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Run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with selected centers as initialization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24200" y="4324864"/>
            <a:ext cx="3288956" cy="646331"/>
            <a:chOff x="3124200" y="4324864"/>
            <a:chExt cx="328895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91697" y="4324864"/>
              <a:ext cx="2821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new center should be far away from existing centers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124200" y="4629666"/>
              <a:ext cx="4592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2" y="3795713"/>
            <a:ext cx="5180696" cy="24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</a:p>
              <a:p>
                <a:pPr lvl="2"/>
                <a:r>
                  <a:rPr lang="en-US" dirty="0" smtClean="0"/>
                  <a:t>Model selection criterion – penalizing too many clusters</a:t>
                </a:r>
              </a:p>
              <a:p>
                <a:pPr lvl="3"/>
                <a:r>
                  <a:rPr lang="en-US" dirty="0" smtClean="0"/>
                  <a:t>AIC, BIC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</a:p>
          <a:p>
            <a:pPr lvl="1"/>
            <a:r>
              <a:rPr lang="en-US" dirty="0" smtClean="0"/>
              <a:t>An alternative greedy algorithm </a:t>
            </a:r>
          </a:p>
          <a:p>
            <a:pPr lvl="1"/>
            <a:r>
              <a:rPr lang="en-US" dirty="0"/>
              <a:t>Convergence guarantee</a:t>
            </a:r>
            <a:endParaRPr lang="en-US" dirty="0" smtClean="0"/>
          </a:p>
          <a:p>
            <a:pPr lvl="2"/>
            <a:r>
              <a:rPr lang="en-US" dirty="0" smtClean="0"/>
              <a:t>EM algorithm</a:t>
            </a:r>
          </a:p>
          <a:p>
            <a:pPr lvl="1"/>
            <a:r>
              <a:rPr lang="en-US" dirty="0" smtClean="0"/>
              <a:t>Hard clustering </a:t>
            </a:r>
            <a:r>
              <a:rPr lang="en-US" dirty="0" err="1" smtClean="0"/>
              <a:t>v.s</a:t>
            </a:r>
            <a:r>
              <a:rPr lang="en-US" dirty="0" smtClean="0"/>
              <a:t>., soft clustering</a:t>
            </a:r>
          </a:p>
          <a:p>
            <a:pPr lvl="2"/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., GMM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Partition instances into exactly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non-overlapping clusters</a:t>
                </a:r>
              </a:p>
              <a:p>
                <a:pPr lvl="1"/>
                <a:r>
                  <a:rPr lang="en-US" dirty="0" smtClean="0"/>
                  <a:t>Typical criterion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enumerate every possible partition of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and return the one maximizing the criterion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33219" y="5346356"/>
            <a:ext cx="3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Unfortunately, this is NP-hard!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5921" y="5346356"/>
            <a:ext cx="267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Let’s approximate this!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27854" y="2647327"/>
            <a:ext cx="3097427" cy="553998"/>
            <a:chOff x="2677297" y="2669060"/>
            <a:chExt cx="3097427" cy="553998"/>
          </a:xfrm>
        </p:grpSpPr>
        <p:sp>
          <p:nvSpPr>
            <p:cNvPr id="18" name="TextBox 17"/>
            <p:cNvSpPr txBox="1"/>
            <p:nvPr/>
          </p:nvSpPr>
          <p:spPr>
            <a:xfrm>
              <a:off x="2957384" y="2669060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Inter-cluster distance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677297" y="2853726"/>
              <a:ext cx="280087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58547" y="2893137"/>
            <a:ext cx="3133468" cy="477231"/>
            <a:chOff x="5214551" y="2851624"/>
            <a:chExt cx="3133468" cy="477231"/>
          </a:xfrm>
        </p:grpSpPr>
        <p:sp>
          <p:nvSpPr>
            <p:cNvPr id="19" name="TextBox 18"/>
            <p:cNvSpPr txBox="1"/>
            <p:nvPr/>
          </p:nvSpPr>
          <p:spPr>
            <a:xfrm>
              <a:off x="5530679" y="2851624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Intra-cluster distance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>
              <a:off x="5214551" y="3036290"/>
              <a:ext cx="316128" cy="29256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205577"/>
            <a:ext cx="4268230" cy="993646"/>
            <a:chOff x="4572000" y="2205577"/>
            <a:chExt cx="4268230" cy="993646"/>
          </a:xfrm>
        </p:grpSpPr>
        <p:sp>
          <p:nvSpPr>
            <p:cNvPr id="7" name="TextBox 6"/>
            <p:cNvSpPr txBox="1"/>
            <p:nvPr/>
          </p:nvSpPr>
          <p:spPr>
            <a:xfrm>
              <a:off x="4902543" y="2205577"/>
              <a:ext cx="3937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Optimize this in an alternative way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572000" y="2577989"/>
              <a:ext cx="644611" cy="62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2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16: Flat clustering</a:t>
            </a:r>
          </a:p>
          <a:p>
            <a:pPr lvl="2"/>
            <a:r>
              <a:rPr lang="en-US" dirty="0" smtClean="0"/>
              <a:t>16.4 </a:t>
            </a:r>
            <a:r>
              <a:rPr lang="en-US" i="1" dirty="0" smtClean="0"/>
              <a:t>k</a:t>
            </a:r>
            <a:r>
              <a:rPr lang="en-US" dirty="0" smtClean="0"/>
              <a:t>-means</a:t>
            </a:r>
          </a:p>
          <a:p>
            <a:pPr lvl="2"/>
            <a:r>
              <a:rPr lang="en-US" dirty="0" smtClean="0"/>
              <a:t>16.5 Model-based clustering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Input: cluster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, distance metric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cluster membership assignments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</a:t>
                </a:r>
                <a:r>
                  <a:rPr lang="en-US" dirty="0"/>
                  <a:t>centroids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(randomly if no domain knowledge available)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no instance changes its cluster membership:</a:t>
                </a:r>
              </a:p>
              <a:p>
                <a:pPr marL="914400" lvl="1" indent="-514350"/>
                <a:r>
                  <a:rPr lang="en-US" dirty="0" smtClean="0"/>
                  <a:t>Decide the cluster membership of instances by assigning them to the nearest cluster centroid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Update the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centroids based on the assigned cluster membership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29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4556" y="40859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Minimize intra distance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4556" y="51060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Maximize inter distance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illustration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89" y="1330083"/>
            <a:ext cx="6649222" cy="49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54" y="1384686"/>
            <a:ext cx="6679016" cy="4910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68" y="24434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Voronoi</a:t>
            </a:r>
            <a:r>
              <a:rPr lang="en-US" b="1" dirty="0" smtClean="0">
                <a:solidFill>
                  <a:srgbClr val="FF0000"/>
                </a:solidFill>
              </a:rPr>
              <a:t>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1" y="1417638"/>
            <a:ext cx="6706198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30" y="1409400"/>
            <a:ext cx="665478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1062</TotalTime>
  <Words>1398</Words>
  <Application>Microsoft Office PowerPoint</Application>
  <PresentationFormat>On-screen Show (4:3)</PresentationFormat>
  <Paragraphs>408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Symbol</vt:lpstr>
      <vt:lpstr>Times New Roman</vt:lpstr>
      <vt:lpstr>simple slides template</vt:lpstr>
      <vt:lpstr>k-means clustering</vt:lpstr>
      <vt:lpstr>Today’s lecture</vt:lpstr>
      <vt:lpstr>Partitional clustering algorithms</vt:lpstr>
      <vt:lpstr>Partitional clustering algorithms</vt:lpstr>
      <vt:lpstr>k-means algorithm</vt:lpstr>
      <vt:lpstr>k-means illustration</vt:lpstr>
      <vt:lpstr>k-means illustration</vt:lpstr>
      <vt:lpstr>k-means illustration</vt:lpstr>
      <vt:lpstr>k-means illustration</vt:lpstr>
      <vt:lpstr>k-means illustration</vt:lpstr>
      <vt:lpstr>Complexity analysis</vt:lpstr>
      <vt:lpstr>Convergence property</vt:lpstr>
      <vt:lpstr>Probabilistic interpretation of clustering</vt:lpstr>
      <vt:lpstr>Probabilistic interpretation of clustering</vt:lpstr>
      <vt:lpstr>Probabilistic interpretation of clustering</vt:lpstr>
      <vt:lpstr>Recap: external validation</vt:lpstr>
      <vt:lpstr>Recap: external validation</vt:lpstr>
      <vt:lpstr>Recap: external validation</vt:lpstr>
      <vt:lpstr>Recap: k-means illustration</vt:lpstr>
      <vt:lpstr>Recap: probabilistic interpretation of clustering</vt:lpstr>
      <vt:lpstr>Introduction to EM</vt:lpstr>
      <vt:lpstr>Background knowledge</vt:lpstr>
      <vt:lpstr>Expectation Maximization</vt:lpstr>
      <vt:lpstr>Intuitive understanding of EM</vt:lpstr>
      <vt:lpstr>Expectation Maximization (cont)</vt:lpstr>
      <vt:lpstr>Expectation Maximization (cont)</vt:lpstr>
      <vt:lpstr>Expectation Maximization (cont)</vt:lpstr>
      <vt:lpstr>Expectation Maximization (cont)</vt:lpstr>
      <vt:lpstr>Expectation Maximization</vt:lpstr>
      <vt:lpstr>Intuitive understanding of EM</vt:lpstr>
      <vt:lpstr>Convergence guarantee</vt:lpstr>
      <vt:lpstr>What is not guaranteed</vt:lpstr>
      <vt:lpstr>k-means v.s. Gaussian Mixture</vt:lpstr>
      <vt:lpstr>k-means v.s. Gaussian Mixture</vt:lpstr>
      <vt:lpstr>k-means in practice</vt:lpstr>
      <vt:lpstr>Better initialization: k-means++</vt:lpstr>
      <vt:lpstr>How to determine k</vt:lpstr>
      <vt:lpstr>How to determine k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hongning wang</dc:creator>
  <cp:lastModifiedBy>hongning wang</cp:lastModifiedBy>
  <cp:revision>43</cp:revision>
  <dcterms:created xsi:type="dcterms:W3CDTF">2015-04-18T00:58:14Z</dcterms:created>
  <dcterms:modified xsi:type="dcterms:W3CDTF">2016-04-25T22:16:15Z</dcterms:modified>
</cp:coreProperties>
</file>