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75" r:id="rId13"/>
    <p:sldId id="268" r:id="rId14"/>
    <p:sldId id="295" r:id="rId15"/>
    <p:sldId id="296" r:id="rId16"/>
    <p:sldId id="270" r:id="rId17"/>
    <p:sldId id="271" r:id="rId18"/>
    <p:sldId id="272" r:id="rId19"/>
    <p:sldId id="273" r:id="rId20"/>
    <p:sldId id="274" r:id="rId21"/>
    <p:sldId id="276" r:id="rId22"/>
    <p:sldId id="266" r:id="rId23"/>
    <p:sldId id="267" r:id="rId24"/>
    <p:sldId id="278" r:id="rId25"/>
    <p:sldId id="280" r:id="rId26"/>
    <p:sldId id="281" r:id="rId27"/>
    <p:sldId id="282" r:id="rId28"/>
    <p:sldId id="283" r:id="rId29"/>
    <p:sldId id="284" r:id="rId30"/>
    <p:sldId id="292" r:id="rId31"/>
    <p:sldId id="285" r:id="rId32"/>
    <p:sldId id="288" r:id="rId33"/>
    <p:sldId id="291" r:id="rId34"/>
    <p:sldId id="286" r:id="rId35"/>
    <p:sldId id="287" r:id="rId36"/>
    <p:sldId id="290" r:id="rId37"/>
    <p:sldId id="289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781-CE78-4015-89C7-4E1DF9CFA5A2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ABE3-4076-44AB-92E9-0A843C74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3ABE3-4076-44AB-92E9-0A843C74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2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4.png"/><Relationship Id="rId3" Type="http://schemas.openxmlformats.org/officeDocument/2006/relationships/image" Target="../media/image28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35.png"/><Relationship Id="rId4" Type="http://schemas.openxmlformats.org/officeDocument/2006/relationships/image" Target="../media/image120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3.png"/><Relationship Id="rId7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&amp; 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0" y="2969781"/>
            <a:ext cx="4541620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://upload.wikimedia.org/wikipedia/commons/8/8c/Map5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1" y="3016394"/>
            <a:ext cx="4545537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76584" y="2600449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k -&gt; smooth shape for decision boundary</a:t>
            </a:r>
          </a:p>
          <a:p>
            <a:r>
              <a:rPr lang="en-US" dirty="0" smtClean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Smaller k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Larger 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66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instance look-up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MP1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err="1"/>
                  <a:t>Yelp_small</a:t>
                </a:r>
                <a:r>
                  <a:rPr lang="en-US" dirty="0"/>
                  <a:t> data </a:t>
                </a:r>
                <a:r>
                  <a:rPr lang="en-US" dirty="0" smtClean="0"/>
                  <a:t>set, there are 629K reviews for training and 174K reviews for testing</a:t>
                </a:r>
              </a:p>
              <a:p>
                <a:pPr lvl="1"/>
                <a:r>
                  <a:rPr lang="en-US" dirty="0" smtClean="0"/>
                  <a:t>Assume we have a vocabulary of </a:t>
                </a:r>
                <a:r>
                  <a:rPr lang="en-US" dirty="0" smtClean="0"/>
                  <a:t>15K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Complexity of </a:t>
                </a:r>
                <a:r>
                  <a:rPr lang="en-US" dirty="0" err="1" smtClean="0"/>
                  <a:t>kNN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4415" y="4497859"/>
            <a:ext cx="2380735" cy="1086025"/>
            <a:chOff x="333633" y="4497859"/>
            <a:chExt cx="2380735" cy="1086025"/>
          </a:xfrm>
        </p:grpSpPr>
        <p:sp>
          <p:nvSpPr>
            <p:cNvPr id="7" name="TextBox 6"/>
            <p:cNvSpPr txBox="1"/>
            <p:nvPr/>
          </p:nvSpPr>
          <p:spPr>
            <a:xfrm>
              <a:off x="333633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corpus size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1524001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89161" y="4497859"/>
            <a:ext cx="2603156" cy="1086025"/>
            <a:chOff x="2368379" y="4497859"/>
            <a:chExt cx="2603156" cy="1086025"/>
          </a:xfrm>
        </p:grpSpPr>
        <p:sp>
          <p:nvSpPr>
            <p:cNvPr id="8" name="TextBox 7"/>
            <p:cNvSpPr txBox="1"/>
            <p:nvPr/>
          </p:nvSpPr>
          <p:spPr>
            <a:xfrm>
              <a:off x="2590800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corpus size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368379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11584" y="4486874"/>
            <a:ext cx="3091246" cy="545114"/>
            <a:chOff x="2590802" y="4486874"/>
            <a:chExt cx="3091246" cy="545114"/>
          </a:xfrm>
        </p:grpSpPr>
        <p:sp>
          <p:nvSpPr>
            <p:cNvPr id="9" name="TextBox 8"/>
            <p:cNvSpPr txBox="1"/>
            <p:nvPr/>
          </p:nvSpPr>
          <p:spPr>
            <a:xfrm>
              <a:off x="3301313" y="4662656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size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1"/>
            </p:cNvCxnSpPr>
            <p:nvPr/>
          </p:nvCxnSpPr>
          <p:spPr>
            <a:xfrm flipH="1" flipV="1">
              <a:off x="2590802" y="4486874"/>
              <a:ext cx="710511" cy="360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2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</a:t>
            </a:r>
            <a:r>
              <a:rPr lang="en-US" dirty="0" smtClean="0"/>
              <a:t>text documents</a:t>
            </a:r>
            <a:endParaRPr lang="en-US" dirty="0" smtClean="0"/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23964"/>
              </p:ext>
            </p:extLst>
          </p:nvPr>
        </p:nvGraphicFramePr>
        <p:xfrm>
          <a:off x="2642616" y="4393238"/>
          <a:ext cx="12827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00"/>
              </a:tblGrid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information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retrieved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helpful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34055"/>
              </p:ext>
            </p:extLst>
          </p:nvPr>
        </p:nvGraphicFramePr>
        <p:xfrm>
          <a:off x="43190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02714"/>
              </p:ext>
            </p:extLst>
          </p:nvPr>
        </p:nvGraphicFramePr>
        <p:xfrm>
          <a:off x="5233416" y="4393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55966"/>
              </p:ext>
            </p:extLst>
          </p:nvPr>
        </p:nvGraphicFramePr>
        <p:xfrm>
          <a:off x="4319016" y="4774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24"/>
              </p:ext>
            </p:extLst>
          </p:nvPr>
        </p:nvGraphicFramePr>
        <p:xfrm>
          <a:off x="4319016" y="5155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smtClean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34159"/>
              </p:ext>
            </p:extLst>
          </p:nvPr>
        </p:nvGraphicFramePr>
        <p:xfrm>
          <a:off x="43190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38712"/>
              </p:ext>
            </p:extLst>
          </p:nvPr>
        </p:nvGraphicFramePr>
        <p:xfrm>
          <a:off x="5233416" y="5536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49198"/>
              </p:ext>
            </p:extLst>
          </p:nvPr>
        </p:nvGraphicFramePr>
        <p:xfrm>
          <a:off x="43190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82249"/>
              </p:ext>
            </p:extLst>
          </p:nvPr>
        </p:nvGraphicFramePr>
        <p:xfrm>
          <a:off x="5233416" y="5917238"/>
          <a:ext cx="609600" cy="283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2552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Doc2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>
            <a:endCxn id="8" idx="1"/>
          </p:cNvCxnSpPr>
          <p:nvPr/>
        </p:nvCxnSpPr>
        <p:spPr>
          <a:xfrm flipV="1">
            <a:off x="3938016" y="4535160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4928616" y="4535160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38016" y="4926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38016" y="5307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38016" y="5688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38016" y="6069638"/>
            <a:ext cx="381000" cy="10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34712" y="5681208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34712" y="6080116"/>
            <a:ext cx="3048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4432" y="3966518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Dictionary</a:t>
            </a:r>
            <a:endParaRPr lang="en-US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23816" y="3952319"/>
            <a:ext cx="139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Postings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425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</a:t>
            </a:r>
            <a:r>
              <a:rPr lang="en-US" dirty="0" smtClean="0"/>
              <a:t>text documents</a:t>
            </a:r>
            <a:endParaRPr lang="en-US" dirty="0" smtClean="0"/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large</a:t>
            </a:r>
          </a:p>
          <a:p>
            <a:pPr lvl="1"/>
            <a:r>
              <a:rPr lang="en-US" dirty="0" smtClean="0"/>
              <a:t>Parallelize the computation</a:t>
            </a:r>
          </a:p>
          <a:p>
            <a:pPr lvl="2"/>
            <a:r>
              <a:rPr lang="en-US" dirty="0" smtClean="0"/>
              <a:t>Map-Reduce</a:t>
            </a:r>
          </a:p>
          <a:p>
            <a:pPr lvl="3"/>
            <a:r>
              <a:rPr lang="en-US" dirty="0" smtClean="0"/>
              <a:t>Map training/testing data onto different reducers</a:t>
            </a:r>
          </a:p>
          <a:p>
            <a:pPr lvl="3"/>
            <a:r>
              <a:rPr lang="en-US" dirty="0" smtClean="0"/>
              <a:t>Merge the nearest k neighbors from the reducers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208"/>
              </p:ext>
            </p:extLst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r>
              <a:rPr lang="en-US" dirty="0" smtClean="0"/>
              <a:t>Construct the hash function such that</a:t>
            </a:r>
            <a:r>
              <a:rPr lang="en-US" dirty="0"/>
              <a:t> similar items map to the same “buckets” with </a:t>
            </a:r>
            <a:r>
              <a:rPr lang="en-US" u="sng" dirty="0"/>
              <a:t>high </a:t>
            </a:r>
            <a:r>
              <a:rPr lang="en-US" u="sng" dirty="0" smtClean="0"/>
              <a:t>probability</a:t>
            </a:r>
          </a:p>
          <a:p>
            <a:pPr lvl="3"/>
            <a:r>
              <a:rPr lang="en-US" dirty="0" smtClean="0"/>
              <a:t>Learning-based: learn the hash function with annotated examples, e.g., must-link, cannot-link</a:t>
            </a:r>
          </a:p>
          <a:p>
            <a:pPr lvl="3"/>
            <a:r>
              <a:rPr lang="en-US" dirty="0" smtClean="0"/>
              <a:t>Random projection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38469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9148" y="4612388"/>
            <a:ext cx="2273143" cy="2493095"/>
            <a:chOff x="989148" y="4612388"/>
            <a:chExt cx="2273143" cy="24930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213910" y="5742018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40037" y="5126248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7695209">
              <a:off x="1619457" y="5525282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47" r="-39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2126938" y="4742579"/>
              <a:ext cx="312055" cy="1590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4966" y="4846477"/>
            <a:ext cx="2704718" cy="2263854"/>
            <a:chOff x="3334966" y="4846477"/>
            <a:chExt cx="2704718" cy="2263854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559728" y="5739246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85855" y="5123476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695209">
              <a:off x="3972895" y="5530130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r="-392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4784812" y="5552625"/>
              <a:ext cx="1015208" cy="777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08366" y="4843705"/>
            <a:ext cx="2273143" cy="2263854"/>
            <a:chOff x="6008366" y="4843705"/>
            <a:chExt cx="2273143" cy="2263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308" r="-9615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054866" y="4843705"/>
              <a:ext cx="2226643" cy="2263854"/>
              <a:chOff x="6054866" y="4843705"/>
              <a:chExt cx="2226643" cy="2263854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233128" y="5736474"/>
                <a:ext cx="1226127" cy="58860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459255" y="5120704"/>
                <a:ext cx="509155" cy="120437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7695209">
                <a:off x="6646295" y="5527358"/>
                <a:ext cx="1580201" cy="1580201"/>
              </a:xfrm>
              <a:prstGeom prst="arc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5385" r="-384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054866" y="6325079"/>
                <a:ext cx="1403346" cy="27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6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similarity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3910" y="574201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13910" y="512070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7695209">
            <a:off x="1619457" y="552528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86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5094" r="-754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2126938" y="4742579"/>
            <a:ext cx="312055" cy="1590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84812" y="5552625"/>
            <a:ext cx="1015208" cy="777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54866" y="6325079"/>
            <a:ext cx="1403346" cy="2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5724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 flipV="1">
            <a:off x="3568483" y="575179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568483" y="513048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17695209">
            <a:off x="3974030" y="553506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blipFill rotWithShape="0">
                <a:blip r:embed="rId15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 flipV="1">
            <a:off x="6238594" y="5735364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238594" y="5114050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695209">
            <a:off x="6644141" y="5518628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blipFill rotWithShape="0">
                <a:blip r:embed="rId18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Instance-based classifiers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Non-parametric learning algorithm</a:t>
            </a:r>
          </a:p>
          <a:p>
            <a:r>
              <a:rPr lang="en-US" dirty="0" smtClean="0"/>
              <a:t>Model-based classifiers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Parametric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</a:t>
                </a:r>
                <a:r>
                  <a:rPr lang="en-US" dirty="0" smtClean="0"/>
                  <a:t>similarity between 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</a:p>
              <a:p>
                <a:pPr lvl="1"/>
                <a:r>
                  <a:rPr lang="en-US" dirty="0" smtClean="0"/>
                  <a:t>Provable approximation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of random projection</a:t>
            </a:r>
          </a:p>
          <a:p>
            <a:pPr lvl="1"/>
            <a:r>
              <a:rPr lang="en-US" dirty="0"/>
              <a:t>1.2M images + 1000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3" y="2775160"/>
            <a:ext cx="4498398" cy="35811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99363" y="3958936"/>
            <a:ext cx="2725883" cy="577151"/>
            <a:chOff x="5299363" y="3958936"/>
            <a:chExt cx="2725883" cy="577151"/>
          </a:xfrm>
        </p:grpSpPr>
        <p:sp>
          <p:nvSpPr>
            <p:cNvPr id="8" name="Oval 7"/>
            <p:cNvSpPr/>
            <p:nvPr/>
          </p:nvSpPr>
          <p:spPr>
            <a:xfrm>
              <a:off x="5299363" y="3958936"/>
              <a:ext cx="207819" cy="2078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00700" y="4166755"/>
              <a:ext cx="2424546" cy="369332"/>
              <a:chOff x="5600700" y="4166755"/>
              <a:chExt cx="2424546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19800" y="4166755"/>
                <a:ext cx="2005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1000x speed-up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 flipV="1">
                <a:off x="5600700" y="4166755"/>
                <a:ext cx="419100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0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distribution is highly skewed, frequent classes might dominate majority vote</a:t>
            </a:r>
          </a:p>
          <a:p>
            <a:pPr lvl="1"/>
            <a:r>
              <a:rPr lang="en-US" dirty="0" smtClean="0"/>
              <a:t>They occur more often in the k nearest neighbors just because they have large volume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22</a:t>
            </a:fld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664797" y="473563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4715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6764" y="60681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5682" y="598625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09693" y="520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1059" y="53072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18437" y="60374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188" y="4149258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7" name="Regular Pentagon 26"/>
          <p:cNvSpPr/>
          <p:nvPr/>
        </p:nvSpPr>
        <p:spPr>
          <a:xfrm>
            <a:off x="4301115" y="454483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9" name="Group 28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3794557" y="4011186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04046" y="411588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46846" y="4749731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773" y="37332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57108" y="605935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1844" y="44590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1173" y="36790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84601" y="570543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16644" y="365929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31662" y="39636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data distribution is highly skewed, frequent classes might dominate majority vote</a:t>
                </a:r>
              </a:p>
              <a:p>
                <a:pPr lvl="1"/>
                <a:r>
                  <a:rPr lang="en-US" dirty="0" smtClean="0"/>
                  <a:t>They occur more often in the k nearest neighbors just because they have large volume</a:t>
                </a:r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smtClean="0"/>
                  <a:t>Weight the neighbors in voting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Instance-based learning</a:t>
            </a:r>
          </a:p>
          <a:p>
            <a:pPr lvl="1"/>
            <a:r>
              <a:rPr lang="en-US" dirty="0" smtClean="0"/>
              <a:t>No training phase</a:t>
            </a:r>
          </a:p>
          <a:p>
            <a:pPr lvl="1"/>
            <a:r>
              <a:rPr lang="en-US" dirty="0" smtClean="0"/>
              <a:t>Assign label to a testing case by its nearest neighbors</a:t>
            </a:r>
          </a:p>
          <a:p>
            <a:pPr lvl="1"/>
            <a:r>
              <a:rPr lang="en-US" dirty="0" smtClean="0"/>
              <a:t>Non-parametric</a:t>
            </a:r>
          </a:p>
          <a:p>
            <a:pPr lvl="1"/>
            <a:r>
              <a:rPr lang="en-US" dirty="0" smtClean="0"/>
              <a:t>Approximate Bayes decision boundary in a local region</a:t>
            </a:r>
          </a:p>
          <a:p>
            <a:r>
              <a:rPr lang="en-US" dirty="0" smtClean="0"/>
              <a:t>Efficient computation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 smtClean="0"/>
              <a:t>Random projection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optimal Bayes decision boundary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18" name="Straight Connector 17"/>
            <p:cNvCxnSpPr>
              <a:stCxn id="11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0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47" name="TextBox 4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50" name="TextBox 49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53" name="TextBox 52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5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optimal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04" y="2191265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451321" y="2722564"/>
            <a:ext cx="2812658" cy="890303"/>
            <a:chOff x="2401893" y="2722564"/>
            <a:chExt cx="2812658" cy="890303"/>
          </a:xfrm>
        </p:grpSpPr>
        <p:sp>
          <p:nvSpPr>
            <p:cNvPr id="8" name="TextBox 7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441656" y="2737473"/>
            <a:ext cx="2557285" cy="875394"/>
            <a:chOff x="5441656" y="2737473"/>
            <a:chExt cx="2557285" cy="875394"/>
          </a:xfrm>
        </p:grpSpPr>
        <p:sp>
          <p:nvSpPr>
            <p:cNvPr id="9" name="TextBox 8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20428"/>
              </p:ext>
            </p:extLst>
          </p:nvPr>
        </p:nvGraphicFramePr>
        <p:xfrm>
          <a:off x="308920" y="4268820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46569" y="5713489"/>
            <a:ext cx="7050862" cy="663636"/>
            <a:chOff x="1046569" y="5713489"/>
            <a:chExt cx="7050862" cy="663636"/>
          </a:xfrm>
        </p:grpSpPr>
        <p:sp>
          <p:nvSpPr>
            <p:cNvPr id="18" name="Right Brace 17"/>
            <p:cNvSpPr/>
            <p:nvPr/>
          </p:nvSpPr>
          <p:spPr>
            <a:xfrm rot="5400000">
              <a:off x="4431956" y="2328102"/>
              <a:ext cx="280087" cy="7050862"/>
            </a:xfrm>
            <a:prstGeom prst="rightBrac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75317" y="6007793"/>
              <a:ext cx="227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V binary features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5299" y="3678517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269" y="3693098"/>
                <a:ext cx="15899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4" y="3693098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6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019800" y="1666217"/>
            <a:ext cx="2781300" cy="833109"/>
            <a:chOff x="6019800" y="1666217"/>
            <a:chExt cx="2781300" cy="833109"/>
          </a:xfrm>
        </p:grpSpPr>
        <p:sp>
          <p:nvSpPr>
            <p:cNvPr id="24" name="TextBox 23"/>
            <p:cNvSpPr txBox="1"/>
            <p:nvPr/>
          </p:nvSpPr>
          <p:spPr>
            <a:xfrm>
              <a:off x="6019800" y="1666217"/>
              <a:ext cx="1688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Requirement:</a:t>
              </a:r>
              <a:endParaRPr lang="en-US" sz="2000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m:t>|&gt;&gt;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87" y="2093702"/>
                  <a:ext cx="2463113" cy="4056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78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to simplify this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Features are conditionally independent given class label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’,‘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𝑝𝑜𝑙𝑖𝑡𝑖𝑐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𝑛𝑒𝑤𝑠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𝑜𝑏𝑎𝑚𝑎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𝑝𝑜𝑙𝑖𝑡𝑖𝑐𝑎𝑙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𝑛𝑒𝑤𝑠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16" y="3237469"/>
                <a:ext cx="27958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692876" y="5756833"/>
            <a:ext cx="592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This does not mean ‘white house’ is independent of ‘</a:t>
            </a:r>
            <a:r>
              <a:rPr lang="en-US" i="1" dirty="0" err="1" smtClean="0">
                <a:solidFill>
                  <a:srgbClr val="FF0000"/>
                </a:solidFill>
              </a:rPr>
              <a:t>obama</a:t>
            </a:r>
            <a:r>
              <a:rPr lang="en-US" i="1" dirty="0" smtClean="0">
                <a:solidFill>
                  <a:srgbClr val="FF0000"/>
                </a:solidFill>
              </a:rPr>
              <a:t>’!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Conditional </a:t>
            </a:r>
            <a:r>
              <a:rPr lang="en-US" sz="3800" dirty="0" err="1" smtClean="0"/>
              <a:t>v.s</a:t>
            </a:r>
            <a:r>
              <a:rPr lang="en-US" sz="3800" dirty="0" smtClean="0"/>
              <a:t>. marginal independence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Features are not necessarily marginally independent from each other</a:t>
                </a:r>
                <a:endParaRPr lang="en-US" sz="3200" dirty="0"/>
              </a:p>
              <a:p>
                <a:pPr marL="742950" lvl="2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𝑤h𝑖𝑡𝑒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h𝑜𝑢𝑠𝑒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𝑜𝑏𝑎𝑚𝑎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𝑤h𝑖𝑡𝑒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h𝑜𝑢𝑠𝑒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However, once we know the class label, features </a:t>
                </a:r>
                <a:r>
                  <a:rPr lang="en-US" dirty="0" smtClean="0"/>
                  <a:t>become </a:t>
                </a:r>
                <a:r>
                  <a:rPr lang="en-US" dirty="0"/>
                  <a:t>independent from each </a:t>
                </a:r>
                <a:r>
                  <a:rPr lang="en-US" dirty="0" smtClean="0"/>
                  <a:t>other</a:t>
                </a:r>
              </a:p>
              <a:p>
                <a:pPr lvl="1"/>
                <a:r>
                  <a:rPr lang="en-US" dirty="0" smtClean="0"/>
                  <a:t>Knowing it is already political news, observing ‘</a:t>
                </a:r>
                <a:r>
                  <a:rPr lang="en-US" dirty="0" err="1" smtClean="0"/>
                  <a:t>obama</a:t>
                </a:r>
                <a:r>
                  <a:rPr lang="en-US" dirty="0" smtClean="0"/>
                  <a:t>’ contributes little about occurrence of ‘while house’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Class conditional density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Class prior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v.s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15769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Computationally feasible</a:t>
              </a:r>
              <a:endParaRPr lang="en-US" b="1" i="1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classify this document?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Documents by vector space representation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7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530706" y="4340570"/>
            <a:ext cx="3708248" cy="1920082"/>
            <a:chOff x="2530706" y="4340570"/>
            <a:chExt cx="3708248" cy="1920082"/>
          </a:xfrm>
        </p:grpSpPr>
        <p:sp>
          <p:nvSpPr>
            <p:cNvPr id="24" name="Oval 23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endParaRPr lang="en-US" sz="2400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cxnSp>
          <p:nvCxnSpPr>
            <p:cNvPr id="28" name="Straight Arrow Connector 27"/>
            <p:cNvCxnSpPr>
              <a:stCxn id="26" idx="0"/>
              <a:endCxn id="24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0"/>
              <a:endCxn id="24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3</a:t>
                </a:r>
                <a:endParaRPr lang="en-US" sz="2400" baseline="-25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v</a:t>
                </a:r>
                <a:endParaRPr lang="en-US" sz="2400" baseline="-25000" dirty="0"/>
              </a:p>
            </p:txBody>
          </p:sp>
        </p:grpSp>
        <p:cxnSp>
          <p:nvCxnSpPr>
            <p:cNvPr id="38" name="Straight Arrow Connector 37"/>
            <p:cNvCxnSpPr>
              <a:stCxn id="36" idx="0"/>
              <a:endCxn id="24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43" name="Straight Arrow Connector 42"/>
            <p:cNvCxnSpPr>
              <a:stCxn id="42" idx="0"/>
              <a:endCxn id="24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23192" y="5678831"/>
              <a:ext cx="494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64500" y="2244423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500" y="3909704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Maximial</a:t>
                </a:r>
                <a:r>
                  <a:rPr lang="en-US" sz="3200" dirty="0"/>
                  <a:t>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21323"/>
              </p:ext>
            </p:extLst>
          </p:nvPr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/>
                <a:gridCol w="506669"/>
                <a:gridCol w="1162848"/>
                <a:gridCol w="817766"/>
                <a:gridCol w="772815"/>
                <a:gridCol w="734402"/>
                <a:gridCol w="348397"/>
                <a:gridCol w="729718"/>
                <a:gridCol w="374954"/>
                <a:gridCol w="620315"/>
                <a:gridCol w="705291"/>
                <a:gridCol w="956726"/>
                <a:gridCol w="351885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identify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useful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from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delicious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6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frequency of words in a document matters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log space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64" y="4048856"/>
                <a:ext cx="6064481" cy="1053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558745" y="4807711"/>
            <a:ext cx="1334530" cy="877976"/>
            <a:chOff x="3558745" y="4807711"/>
            <a:chExt cx="1334530" cy="877976"/>
          </a:xfrm>
        </p:grpSpPr>
        <p:sp>
          <p:nvSpPr>
            <p:cNvPr id="8" name="TextBox 7"/>
            <p:cNvSpPr txBox="1"/>
            <p:nvPr/>
          </p:nvSpPr>
          <p:spPr>
            <a:xfrm>
              <a:off x="3558745" y="5316355"/>
              <a:ext cx="1334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Class bias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226010" y="4807711"/>
              <a:ext cx="263611" cy="5107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665407" y="4807711"/>
            <a:ext cx="1902941" cy="880311"/>
            <a:chOff x="3274539" y="4761579"/>
            <a:chExt cx="1902941" cy="880311"/>
          </a:xfrm>
        </p:grpSpPr>
        <p:sp>
          <p:nvSpPr>
            <p:cNvPr id="15" name="TextBox 14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Model parameter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044778" y="4761579"/>
              <a:ext cx="181232" cy="556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18550" y="4807711"/>
            <a:ext cx="1902941" cy="880311"/>
            <a:chOff x="3274539" y="4761579"/>
            <a:chExt cx="1902941" cy="880311"/>
          </a:xfrm>
        </p:grpSpPr>
        <p:sp>
          <p:nvSpPr>
            <p:cNvPr id="19" name="TextBox 18"/>
            <p:cNvSpPr txBox="1"/>
            <p:nvPr/>
          </p:nvSpPr>
          <p:spPr>
            <a:xfrm>
              <a:off x="3274539" y="5272558"/>
              <a:ext cx="190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33CC"/>
                  </a:solidFill>
                </a:rPr>
                <a:t>Feature vector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226010" y="4761579"/>
              <a:ext cx="319651" cy="556878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36324" y="3024720"/>
            <a:ext cx="6128951" cy="779321"/>
            <a:chOff x="1713469" y="4135124"/>
            <a:chExt cx="6128951" cy="779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Essentially, estimating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 different language models!</a:t>
                  </a:r>
                  <a:endParaRPr lang="en-US" sz="20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3469" y="4514335"/>
                  <a:ext cx="612895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95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3987113" y="4135124"/>
              <a:ext cx="790832" cy="379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56" y="3001721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317906" y="4175317"/>
            <a:ext cx="6446863" cy="1705904"/>
            <a:chOff x="1243914" y="3962952"/>
            <a:chExt cx="6446863" cy="1705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164" y="3962952"/>
                  <a:ext cx="17285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08" r="-16901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1243914" y="4300154"/>
              <a:ext cx="2695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where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073" y="4665055"/>
                  <a:ext cx="5662704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53" y="5391857"/>
                  <a:ext cx="278775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75" t="-2174" r="-284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838706" y="4373680"/>
            <a:ext cx="5296612" cy="369332"/>
            <a:chOff x="3838706" y="4330534"/>
            <a:chExt cx="5296612" cy="369332"/>
          </a:xfrm>
        </p:grpSpPr>
        <p:cxnSp>
          <p:nvCxnSpPr>
            <p:cNvPr id="11" name="Straight Arrow Connector 10"/>
            <p:cNvCxnSpPr>
              <a:endCxn id="17" idx="3"/>
            </p:cNvCxnSpPr>
            <p:nvPr/>
          </p:nvCxnSpPr>
          <p:spPr>
            <a:xfrm flipH="1" flipV="1">
              <a:off x="3838706" y="4359983"/>
              <a:ext cx="444821" cy="152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83527" y="4330534"/>
              <a:ext cx="4851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 linear model with vector space representation?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42201" y="5938421"/>
            <a:ext cx="485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will come back to this topic later.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Usually, features are not conditionally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Enhance </a:t>
                </a:r>
                <a:r>
                  <a:rPr lang="en-US" dirty="0"/>
                  <a:t>the conditional independence assumptions by N-gram language </a:t>
                </a:r>
                <a:r>
                  <a:rPr lang="en-US" dirty="0" smtClean="0"/>
                  <a:t>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Naïve Bayes for text classification III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Sparse 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Then, no matter what values the other features take,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Smoothing class conditional density</a:t>
                </a:r>
              </a:p>
              <a:p>
                <a:pPr lvl="1"/>
                <a:r>
                  <a:rPr lang="en-US" dirty="0" smtClean="0"/>
                  <a:t>All smoothing techniques we have discussed in language models are applicable here 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a Posterior 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Adding pseudo instances</a:t>
                </a:r>
              </a:p>
              <a:p>
                <a:pPr lvl="1"/>
                <a:r>
                  <a:rPr lang="en-US" b="0" dirty="0" smtClean="0"/>
                  <a:t>Priors: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MAP estimator for Naïve Bayes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366054" y="4036541"/>
            <a:ext cx="2059460" cy="978932"/>
            <a:chOff x="4366054" y="4036541"/>
            <a:chExt cx="2059460" cy="978932"/>
          </a:xfrm>
        </p:grpSpPr>
        <p:sp>
          <p:nvSpPr>
            <p:cNvPr id="7" name="TextBox 6"/>
            <p:cNvSpPr txBox="1"/>
            <p:nvPr/>
          </p:nvSpPr>
          <p:spPr>
            <a:xfrm>
              <a:off x="4366054" y="4646141"/>
              <a:ext cx="2059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33CC"/>
                  </a:solidFill>
                </a:rPr>
                <a:t>#pseudo instances</a:t>
              </a:r>
              <a:endParaRPr lang="en-US" dirty="0">
                <a:solidFill>
                  <a:srgbClr val="3333CC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H="1" flipV="1">
              <a:off x="5173362" y="4036541"/>
              <a:ext cx="222422" cy="60960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86184" y="1867240"/>
            <a:ext cx="3830594" cy="646331"/>
            <a:chOff x="4786184" y="1867240"/>
            <a:chExt cx="3830594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5395784" y="1867240"/>
              <a:ext cx="322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estimated from a related corpus or manually tuned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786184" y="2190406"/>
              <a:ext cx="609600" cy="1409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81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Bayes classifier</a:t>
            </a:r>
          </a:p>
          <a:p>
            <a:pPr lvl="1"/>
            <a:r>
              <a:rPr lang="en-US" dirty="0" smtClean="0"/>
              <a:t>Naïve Bayes with independence assumptions</a:t>
            </a:r>
          </a:p>
          <a:p>
            <a:r>
              <a:rPr lang="en-US" dirty="0" smtClean="0"/>
              <a:t>Parameter estimation in Naïve Bayes</a:t>
            </a:r>
          </a:p>
          <a:p>
            <a:pPr lvl="1"/>
            <a:r>
              <a:rPr lang="en-US" dirty="0" smtClean="0"/>
              <a:t>Maximum likelihood estimator</a:t>
            </a:r>
          </a:p>
          <a:p>
            <a:pPr lvl="1"/>
            <a:r>
              <a:rPr lang="en-US" dirty="0" smtClean="0"/>
              <a:t>Smoothing is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</a:t>
            </a:r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Chapter </a:t>
            </a:r>
            <a:r>
              <a:rPr lang="en-US" dirty="0"/>
              <a:t>13: Text classification and Naive </a:t>
            </a:r>
            <a:r>
              <a:rPr lang="en-US" dirty="0" smtClean="0"/>
              <a:t>Bayes</a:t>
            </a:r>
          </a:p>
          <a:p>
            <a:pPr lvl="2"/>
            <a:r>
              <a:rPr lang="en-US" dirty="0" smtClean="0"/>
              <a:t>13.2 – </a:t>
            </a:r>
            <a:r>
              <a:rPr lang="en-US" dirty="0"/>
              <a:t>Naive Bayes text classification</a:t>
            </a:r>
            <a:endParaRPr lang="en-US" dirty="0" smtClean="0"/>
          </a:p>
          <a:p>
            <a:pPr lvl="2"/>
            <a:r>
              <a:rPr lang="en-US" dirty="0" smtClean="0"/>
              <a:t>13.4 – </a:t>
            </a:r>
            <a:r>
              <a:rPr lang="en-US" dirty="0"/>
              <a:t>Properties of Naive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Chapter 14</a:t>
            </a:r>
            <a:r>
              <a:rPr lang="en-US" dirty="0"/>
              <a:t>: Vector space </a:t>
            </a:r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14.3 k nearest neighbor</a:t>
            </a:r>
          </a:p>
          <a:p>
            <a:pPr lvl="2"/>
            <a:r>
              <a:rPr lang="en-US" dirty="0"/>
              <a:t>14.4 Linear versus nonlinear classifiers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the nearest neighbor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018683" y="2499518"/>
            <a:ext cx="1148197" cy="1115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Are you confident about this?</a:t>
            </a:r>
            <a:endParaRPr lang="en-US" sz="2400" i="1" dirty="0"/>
          </a:p>
        </p:txBody>
      </p:sp>
      <p:sp>
        <p:nvSpPr>
          <p:cNvPr id="41" name="Regular Pentagon 40"/>
          <p:cNvSpPr/>
          <p:nvPr/>
        </p:nvSpPr>
        <p:spPr>
          <a:xfrm>
            <a:off x="4416133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more nearest neighbors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k nearest neighbors </a:t>
            </a:r>
          </a:p>
          <a:p>
            <a:pPr lvl="1"/>
            <a:r>
              <a:rPr lang="en-US" dirty="0" smtClean="0"/>
              <a:t>Let them vote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977428" y="2420788"/>
            <a:ext cx="1253267" cy="1253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09814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</a:t>
            </a:r>
            <a:r>
              <a:rPr lang="en-US" dirty="0" err="1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Nearest neighbors from  class 1</a:t>
              </a:r>
              <a:endParaRPr lang="en-US" i="1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 1</a:t>
              </a:r>
              <a:endParaRPr lang="en-US" i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is close to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</a:t>
            </a:r>
            <a:r>
              <a:rPr lang="en-US" dirty="0"/>
              <a:t>, the error rate of </a:t>
            </a:r>
            <a:r>
              <a:rPr lang="en-US" dirty="0" smtClean="0"/>
              <a:t>1-nearest-neighbor classification </a:t>
            </a:r>
            <a:r>
              <a:rPr lang="en-US" dirty="0"/>
              <a:t>is less than twice </a:t>
            </a:r>
            <a:r>
              <a:rPr lang="en-US" dirty="0" smtClean="0"/>
              <a:t>of the </a:t>
            </a:r>
            <a:r>
              <a:rPr lang="en-US" dirty="0"/>
              <a:t>Bayes </a:t>
            </a:r>
            <a:r>
              <a:rPr lang="en-US" dirty="0" smtClean="0"/>
              <a:t>error rate</a:t>
            </a:r>
          </a:p>
          <a:p>
            <a:r>
              <a:rPr lang="en-US" dirty="0" smtClean="0"/>
              <a:t>Decision boundary</a:t>
            </a:r>
          </a:p>
          <a:p>
            <a:pPr lvl="1"/>
            <a:r>
              <a:rPr lang="en-US" dirty="0"/>
              <a:t>1NN - </a:t>
            </a:r>
            <a:r>
              <a:rPr lang="en-US" dirty="0" err="1"/>
              <a:t>Voronoi</a:t>
            </a:r>
            <a:r>
              <a:rPr lang="en-US" dirty="0"/>
              <a:t> tessellation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274373"/>
            <a:ext cx="31623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445211" y="3262917"/>
            <a:ext cx="3565439" cy="888953"/>
            <a:chOff x="5445211" y="3262917"/>
            <a:chExt cx="3565439" cy="888953"/>
          </a:xfrm>
        </p:grpSpPr>
        <p:sp>
          <p:nvSpPr>
            <p:cNvPr id="7" name="TextBox 6"/>
            <p:cNvSpPr txBox="1"/>
            <p:nvPr/>
          </p:nvSpPr>
          <p:spPr>
            <a:xfrm>
              <a:off x="6019800" y="3262917"/>
              <a:ext cx="2990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 non-parametric estimation of posterior distribution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445211" y="3586083"/>
              <a:ext cx="574589" cy="5657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distance metric</a:t>
            </a:r>
          </a:p>
          <a:p>
            <a:pPr lvl="1"/>
            <a:r>
              <a:rPr lang="en-US" dirty="0" smtClean="0"/>
              <a:t>Euclidean distance/cosine similarity</a:t>
            </a:r>
          </a:p>
          <a:p>
            <a:r>
              <a:rPr lang="en-US" dirty="0" smtClean="0"/>
              <a:t>How many nearby neighbors to look at</a:t>
            </a:r>
          </a:p>
          <a:p>
            <a:pPr lvl="1"/>
            <a:r>
              <a:rPr lang="en-US" dirty="0" smtClean="0"/>
              <a:t>k</a:t>
            </a:r>
          </a:p>
          <a:p>
            <a:r>
              <a:rPr lang="en-US" dirty="0" smtClean="0"/>
              <a:t>Instance look up</a:t>
            </a:r>
          </a:p>
          <a:p>
            <a:pPr lvl="1"/>
            <a:r>
              <a:rPr lang="en-US" dirty="0" smtClean="0"/>
              <a:t>Efficiently search nearby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upload.wikimedia.org/wikipedia/commons/c/cc/Data3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2" y="2982653"/>
            <a:ext cx="4528416" cy="2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669</TotalTime>
  <Words>1325</Words>
  <Application>Microsoft Office PowerPoint</Application>
  <PresentationFormat>On-screen Show (4:3)</PresentationFormat>
  <Paragraphs>539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simple slides template</vt:lpstr>
      <vt:lpstr>kNN &amp; Naïve Bayes</vt:lpstr>
      <vt:lpstr>Today’s lecture</vt:lpstr>
      <vt:lpstr>How to classify this document? </vt:lpstr>
      <vt:lpstr>Let’s check the nearest neighbor</vt:lpstr>
      <vt:lpstr>Let’s check more nearest neighbors</vt:lpstr>
      <vt:lpstr>Probabilistic interpretation of kNN</vt:lpstr>
      <vt:lpstr>kNN is close to optimal</vt:lpstr>
      <vt:lpstr>Components in kNN</vt:lpstr>
      <vt:lpstr>Effect of k</vt:lpstr>
      <vt:lpstr>Effect of k</vt:lpstr>
      <vt:lpstr>Effect of k</vt:lpstr>
      <vt:lpstr>Effect of k</vt:lpstr>
      <vt:lpstr>Efficient instance look-up</vt:lpstr>
      <vt:lpstr>Efficient instance look-up</vt:lpstr>
      <vt:lpstr>Efficient instance look-up</vt:lpstr>
      <vt:lpstr>Efficient instance look-up</vt:lpstr>
      <vt:lpstr>Efficient instance look-up</vt:lpstr>
      <vt:lpstr>Random projection</vt:lpstr>
      <vt:lpstr>Random projection</vt:lpstr>
      <vt:lpstr>Random projection</vt:lpstr>
      <vt:lpstr>Efficient instance look-up</vt:lpstr>
      <vt:lpstr>Weight the nearby instances</vt:lpstr>
      <vt:lpstr>Weight the nearby instances</vt:lpstr>
      <vt:lpstr>Summary of kNN</vt:lpstr>
      <vt:lpstr>Recall optimal Bayes decision boundary</vt:lpstr>
      <vt:lpstr>Estimating the optimal classifier</vt:lpstr>
      <vt:lpstr>We need to simplify this</vt:lpstr>
      <vt:lpstr>Conditional v.s. marginal independence</vt:lpstr>
      <vt:lpstr>Naïve Bayes classifier</vt:lpstr>
      <vt:lpstr>Naïve Bayes classifier</vt:lpstr>
      <vt:lpstr>Estimating parameters</vt:lpstr>
      <vt:lpstr>Enhancing Naïve Bayes for text classification I</vt:lpstr>
      <vt:lpstr>Enhancing Naïve Bayes for text classification</vt:lpstr>
      <vt:lpstr>Enhancing Naïve Bayes for text classification II</vt:lpstr>
      <vt:lpstr>Enhancing Naïve Bayes for text classification III</vt:lpstr>
      <vt:lpstr>Maximum a Posterior estimator</vt:lpstr>
      <vt:lpstr>Summary of Naïve Bayes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Naïve Bayes</dc:title>
  <dc:creator>hongning wang</dc:creator>
  <cp:lastModifiedBy>hongning wang</cp:lastModifiedBy>
  <cp:revision>55</cp:revision>
  <dcterms:created xsi:type="dcterms:W3CDTF">2015-03-24T19:43:13Z</dcterms:created>
  <dcterms:modified xsi:type="dcterms:W3CDTF">2016-03-23T20:46:20Z</dcterms:modified>
</cp:coreProperties>
</file>