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260" r:id="rId5"/>
    <p:sldId id="262" r:id="rId6"/>
    <p:sldId id="268" r:id="rId7"/>
    <p:sldId id="269" r:id="rId8"/>
    <p:sldId id="264" r:id="rId9"/>
    <p:sldId id="265" r:id="rId10"/>
    <p:sldId id="266" r:id="rId11"/>
    <p:sldId id="267" r:id="rId12"/>
    <p:sldId id="271" r:id="rId13"/>
    <p:sldId id="272" r:id="rId14"/>
    <p:sldId id="273" r:id="rId15"/>
    <p:sldId id="258" r:id="rId16"/>
    <p:sldId id="259" r:id="rId17"/>
    <p:sldId id="275" r:id="rId18"/>
    <p:sldId id="274" r:id="rId19"/>
    <p:sldId id="263" r:id="rId20"/>
    <p:sldId id="279" r:id="rId21"/>
    <p:sldId id="280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8222" autoAdjust="0"/>
  </p:normalViewPr>
  <p:slideViewPr>
    <p:cSldViewPr>
      <p:cViewPr varScale="1">
        <p:scale>
          <a:sx n="69" d="100"/>
          <a:sy n="69" d="100"/>
        </p:scale>
        <p:origin x="-15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CA8BF-B60A-430A-A3F0-89E629092C07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3A99D-F718-4248-AC7B-11F2C374A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eanu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peanut gallery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used to be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nickname for the cheapest (and ostensibly rowdiest) seats in the theater.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least expensive snack served at the theatre would often be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Peanut"/>
              </a:rPr>
              <a:t>peanuts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the patrons would sometimes throw at the performers on stage to show their disapproval.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A99D-F718-4248-AC7B-11F2C374A57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A99D-F718-4248-AC7B-11F2C374A57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perspective of the paper, may be there are more advanced works that were done after it was published</a:t>
            </a:r>
          </a:p>
          <a:p>
            <a:r>
              <a:rPr lang="en-US" baseline="0" dirty="0" smtClean="0"/>
              <a:t>Rel. freq: </a:t>
            </a:r>
            <a:r>
              <a:rPr lang="en-US" dirty="0" smtClean="0"/>
              <a:t>better than  bag-of-words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A99D-F718-4248-AC7B-11F2C374A57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</a:t>
            </a:r>
            <a:r>
              <a:rPr lang="en-US" baseline="0" dirty="0" smtClean="0"/>
              <a:t> oriented paper, does not involve heavy theory</a:t>
            </a:r>
          </a:p>
          <a:p>
            <a:r>
              <a:rPr lang="en-US" baseline="0" dirty="0" smtClean="0"/>
              <a:t>Use combination of existing approaches to solve an important problem</a:t>
            </a:r>
          </a:p>
          <a:p>
            <a:r>
              <a:rPr lang="en-US" baseline="0" dirty="0" smtClean="0"/>
              <a:t>Mostly reports results from </a:t>
            </a:r>
            <a:r>
              <a:rPr lang="en-US" baseline="0" dirty="0" err="1" smtClean="0"/>
              <a:t>Cnet</a:t>
            </a:r>
            <a:r>
              <a:rPr lang="en-US" baseline="0" dirty="0" smtClean="0"/>
              <a:t> data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A99D-F718-4248-AC7B-11F2C374A57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*NEAR operator by putting together words that occur within words n of each other in to a single</a:t>
            </a:r>
            <a:r>
              <a:rPr lang="en-US" baseline="0" dirty="0" smtClean="0"/>
              <a:t> </a:t>
            </a:r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A99D-F718-4248-AC7B-11F2C374A57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fi|C</a:t>
            </a:r>
            <a:r>
              <a:rPr lang="en-US" dirty="0" smtClean="0"/>
              <a:t>): normalized term frequency by taking the number of times a feature </a:t>
            </a:r>
            <a:r>
              <a:rPr lang="en-US" dirty="0" err="1" smtClean="0"/>
              <a:t>fi</a:t>
            </a:r>
            <a:r>
              <a:rPr lang="en-US" dirty="0" smtClean="0"/>
              <a:t> occurs in C and dividing it by the total number of tokens in</a:t>
            </a:r>
            <a:r>
              <a:rPr lang="en-US" baseline="0" dirty="0" smtClean="0"/>
              <a:t> </a:t>
            </a:r>
            <a:r>
              <a:rPr lang="en-US" dirty="0" smtClean="0"/>
              <a:t>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..but they didn't show significant improvements over the baseline.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A99D-F718-4248-AC7B-11F2C374A57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table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A99D-F718-4248-AC7B-11F2C374A57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Gaussian weighting scheme,</a:t>
            </a:r>
            <a:r>
              <a:rPr lang="en-US" baseline="0" dirty="0" smtClean="0"/>
              <a:t> </a:t>
            </a:r>
            <a:r>
              <a:rPr lang="en-US" dirty="0" smtClean="0"/>
              <a:t>Where weights decrease </a:t>
            </a:r>
            <a:r>
              <a:rPr lang="en-US" dirty="0" err="1" smtClean="0"/>
              <a:t>polynomially</a:t>
            </a:r>
            <a:r>
              <a:rPr lang="en-US" dirty="0" smtClean="0"/>
              <a:t> with distance from a certain</a:t>
            </a:r>
          </a:p>
          <a:p>
            <a:r>
              <a:rPr lang="en-US" dirty="0" smtClean="0"/>
              <a:t>Mean frequency. This decreases the importance of both infrequent</a:t>
            </a:r>
          </a:p>
          <a:p>
            <a:r>
              <a:rPr lang="en-US" dirty="0" smtClean="0"/>
              <a:t>And too-frequent terms. Though the mean and variance must be</a:t>
            </a:r>
          </a:p>
          <a:p>
            <a:r>
              <a:rPr lang="en-US" dirty="0" smtClean="0"/>
              <a:t>Picked  arbitrarily (since the actual frequencies are in a </a:t>
            </a:r>
            <a:r>
              <a:rPr lang="en-US" dirty="0" err="1" smtClean="0"/>
              <a:t>Zipf</a:t>
            </a:r>
            <a:r>
              <a:rPr lang="en-US" dirty="0" smtClean="0"/>
              <a:t> distribution),some of the parameters we tried seemed to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A99D-F718-4248-AC7B-11F2C374A57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Gaussian weighting scheme,</a:t>
            </a:r>
            <a:r>
              <a:rPr lang="en-US" baseline="0" dirty="0" smtClean="0"/>
              <a:t> </a:t>
            </a:r>
            <a:r>
              <a:rPr lang="en-US" dirty="0" smtClean="0"/>
              <a:t>Where weights decrease </a:t>
            </a:r>
            <a:r>
              <a:rPr lang="en-US" dirty="0" err="1" smtClean="0"/>
              <a:t>polynomially</a:t>
            </a:r>
            <a:r>
              <a:rPr lang="en-US" dirty="0" smtClean="0"/>
              <a:t> with distance from a certain</a:t>
            </a:r>
          </a:p>
          <a:p>
            <a:r>
              <a:rPr lang="en-US" dirty="0" smtClean="0"/>
              <a:t>Mean frequency. This decreases the importance of both infrequent</a:t>
            </a:r>
          </a:p>
          <a:p>
            <a:r>
              <a:rPr lang="en-US" dirty="0" smtClean="0"/>
              <a:t>And too-frequent terms. Though the mean and variance must be</a:t>
            </a:r>
          </a:p>
          <a:p>
            <a:r>
              <a:rPr lang="en-US" dirty="0" smtClean="0"/>
              <a:t>Picked  arbitrarily (since the actual frequencies are in a </a:t>
            </a:r>
            <a:r>
              <a:rPr lang="en-US" dirty="0" err="1" smtClean="0"/>
              <a:t>Zipf</a:t>
            </a:r>
            <a:r>
              <a:rPr lang="en-US" dirty="0" smtClean="0"/>
              <a:t> distribution),some of the parameters we tried seemed to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A99D-F718-4248-AC7B-11F2C374A57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A1B9-080F-4B7E-892E-AE9E89D48612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D5A6-2A2D-40EA-9DF1-8D36127B2E21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309B-C7E8-4DC9-B9C1-7E5469E955EE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EC48-8D45-4B11-9752-090677AEAA59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832-4D5F-4151-B2AF-B366F7493988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B715-EE14-4E9D-85DE-F449EDFA0E63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A8D8-B40D-4FF9-BDCC-1D805F7AABB7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9905-C18C-4480-8978-E8E7B89093F4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A50-0E7C-46B5-89AA-F747D27064A5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0FFE-4D78-4C1E-9835-B2D68A6C431B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BD75-847E-4024-90B0-CA8B0AD7BFDB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2BAB4-92C2-45DD-8CEA-B71140326E8C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jhu.edu/~kchurch/wwwfiles/CL_suffix_array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Mining the Peanut Gallery: Opinion Extraction and Semantic Classification of Product Reviews 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2000" dirty="0" smtClean="0"/>
              <a:t>K. Dave et al, WWW 2003, 1480+ citations</a:t>
            </a:r>
            <a:br>
              <a:rPr lang="en-US" sz="20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4495800"/>
            <a:ext cx="3200400" cy="1752600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Presented by</a:t>
            </a:r>
          </a:p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Sarah </a:t>
            </a:r>
            <a:r>
              <a:rPr lang="en-US" sz="2000" dirty="0" err="1" smtClean="0">
                <a:solidFill>
                  <a:schemeClr val="tx1"/>
                </a:solidFill>
              </a:rPr>
              <a:t>Masud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Preum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April 14, 2015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Approach: System architecture and flow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/>
          <a:srcRect l="5891" t="39095" r="4555" b="30670"/>
          <a:stretch>
            <a:fillRect/>
          </a:stretch>
        </p:blipFill>
        <p:spPr bwMode="auto">
          <a:xfrm>
            <a:off x="0" y="1905000"/>
            <a:ext cx="9144000" cy="437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Baseline: Unigram model</a:t>
            </a:r>
          </a:p>
          <a:p>
            <a:r>
              <a:rPr lang="en-US" sz="2400" dirty="0" smtClean="0"/>
              <a:t>Use review data from Amazon and </a:t>
            </a:r>
            <a:r>
              <a:rPr lang="en-US" sz="2400" dirty="0" err="1" smtClean="0"/>
              <a:t>C|Net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19600" y="3048000"/>
          <a:ext cx="4571999" cy="1645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0600"/>
                <a:gridCol w="1066800"/>
                <a:gridCol w="1295400"/>
                <a:gridCol w="1219199"/>
              </a:tblGrid>
              <a:tr h="423582">
                <a:tc>
                  <a:txBody>
                    <a:bodyPr/>
                    <a:lstStyle/>
                    <a:p>
                      <a:r>
                        <a:rPr lang="en-US" dirty="0" smtClean="0"/>
                        <a:t>Test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of sets/ folds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of product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Positive:</a:t>
                      </a:r>
                    </a:p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245409">
                <a:tc>
                  <a:txBody>
                    <a:bodyPr/>
                    <a:lstStyle/>
                    <a:p>
                      <a:r>
                        <a:rPr lang="en-US" dirty="0" smtClean="0"/>
                        <a:t>Test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5:1</a:t>
                      </a:r>
                      <a:endParaRPr lang="en-US" dirty="0"/>
                    </a:p>
                  </a:txBody>
                  <a:tcPr/>
                </a:tc>
              </a:tr>
              <a:tr h="245409">
                <a:tc>
                  <a:txBody>
                    <a:bodyPr/>
                    <a:lstStyle/>
                    <a:p>
                      <a:r>
                        <a:rPr lang="en-US" dirty="0" smtClean="0"/>
                        <a:t>Test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0" y="2895600"/>
          <a:ext cx="4129463" cy="2514600"/>
        </p:xfrm>
        <a:graphic>
          <a:graphicData uri="http://schemas.openxmlformats.org/presentationml/2006/ole">
            <p:oleObj spid="_x0000_s3075" name="Chart" r:id="rId3" imgW="4829116" imgH="2943377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88.5% accuracy for test set 1 and 86% accuracy for test 2</a:t>
            </a:r>
          </a:p>
          <a:p>
            <a:r>
              <a:rPr lang="en-US" sz="2800" dirty="0" smtClean="0"/>
              <a:t>Extraction on web data: at most 76% accuracy</a:t>
            </a:r>
          </a:p>
          <a:p>
            <a:r>
              <a:rPr lang="en-US" sz="2800" dirty="0" smtClean="0"/>
              <a:t>Use of </a:t>
            </a:r>
            <a:r>
              <a:rPr lang="en-US" sz="2800" dirty="0" err="1" smtClean="0"/>
              <a:t>WordNet</a:t>
            </a:r>
            <a:r>
              <a:rPr lang="en-US" sz="2800" dirty="0" smtClean="0"/>
              <a:t> not useful</a:t>
            </a:r>
          </a:p>
          <a:p>
            <a:pPr lvl="1"/>
            <a:r>
              <a:rPr lang="en-US" sz="2000" dirty="0" smtClean="0"/>
              <a:t>explosion in feature size and more noise than signal</a:t>
            </a:r>
            <a:endParaRPr lang="en-US" sz="1800" dirty="0" smtClean="0"/>
          </a:p>
          <a:p>
            <a:r>
              <a:rPr lang="en-US" sz="2800" dirty="0" smtClean="0"/>
              <a:t>Use of stemming, </a:t>
            </a:r>
            <a:r>
              <a:rPr lang="en-US" sz="2800" dirty="0" err="1" smtClean="0"/>
              <a:t>colocation</a:t>
            </a:r>
            <a:r>
              <a:rPr lang="en-US" sz="2800" dirty="0" smtClean="0"/>
              <a:t>, negation: not quite useful</a:t>
            </a:r>
          </a:p>
          <a:p>
            <a:r>
              <a:rPr lang="en-US" sz="2800" dirty="0" smtClean="0"/>
              <a:t>Trigrams performed better than bigram</a:t>
            </a:r>
          </a:p>
          <a:p>
            <a:pPr lvl="1"/>
            <a:r>
              <a:rPr lang="en-US" sz="2000" dirty="0" smtClean="0"/>
              <a:t>The use of lower order n-grams for smoothing didn't improve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Naive </a:t>
            </a:r>
            <a:r>
              <a:rPr lang="en-US" sz="2800" b="1" dirty="0" err="1" smtClean="0"/>
              <a:t>Bayes</a:t>
            </a:r>
            <a:r>
              <a:rPr lang="en-US" sz="2800" b="1" dirty="0" smtClean="0"/>
              <a:t> classifier with Laplace smoothing </a:t>
            </a:r>
            <a:r>
              <a:rPr lang="en-US" sz="2800" dirty="0" smtClean="0"/>
              <a:t>outperformed the ML approaches: </a:t>
            </a:r>
          </a:p>
          <a:p>
            <a:pPr lvl="1"/>
            <a:r>
              <a:rPr lang="en-US" sz="2400" dirty="0" smtClean="0"/>
              <a:t>SVM, EM, Maximum entropy</a:t>
            </a:r>
            <a:endParaRPr lang="en-US" dirty="0" smtClean="0"/>
          </a:p>
          <a:p>
            <a:r>
              <a:rPr lang="en-US" sz="2800" dirty="0" smtClean="0"/>
              <a:t>Various </a:t>
            </a:r>
            <a:r>
              <a:rPr lang="en-US" sz="2800" b="1" dirty="0" smtClean="0"/>
              <a:t>scoring methods</a:t>
            </a:r>
            <a:r>
              <a:rPr lang="en-US" sz="2800" dirty="0" smtClean="0"/>
              <a:t>: no significant improvement</a:t>
            </a:r>
          </a:p>
          <a:p>
            <a:pPr lvl="1"/>
            <a:r>
              <a:rPr lang="en-US" sz="2400" dirty="0" smtClean="0"/>
              <a:t>odds ratio, Fisher </a:t>
            </a:r>
            <a:r>
              <a:rPr lang="en-US" sz="2400" dirty="0" err="1" smtClean="0"/>
              <a:t>discriminant</a:t>
            </a:r>
            <a:r>
              <a:rPr lang="en-US" sz="2400" dirty="0" smtClean="0"/>
              <a:t>, information gain</a:t>
            </a:r>
          </a:p>
          <a:p>
            <a:r>
              <a:rPr lang="en-US" sz="2800" b="1" dirty="0" smtClean="0"/>
              <a:t>Gaussian weighing scheme </a:t>
            </a:r>
            <a:r>
              <a:rPr lang="en-US" sz="2800" dirty="0" smtClean="0"/>
              <a:t>: marginally better than other weighing schemes  (log, </a:t>
            </a:r>
            <a:r>
              <a:rPr lang="en-US" sz="2800" dirty="0" err="1" smtClean="0"/>
              <a:t>sqrt</a:t>
            </a:r>
            <a:r>
              <a:rPr lang="en-US" sz="2800" dirty="0" smtClean="0"/>
              <a:t>, inverse,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Discussion: domain specific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Inconsistent rating: </a:t>
            </a:r>
            <a:r>
              <a:rPr lang="en-US" sz="2000" dirty="0" smtClean="0"/>
              <a:t>Users sometimes give a 1 star instead of 5 due to misunderstanding the rating system</a:t>
            </a:r>
            <a:r>
              <a:rPr lang="en-US" sz="2200" dirty="0" smtClean="0"/>
              <a:t>.</a:t>
            </a:r>
            <a:endParaRPr lang="en-US" dirty="0" smtClean="0"/>
          </a:p>
          <a:p>
            <a:r>
              <a:rPr lang="en-US" dirty="0" smtClean="0"/>
              <a:t>Ambivalence: </a:t>
            </a:r>
            <a:r>
              <a:rPr lang="en-US" sz="2000" dirty="0" smtClean="0"/>
              <a:t>“The only problem is…”; </a:t>
            </a:r>
          </a:p>
          <a:p>
            <a:r>
              <a:rPr lang="en-US" dirty="0" smtClean="0"/>
              <a:t>Lack of semantic understanding</a:t>
            </a:r>
          </a:p>
          <a:p>
            <a:r>
              <a:rPr lang="en-US" dirty="0" smtClean="0"/>
              <a:t>Sparse data: </a:t>
            </a:r>
            <a:r>
              <a:rPr lang="en-US" sz="2200" dirty="0" smtClean="0"/>
              <a:t>Most of the reviews are very short, unique words</a:t>
            </a:r>
            <a:r>
              <a:rPr lang="en-US" sz="2200" dirty="0" smtClean="0">
                <a:sym typeface="Wingdings" pitchFamily="2" charset="2"/>
              </a:rPr>
              <a:t> </a:t>
            </a:r>
            <a:r>
              <a:rPr lang="en-US" sz="2200" dirty="0" err="1" smtClean="0">
                <a:sym typeface="Wingdings" pitchFamily="2" charset="2"/>
              </a:rPr>
              <a:t>Zipf’s</a:t>
            </a:r>
            <a:r>
              <a:rPr lang="en-US" sz="2200" dirty="0" smtClean="0">
                <a:sym typeface="Wingdings" pitchFamily="2" charset="2"/>
              </a:rPr>
              <a:t> law, more than 2/3 words appear in less than 3 documents </a:t>
            </a:r>
            <a:endParaRPr lang="en-US" dirty="0" smtClean="0"/>
          </a:p>
          <a:p>
            <a:r>
              <a:rPr lang="en-US" dirty="0" smtClean="0"/>
              <a:t>Skewed distribution: </a:t>
            </a:r>
          </a:p>
          <a:p>
            <a:pPr lvl="1"/>
            <a:r>
              <a:rPr lang="en-US" sz="2000" dirty="0" smtClean="0"/>
              <a:t>Predominant +</a:t>
            </a:r>
            <a:r>
              <a:rPr lang="en-US" sz="2000" dirty="0" err="1" smtClean="0"/>
              <a:t>ve</a:t>
            </a:r>
            <a:r>
              <a:rPr lang="en-US" sz="2000" dirty="0" smtClean="0"/>
              <a:t> reviews</a:t>
            </a:r>
          </a:p>
          <a:p>
            <a:pPr lvl="1"/>
            <a:r>
              <a:rPr lang="en-US" sz="2000" dirty="0" smtClean="0"/>
              <a:t>Some products have so many +</a:t>
            </a:r>
            <a:r>
              <a:rPr lang="en-US" sz="2000" dirty="0" err="1" smtClean="0"/>
              <a:t>ve</a:t>
            </a:r>
            <a:r>
              <a:rPr lang="en-US" sz="2000" dirty="0" smtClean="0"/>
              <a:t> reviews that they are listed as +</a:t>
            </a:r>
            <a:r>
              <a:rPr lang="en-US" sz="2000" dirty="0" err="1" smtClean="0"/>
              <a:t>ve</a:t>
            </a:r>
            <a:r>
              <a:rPr lang="en-US" sz="2000" dirty="0" smtClean="0"/>
              <a:t> feature: “camera”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Larger, more finely-tagged corpus</a:t>
            </a:r>
          </a:p>
          <a:p>
            <a:r>
              <a:rPr lang="en-US" dirty="0" smtClean="0"/>
              <a:t>Increase efficiency: run-time + memory</a:t>
            </a:r>
          </a:p>
          <a:p>
            <a:r>
              <a:rPr lang="en-US" dirty="0" smtClean="0"/>
              <a:t>Regularization to avoid over-fitting</a:t>
            </a:r>
          </a:p>
          <a:p>
            <a:r>
              <a:rPr lang="en-US" dirty="0" smtClean="0"/>
              <a:t>Customized features for extraction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Conduct tests using larger number of sets (volume and variety of data): </a:t>
            </a:r>
            <a:r>
              <a:rPr lang="en-US" sz="2200" dirty="0" smtClean="0"/>
              <a:t>address variability of unseen test data</a:t>
            </a:r>
            <a:endParaRPr lang="en-US" dirty="0" smtClean="0"/>
          </a:p>
          <a:p>
            <a:r>
              <a:rPr lang="en-US" dirty="0" smtClean="0"/>
              <a:t>There is no short-cut to success: </a:t>
            </a:r>
            <a:r>
              <a:rPr lang="en-US" sz="2200" dirty="0" smtClean="0"/>
              <a:t>combination of parameters (e.g., scoring metric, threshold values, n-gram variation, smoothing methods)</a:t>
            </a:r>
            <a:endParaRPr lang="en-US" dirty="0" smtClean="0"/>
          </a:p>
          <a:p>
            <a:r>
              <a:rPr lang="en-US" dirty="0" smtClean="0"/>
              <a:t>Unsuccessful experiments often lead to useful insights: </a:t>
            </a:r>
            <a:r>
              <a:rPr lang="en-US" sz="2200" dirty="0" smtClean="0"/>
              <a:t>pointer to future work</a:t>
            </a:r>
            <a:endParaRPr lang="en-US" dirty="0" smtClean="0"/>
          </a:p>
          <a:p>
            <a:r>
              <a:rPr lang="en-US" dirty="0" smtClean="0"/>
              <a:t>Select performance according to end goal: </a:t>
            </a:r>
            <a:r>
              <a:rPr lang="en-US" sz="2200" dirty="0" smtClean="0"/>
              <a:t>results for various metrics and heuristics vary depending on the testing situation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Church’s suffix tree: </a:t>
            </a:r>
            <a:r>
              <a:rPr lang="en-US" sz="2000" dirty="0" smtClean="0">
                <a:hlinkClick r:id="rId2"/>
              </a:rPr>
              <a:t>http://www.cs.jhu.edu/~kchurch/wwwfiles/CL_suffix_array.pdf</a:t>
            </a:r>
            <a:endParaRPr lang="en-US" sz="2800" dirty="0" smtClean="0"/>
          </a:p>
          <a:p>
            <a:r>
              <a:rPr lang="en-US" sz="2600" dirty="0" smtClean="0"/>
              <a:t>Pang, B., L. Lee, and S. </a:t>
            </a:r>
            <a:r>
              <a:rPr lang="en-US" sz="2600" dirty="0" err="1" smtClean="0"/>
              <a:t>Vaithyanathan</a:t>
            </a:r>
            <a:r>
              <a:rPr lang="en-US" sz="2600" dirty="0" smtClean="0"/>
              <a:t>. 2002. Thumbs up?: sentiment classification using machine learning techniques</a:t>
            </a:r>
            <a:r>
              <a:rPr lang="en-US" sz="2400" dirty="0" smtClean="0"/>
              <a:t>. </a:t>
            </a:r>
            <a:r>
              <a:rPr lang="en-US" sz="2000" dirty="0" smtClean="0"/>
              <a:t>In Proceedings of the ACL-02 conference on Empirical methods in natural language processing-Volume 10, 79–86. </a:t>
            </a:r>
          </a:p>
          <a:p>
            <a:r>
              <a:rPr lang="en-US" sz="2600" dirty="0" err="1" smtClean="0"/>
              <a:t>Turney</a:t>
            </a:r>
            <a:r>
              <a:rPr lang="en-US" sz="2600" dirty="0" smtClean="0"/>
              <a:t>, P. D. 2002. Thumbs up or thumbs down? Semantic orientation applied to unsupervised classification of reviews</a:t>
            </a:r>
            <a:r>
              <a:rPr lang="en-US" sz="2000" dirty="0" smtClean="0"/>
              <a:t>. In Proceedings of the 40th annual meeting of the Association for Computational Linguistics, 417–424.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ups: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identify product reviews in a webpage: set of heuristics to discard some pages, paragraphs that are unlikely to be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Peanut gallery?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audience response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amazon</a:t>
            </a:r>
            <a:r>
              <a:rPr lang="en-US" dirty="0" smtClean="0"/>
              <a:t>, e-bay, </a:t>
            </a:r>
            <a:r>
              <a:rPr lang="en-US" dirty="0" err="1" smtClean="0"/>
              <a:t>C|Net</a:t>
            </a:r>
            <a:r>
              <a:rPr lang="en-US" dirty="0" smtClean="0"/>
              <a:t>, IMDB</a:t>
            </a:r>
          </a:p>
          <a:p>
            <a:pPr lvl="1"/>
            <a:r>
              <a:rPr lang="en-US" dirty="0" smtClean="0"/>
              <a:t>About products, books, movies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Peanut-Gallery-Issues-Final-State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266" y="3429000"/>
            <a:ext cx="4385733" cy="2819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 l="9525" t="20204" r="35715" b="28966"/>
          <a:stretch>
            <a:fillRect/>
          </a:stretch>
        </p:blipFill>
        <p:spPr>
          <a:xfrm>
            <a:off x="0" y="0"/>
            <a:ext cx="9144000" cy="6858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 l="26375" t="31511" r="20105" b="9227"/>
          <a:stretch>
            <a:fillRect/>
          </a:stretch>
        </p:blipFill>
        <p:spPr>
          <a:xfrm>
            <a:off x="0" y="0"/>
            <a:ext cx="9144000" cy="6858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41910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409950"/>
            <a:ext cx="38671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371600"/>
            <a:ext cx="45053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95044" y="4114800"/>
            <a:ext cx="429178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45148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Motivation: Why mine peanut gallery?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an overall sense of product review </a:t>
            </a:r>
            <a:r>
              <a:rPr lang="en-US" u="sng" dirty="0" smtClean="0"/>
              <a:t>automatically</a:t>
            </a:r>
          </a:p>
          <a:p>
            <a:pPr lvl="1"/>
            <a:r>
              <a:rPr lang="en-US" dirty="0" smtClean="0"/>
              <a:t>Is it good/bad? (product sentiment)</a:t>
            </a:r>
          </a:p>
          <a:p>
            <a:pPr lvl="1"/>
            <a:r>
              <a:rPr lang="en-US" dirty="0" smtClean="0"/>
              <a:t>Why it is good/bad? (product features: price, delivery time, comfort)</a:t>
            </a:r>
          </a:p>
          <a:p>
            <a:r>
              <a:rPr lang="en-US" dirty="0" smtClean="0"/>
              <a:t>Solution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Filtering: find the reviews</a:t>
            </a: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Classification</a:t>
            </a:r>
            <a:r>
              <a:rPr lang="en-US" b="1" dirty="0" smtClean="0"/>
              <a:t>: </a:t>
            </a:r>
            <a:r>
              <a:rPr lang="en-US" dirty="0" smtClean="0"/>
              <a:t>positive or negative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Separation: identify and rate specific attributes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Objectivity classification</a:t>
            </a:r>
            <a:r>
              <a:rPr lang="en-US" dirty="0" smtClean="0"/>
              <a:t>: </a:t>
            </a:r>
            <a:r>
              <a:rPr lang="en-US" sz="2400" dirty="0" smtClean="0"/>
              <a:t>Separate reviews from other contents</a:t>
            </a:r>
            <a:endParaRPr lang="en-US" dirty="0" smtClean="0"/>
          </a:p>
          <a:p>
            <a:pPr lvl="1"/>
            <a:r>
              <a:rPr lang="en-US" sz="2400" dirty="0" smtClean="0"/>
              <a:t>Best features: Relative frequency of POS in a doc</a:t>
            </a:r>
            <a:r>
              <a:rPr lang="en-US" sz="2600" dirty="0" smtClean="0"/>
              <a:t> </a:t>
            </a:r>
            <a:r>
              <a:rPr lang="en-US" sz="1400" dirty="0" smtClean="0"/>
              <a:t>[Finn 02]</a:t>
            </a:r>
            <a:endParaRPr lang="en-US" dirty="0" smtClean="0"/>
          </a:p>
          <a:p>
            <a:r>
              <a:rPr lang="en-US" b="1" dirty="0" smtClean="0"/>
              <a:t>Word classification</a:t>
            </a:r>
            <a:r>
              <a:rPr lang="en-US" dirty="0" smtClean="0"/>
              <a:t>: </a:t>
            </a:r>
            <a:r>
              <a:rPr lang="en-US" sz="2400" dirty="0" smtClean="0"/>
              <a:t>Polarity &amp; intensity</a:t>
            </a:r>
            <a:endParaRPr lang="en-US" dirty="0" smtClean="0"/>
          </a:p>
          <a:p>
            <a:pPr lvl="1"/>
            <a:r>
              <a:rPr lang="en-US" sz="2400" dirty="0" err="1" smtClean="0"/>
              <a:t>Colocation</a:t>
            </a:r>
            <a:r>
              <a:rPr lang="en-US" sz="2400" dirty="0" smtClean="0"/>
              <a:t> </a:t>
            </a:r>
            <a:r>
              <a:rPr lang="en-US" sz="1400" dirty="0" smtClean="0"/>
              <a:t>[</a:t>
            </a:r>
            <a:r>
              <a:rPr lang="en-US" sz="1400" dirty="0" err="1" smtClean="0"/>
              <a:t>Turney</a:t>
            </a:r>
            <a:r>
              <a:rPr lang="en-US" sz="1400" dirty="0" smtClean="0"/>
              <a:t> &amp; Littman 02] [Lin 98, Pereira 93]</a:t>
            </a:r>
            <a:endParaRPr lang="en-US" dirty="0" smtClean="0"/>
          </a:p>
          <a:p>
            <a:r>
              <a:rPr lang="en-US" b="1" dirty="0" smtClean="0"/>
              <a:t>Sentiment classification</a:t>
            </a:r>
          </a:p>
          <a:p>
            <a:pPr lvl="1"/>
            <a:r>
              <a:rPr lang="en-US" sz="2600" dirty="0" smtClean="0"/>
              <a:t>Classify movie review: different domain, larger review </a:t>
            </a:r>
            <a:r>
              <a:rPr lang="en-US" sz="1500" dirty="0" smtClean="0"/>
              <a:t>[Pang 2002]</a:t>
            </a:r>
          </a:p>
          <a:p>
            <a:pPr lvl="1"/>
            <a:r>
              <a:rPr lang="en-US" sz="2400" dirty="0" smtClean="0"/>
              <a:t>Commercial opinion mining tools: template based models </a:t>
            </a:r>
            <a:r>
              <a:rPr lang="en-US" sz="1500" dirty="0" smtClean="0"/>
              <a:t>[Satoshi 2002, </a:t>
            </a:r>
            <a:r>
              <a:rPr lang="en-US" sz="1500" dirty="0" err="1" smtClean="0"/>
              <a:t>Terveen</a:t>
            </a:r>
            <a:r>
              <a:rPr lang="en-US" sz="1500" dirty="0" smtClean="0"/>
              <a:t> 1997]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dirty="0" smtClean="0"/>
              <a:t>Goals: Build a classifier and classify unknown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Semantic classification: given some review, are they positive / negative?</a:t>
            </a:r>
          </a:p>
          <a:p>
            <a:pPr lvl="1"/>
            <a:r>
              <a:rPr lang="en-US" dirty="0" smtClean="0"/>
              <a:t>Opinion extraction: identify and classify review sentences from web (by using semantic classification)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Substitution to generalize</a:t>
            </a:r>
          </a:p>
          <a:p>
            <a:pPr lvl="1"/>
            <a:r>
              <a:rPr lang="en-US" sz="2400" dirty="0" smtClean="0"/>
              <a:t>numbers, product names, product type-specific words and low frequency words to some common tokens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synsets</a:t>
            </a:r>
            <a:r>
              <a:rPr lang="en-US" dirty="0" smtClean="0"/>
              <a:t> from </a:t>
            </a:r>
            <a:r>
              <a:rPr lang="en-US" dirty="0" err="1" smtClean="0"/>
              <a:t>WordNet</a:t>
            </a:r>
            <a:endParaRPr lang="en-US" dirty="0" smtClean="0"/>
          </a:p>
          <a:p>
            <a:r>
              <a:rPr lang="en-US" dirty="0" smtClean="0"/>
              <a:t>Stemming and negation</a:t>
            </a:r>
          </a:p>
          <a:p>
            <a:r>
              <a:rPr lang="en-US" dirty="0" smtClean="0"/>
              <a:t>N-grams and proximity*: </a:t>
            </a:r>
            <a:r>
              <a:rPr lang="en-US" sz="2400" dirty="0" smtClean="0"/>
              <a:t>Tri-grams outperforms the rests</a:t>
            </a:r>
          </a:p>
          <a:p>
            <a:r>
              <a:rPr lang="en-US" dirty="0" smtClean="0"/>
              <a:t>Substring (n-gram): </a:t>
            </a:r>
            <a:r>
              <a:rPr lang="en-US" sz="2400" dirty="0" smtClean="0"/>
              <a:t>using Church’s suffix array algorithm</a:t>
            </a:r>
          </a:p>
          <a:p>
            <a:r>
              <a:rPr lang="en-US" dirty="0" err="1" smtClean="0"/>
              <a:t>Thesholds</a:t>
            </a:r>
            <a:r>
              <a:rPr lang="en-US" dirty="0" smtClean="0"/>
              <a:t> on frequency counting: </a:t>
            </a:r>
            <a:r>
              <a:rPr lang="en-US" sz="2400" dirty="0" smtClean="0"/>
              <a:t>limit number of features</a:t>
            </a:r>
          </a:p>
          <a:p>
            <a:r>
              <a:rPr lang="en-US" dirty="0" smtClean="0"/>
              <a:t>Smoothing:</a:t>
            </a:r>
            <a:r>
              <a:rPr lang="en-US" sz="2400" dirty="0" smtClean="0"/>
              <a:t> address the unseen (add-one smoothing)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Approach: Feature scoring &amp; classification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 each feature a score ranging –1 to 1 </a:t>
            </a:r>
          </a:p>
          <a:p>
            <a:endParaRPr lang="en-US" dirty="0" smtClean="0"/>
          </a:p>
          <a:p>
            <a:endParaRPr lang="en-US" dirty="0" smtClean="0"/>
          </a:p>
          <a:p>
            <a:pPr lvl="2">
              <a:buNone/>
            </a:pPr>
            <a:r>
              <a:rPr lang="en-US" dirty="0" smtClean="0"/>
              <a:t>C and C' are the sets of positive and negative reviews </a:t>
            </a:r>
            <a:endParaRPr lang="en-US" sz="1600" dirty="0" smtClean="0"/>
          </a:p>
          <a:p>
            <a:r>
              <a:rPr lang="en-US" dirty="0" smtClean="0"/>
              <a:t> Score of an unknown document = sum of scores of the words [Sign as the class]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12200"/>
            <a:ext cx="4876799" cy="114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2539" y="4932742"/>
            <a:ext cx="3243261" cy="177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Approach: System architecture and flow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/>
          <a:srcRect l="5891" t="39095" r="4555" b="30670"/>
          <a:stretch>
            <a:fillRect/>
          </a:stretch>
        </p:blipFill>
        <p:spPr bwMode="auto">
          <a:xfrm>
            <a:off x="0" y="1905000"/>
            <a:ext cx="9144000" cy="437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5800" y="1905000"/>
            <a:ext cx="1163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Labeled data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1676400"/>
            <a:ext cx="41148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524000"/>
            <a:ext cx="306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Corpus from Amazon and </a:t>
            </a:r>
            <a:r>
              <a:rPr lang="en-US" dirty="0" err="1" smtClean="0"/>
              <a:t>CNet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714500" y="2095500"/>
            <a:ext cx="533400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Approach: System architecture and flow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/>
          <a:srcRect l="5891" t="39095" r="4555" b="30670"/>
          <a:stretch>
            <a:fillRect/>
          </a:stretch>
        </p:blipFill>
        <p:spPr bwMode="auto">
          <a:xfrm>
            <a:off x="0" y="1905000"/>
            <a:ext cx="9144000" cy="437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477000" y="1676400"/>
            <a:ext cx="22098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1025</Words>
  <Application>Microsoft Office PowerPoint</Application>
  <PresentationFormat>On-screen Show (4:3)</PresentationFormat>
  <Paragraphs>155</Paragraphs>
  <Slides>23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Chart</vt:lpstr>
      <vt:lpstr>  Mining the Peanut Gallery: Opinion Extraction and Semantic Classification of Product Reviews   K. Dave et al, WWW 2003, 1480+ citations </vt:lpstr>
      <vt:lpstr>Peanut gallery?</vt:lpstr>
      <vt:lpstr>Motivation: Why mine peanut gallery?</vt:lpstr>
      <vt:lpstr>Related works</vt:lpstr>
      <vt:lpstr>Goals: Build a classifier and classify unknown reviews</vt:lpstr>
      <vt:lpstr>Approach: Feature selection</vt:lpstr>
      <vt:lpstr>Approach: Feature scoring &amp; classification</vt:lpstr>
      <vt:lpstr>Approach: System architecture and flow</vt:lpstr>
      <vt:lpstr>Approach: System architecture and flow</vt:lpstr>
      <vt:lpstr>Approach: System architecture and flow</vt:lpstr>
      <vt:lpstr>Evaluation:</vt:lpstr>
      <vt:lpstr>Summary of Results</vt:lpstr>
      <vt:lpstr>Summary of Results</vt:lpstr>
      <vt:lpstr>Discussion: domain specific challenges</vt:lpstr>
      <vt:lpstr>Future Works</vt:lpstr>
      <vt:lpstr>Lessons learned</vt:lpstr>
      <vt:lpstr>References:</vt:lpstr>
      <vt:lpstr>Thanks!</vt:lpstr>
      <vt:lpstr>Back ups: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sp9cx</dc:creator>
  <cp:lastModifiedBy>sp9cx</cp:lastModifiedBy>
  <cp:revision>64</cp:revision>
  <dcterms:created xsi:type="dcterms:W3CDTF">2006-08-16T00:00:00Z</dcterms:created>
  <dcterms:modified xsi:type="dcterms:W3CDTF">2015-04-14T14:10:22Z</dcterms:modified>
</cp:coreProperties>
</file>