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9AA4-4FF8-4040-A163-9AB506EE226C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FBF7-16E9-4721-BC82-C39F4673A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838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Feeler: Emotion Classification of Text Using </a:t>
            </a:r>
            <a:r>
              <a:rPr lang="en-US" b="1" dirty="0" smtClean="0">
                <a:solidFill>
                  <a:schemeClr val="tx2"/>
                </a:solidFill>
              </a:rPr>
              <a:t>Vector Space </a:t>
            </a:r>
            <a:r>
              <a:rPr lang="en-US" b="1" dirty="0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Asif Salekin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Dataset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ISEAR</a:t>
            </a:r>
          </a:p>
          <a:p>
            <a:pPr lvl="1"/>
            <a:r>
              <a:rPr lang="en-US" dirty="0" smtClean="0"/>
              <a:t>7666 sentences</a:t>
            </a:r>
          </a:p>
          <a:p>
            <a:pPr lvl="1"/>
            <a:r>
              <a:rPr lang="en-US" dirty="0" smtClean="0"/>
              <a:t>Valance </a:t>
            </a:r>
            <a:r>
              <a:rPr lang="en-US" dirty="0" smtClean="0"/>
              <a:t>value</a:t>
            </a:r>
          </a:p>
          <a:p>
            <a:pPr marL="342900" lvl="1" indent="0">
              <a:buNone/>
            </a:pPr>
            <a:r>
              <a:rPr lang="en-US" dirty="0" smtClean="0"/>
              <a:t>	Example: What a nice day!!</a:t>
            </a:r>
          </a:p>
          <a:p>
            <a:pPr marL="685800" lvl="2" indent="0">
              <a:buNone/>
            </a:pPr>
            <a:r>
              <a:rPr lang="en-US" dirty="0" smtClean="0"/>
              <a:t>Valance Values: Joy: 40	Anger -20    Sad -20    Disgust:  -40    fear: -30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Wordnet</a:t>
            </a:r>
            <a:r>
              <a:rPr lang="en-US" dirty="0" smtClean="0"/>
              <a:t>-affect</a:t>
            </a:r>
          </a:p>
          <a:p>
            <a:r>
              <a:rPr lang="en-US" dirty="0" smtClean="0"/>
              <a:t>WPARD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590800" y="3657600"/>
            <a:ext cx="228600" cy="838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0" y="3886200"/>
            <a:ext cx="17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Emotional words</a:t>
            </a:r>
            <a:endParaRPr lang="en-US" dirty="0"/>
          </a:p>
        </p:txBody>
      </p:sp>
      <p:pic>
        <p:nvPicPr>
          <p:cNvPr id="6" name="Picture 2" descr="http://seas.virginia.edu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Pre-</a:t>
            </a:r>
            <a:r>
              <a:rPr lang="en-US" dirty="0" err="1" smtClean="0">
                <a:solidFill>
                  <a:srgbClr val="002060"/>
                </a:solidFill>
              </a:rPr>
              <a:t>Precessing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Some Stop words contain emotions</a:t>
            </a:r>
          </a:p>
          <a:p>
            <a:r>
              <a:rPr lang="en-US" dirty="0" smtClean="0"/>
              <a:t>Example: very, not</a:t>
            </a:r>
          </a:p>
          <a:p>
            <a:r>
              <a:rPr lang="en-US" dirty="0" smtClean="0"/>
              <a:t>Some entry are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incomplete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752600"/>
            <a:ext cx="4876800" cy="325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data for high intensive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WPARD and WordNet-affects (polarity dataset)</a:t>
            </a:r>
          </a:p>
          <a:p>
            <a:endParaRPr lang="en-US" dirty="0"/>
          </a:p>
          <a:p>
            <a:r>
              <a:rPr lang="en-US" smtClean="0"/>
              <a:t>Example pseudo sentence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Fun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fun fun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r>
              <a:rPr lang="en-US" dirty="0" smtClean="0"/>
              <a:t> </a:t>
            </a:r>
            <a:r>
              <a:rPr lang="en-US" dirty="0" err="1" smtClean="0"/>
              <a:t>fun</a:t>
            </a:r>
            <a:endParaRPr lang="en-US" dirty="0" smtClean="0"/>
          </a:p>
          <a:p>
            <a:r>
              <a:rPr lang="en-US" dirty="0" smtClean="0"/>
              <a:t>Coffin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</a:t>
            </a:r>
            <a:r>
              <a:rPr lang="en-US" dirty="0" smtClean="0"/>
              <a:t>offin coffin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</a:t>
            </a:r>
            <a:r>
              <a:rPr lang="en-US" dirty="0" smtClean="0"/>
              <a:t>offin coffin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r>
              <a:rPr lang="en-US" dirty="0" smtClean="0"/>
              <a:t> </a:t>
            </a:r>
            <a:r>
              <a:rPr lang="en-US" dirty="0" err="1" smtClean="0"/>
              <a:t>coffin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coffin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438400"/>
            <a:ext cx="3787139" cy="3043237"/>
          </a:xfrm>
          <a:prstGeom prst="rect">
            <a:avLst/>
          </a:prstGeom>
        </p:spPr>
      </p:pic>
      <p:pic>
        <p:nvPicPr>
          <p:cNvPr id="5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Label data (</a:t>
            </a:r>
            <a:r>
              <a:rPr lang="en-US" dirty="0" smtClean="0"/>
              <a:t>ISEAR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695950" cy="4351338"/>
          </a:xfrm>
        </p:spPr>
        <p:txBody>
          <a:bodyPr/>
          <a:lstStyle/>
          <a:p>
            <a:r>
              <a:rPr lang="en-US" dirty="0" smtClean="0"/>
              <a:t>Valance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Sentence </a:t>
            </a:r>
          </a:p>
          <a:p>
            <a:pPr marL="514350" lvl="2">
              <a:spcBef>
                <a:spcPts val="750"/>
              </a:spcBef>
            </a:pPr>
            <a:r>
              <a:rPr lang="en-US" dirty="0" smtClean="0"/>
              <a:t>Joy +N</a:t>
            </a:r>
            <a:r>
              <a:rPr lang="en-US" baseline="-25000" dirty="0" smtClean="0"/>
              <a:t>1</a:t>
            </a:r>
            <a:r>
              <a:rPr lang="en-US" dirty="0" smtClean="0"/>
              <a:t>, Anger –N</a:t>
            </a:r>
            <a:r>
              <a:rPr lang="en-US" baseline="-25000" dirty="0" smtClean="0"/>
              <a:t>2</a:t>
            </a:r>
            <a:r>
              <a:rPr lang="en-US" dirty="0" smtClean="0"/>
              <a:t>, Sad –N</a:t>
            </a:r>
            <a:r>
              <a:rPr lang="en-US" baseline="-25000" dirty="0" smtClean="0"/>
              <a:t>3</a:t>
            </a:r>
            <a:r>
              <a:rPr lang="en-US" dirty="0" smtClean="0"/>
              <a:t>, Fear –N</a:t>
            </a:r>
            <a:r>
              <a:rPr lang="en-US" baseline="-25000" dirty="0" smtClean="0"/>
              <a:t>4</a:t>
            </a:r>
            <a:r>
              <a:rPr lang="en-US" dirty="0" smtClean="0"/>
              <a:t>, Disgust – N</a:t>
            </a:r>
            <a:r>
              <a:rPr lang="en-US" baseline="-25000" dirty="0" smtClean="0"/>
              <a:t>5</a:t>
            </a:r>
            <a:endParaRPr lang="en-US" baseline="-25000" dirty="0"/>
          </a:p>
          <a:p>
            <a:r>
              <a:rPr lang="en-US" dirty="0" smtClean="0"/>
              <a:t>I am too happy</a:t>
            </a:r>
          </a:p>
          <a:p>
            <a:pPr lvl="1"/>
            <a:r>
              <a:rPr lang="en-US" dirty="0" smtClean="0"/>
              <a:t>Joy: +80 ,anger: -70 ,Sad: -50 ,Fear: -60 ,Disgust :-40</a:t>
            </a:r>
            <a:endParaRPr lang="en-US" dirty="0"/>
          </a:p>
          <a:p>
            <a:r>
              <a:rPr lang="en-US" dirty="0" smtClean="0"/>
              <a:t>I am fine</a:t>
            </a:r>
          </a:p>
          <a:p>
            <a:pPr marL="514350" lvl="2">
              <a:spcBef>
                <a:spcPts val="750"/>
              </a:spcBef>
            </a:pPr>
            <a:r>
              <a:rPr lang="en-US" dirty="0" smtClean="0"/>
              <a:t>Joy: +40 ,anger: -50 ,Sad: -40 ,Fear: -10 ,Disgust :-10</a:t>
            </a:r>
            <a:endParaRPr lang="en-US" dirty="0"/>
          </a:p>
          <a:p>
            <a:pPr lvl="1"/>
            <a:endParaRPr lang="en-US" baseline="-25000" dirty="0"/>
          </a:p>
          <a:p>
            <a:pPr lvl="1"/>
            <a:endParaRPr lang="en-US" baseline="-25000" dirty="0" smtClean="0"/>
          </a:p>
        </p:txBody>
      </p:sp>
      <p:pic>
        <p:nvPicPr>
          <p:cNvPr id="4" name="Picture 2" descr="http://seas.virginia.edu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53200" y="1981200"/>
            <a:ext cx="21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for joy: 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200400"/>
            <a:ext cx="4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Joy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38862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 Joy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1987551"/>
            <a:ext cx="21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for joy: 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886200"/>
            <a:ext cx="48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Joy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Experiment 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5567363" cy="329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114800" y="1600200"/>
            <a:ext cx="0" cy="3962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86000"/>
            <a:ext cx="3810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Experiment 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1828800"/>
          </a:xfrm>
        </p:spPr>
        <p:txBody>
          <a:bodyPr/>
          <a:lstStyle/>
          <a:p>
            <a:r>
              <a:rPr lang="en-US" dirty="0" smtClean="0"/>
              <a:t>Effect of stemmer</a:t>
            </a:r>
          </a:p>
          <a:p>
            <a:r>
              <a:rPr lang="en-US" dirty="0" smtClean="0"/>
              <a:t>Conflict: </a:t>
            </a:r>
            <a:r>
              <a:rPr lang="en-US" sz="2000" dirty="0" smtClean="0"/>
              <a:t>Marry</a:t>
            </a:r>
            <a:r>
              <a:rPr lang="en-US" dirty="0" smtClean="0"/>
              <a:t>: </a:t>
            </a:r>
            <a:endParaRPr lang="en-US" dirty="0" smtClean="0"/>
          </a:p>
          <a:p>
            <a:pPr marL="1371600" lvl="4" indent="0">
              <a:buNone/>
            </a:pPr>
            <a:r>
              <a:rPr lang="en-US" dirty="0" smtClean="0"/>
              <a:t>Marry	</a:t>
            </a:r>
            <a:endParaRPr lang="en-US" dirty="0"/>
          </a:p>
          <a:p>
            <a:pPr lvl="4"/>
            <a:endParaRPr lang="en-US" dirty="0" smtClean="0"/>
          </a:p>
          <a:p>
            <a:pPr lvl="4">
              <a:buNone/>
            </a:pPr>
            <a:r>
              <a:rPr lang="en-US" dirty="0" smtClean="0"/>
              <a:t>Married: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http://thebridgehc.org/wp-content/uploads/2014/09/Happy-fa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968" y="2189917"/>
            <a:ext cx="442232" cy="477084"/>
          </a:xfrm>
          <a:prstGeom prst="rect">
            <a:avLst/>
          </a:prstGeom>
          <a:noFill/>
        </p:spPr>
      </p:pic>
      <p:pic>
        <p:nvPicPr>
          <p:cNvPr id="5" name="Picture 5" descr="C:\Users\as3df\AppData\Local\Temp\Sad-smiley-with-tea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7384" y="2728912"/>
            <a:ext cx="533400" cy="533400"/>
          </a:xfrm>
          <a:prstGeom prst="rect">
            <a:avLst/>
          </a:prstGeom>
          <a:noFill/>
        </p:spPr>
      </p:pic>
      <p:pic>
        <p:nvPicPr>
          <p:cNvPr id="7" name="Picture 2" descr="http://seas.virginia.edu/images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Experiment 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Positive: Joy</a:t>
            </a:r>
          </a:p>
          <a:p>
            <a:r>
              <a:rPr lang="en-US" dirty="0" smtClean="0"/>
              <a:t>Negative: anger, disgust, fear, sad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56026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Implementation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3" y="1333500"/>
            <a:ext cx="52482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438400"/>
            <a:ext cx="23622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Question?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http://seas.virginia.edu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Sentiment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Sentiment=feelings</a:t>
            </a:r>
          </a:p>
          <a:p>
            <a:pPr lvl="1"/>
            <a:r>
              <a:rPr lang="en-US" dirty="0" smtClean="0"/>
              <a:t>Emotions</a:t>
            </a:r>
          </a:p>
          <a:p>
            <a:pPr lvl="1"/>
            <a:r>
              <a:rPr lang="en-US" dirty="0" smtClean="0"/>
              <a:t>Opinions</a:t>
            </a:r>
            <a:endParaRPr lang="en-US" dirty="0" smtClean="0"/>
          </a:p>
        </p:txBody>
      </p:sp>
      <p:pic>
        <p:nvPicPr>
          <p:cNvPr id="1026" name="Picture 2" descr="http://seas.virginia.edu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kevy.com/wp-content/uploads/2013/09/total-product-marke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138680"/>
            <a:ext cx="3162300" cy="31095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Opinion mining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 descr="https://www.letslearnspanish.co.uk/wp-content/uploads/2014/09/happy-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371600"/>
            <a:ext cx="1207846" cy="1038226"/>
          </a:xfrm>
          <a:prstGeom prst="rect">
            <a:avLst/>
          </a:prstGeom>
          <a:noFill/>
        </p:spPr>
      </p:pic>
      <p:pic>
        <p:nvPicPr>
          <p:cNvPr id="2052" name="Picture 4" descr="http://s3.amazonaws.com/rapgenius/22163-Clipart-Illustration-Of-A-Yellow-Emoticon-Face-Giving-Two-Thumbs-Down-In-Disappoint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828800"/>
            <a:ext cx="1396181" cy="1352551"/>
          </a:xfrm>
          <a:prstGeom prst="rect">
            <a:avLst/>
          </a:prstGeom>
          <a:noFill/>
        </p:spPr>
      </p:pic>
      <p:pic>
        <p:nvPicPr>
          <p:cNvPr id="2056" name="Picture 8" descr="http://www.pepsico.com/image/human-sustainability-product-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635" y="5105400"/>
            <a:ext cx="4419072" cy="1524000"/>
          </a:xfrm>
          <a:prstGeom prst="rect">
            <a:avLst/>
          </a:prstGeom>
          <a:noFill/>
        </p:spPr>
      </p:pic>
      <p:pic>
        <p:nvPicPr>
          <p:cNvPr id="2058" name="Picture 10" descr="https://www.facebook.com/images/fb_icon_325x3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2971800"/>
            <a:ext cx="809625" cy="809625"/>
          </a:xfrm>
          <a:prstGeom prst="rect">
            <a:avLst/>
          </a:prstGeom>
          <a:noFill/>
        </p:spPr>
      </p:pic>
      <p:pic>
        <p:nvPicPr>
          <p:cNvPr id="2060" name="Picture 12" descr="https://g.twimg.com/Twitter_logo_blu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1676400"/>
            <a:ext cx="1288755" cy="1047750"/>
          </a:xfrm>
          <a:prstGeom prst="rect">
            <a:avLst/>
          </a:prstGeom>
          <a:noFill/>
        </p:spPr>
      </p:pic>
      <p:pic>
        <p:nvPicPr>
          <p:cNvPr id="2062" name="Picture 14" descr="http://www.ctsna.com/portals/0/News%20Phot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4495800"/>
            <a:ext cx="2362200" cy="1376720"/>
          </a:xfrm>
          <a:prstGeom prst="rect">
            <a:avLst/>
          </a:prstGeom>
          <a:noFill/>
        </p:spPr>
      </p:pic>
      <p:pic>
        <p:nvPicPr>
          <p:cNvPr id="10" name="Picture 2" descr="http://seas.virginia.edu/images/logo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Emotion analysis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Emotions: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Secondary </a:t>
            </a:r>
            <a:r>
              <a:rPr lang="en-US" dirty="0" smtClean="0"/>
              <a:t>Emotions:</a:t>
            </a:r>
          </a:p>
          <a:p>
            <a:pPr lvl="1"/>
            <a:r>
              <a:rPr lang="en-US" dirty="0" smtClean="0"/>
              <a:t>appear after primary emotions.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 smtClean="0"/>
              <a:t>-&gt; Emotion analysis limited to primary emotions</a:t>
            </a:r>
          </a:p>
        </p:txBody>
      </p:sp>
      <p:pic>
        <p:nvPicPr>
          <p:cNvPr id="1026" name="Picture 2" descr="http://thebridgehc.org/wp-content/uploads/2014/09/Happy-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09800"/>
            <a:ext cx="1143000" cy="1233079"/>
          </a:xfrm>
          <a:prstGeom prst="rect">
            <a:avLst/>
          </a:prstGeom>
          <a:noFill/>
        </p:spPr>
      </p:pic>
      <p:pic>
        <p:nvPicPr>
          <p:cNvPr id="1029" name="Picture 5" descr="C:\Users\as3df\AppData\Local\Temp\Sad-smiley-with-tea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86000"/>
            <a:ext cx="1143000" cy="1143000"/>
          </a:xfrm>
          <a:prstGeom prst="rect">
            <a:avLst/>
          </a:prstGeom>
          <a:noFill/>
        </p:spPr>
      </p:pic>
      <p:pic>
        <p:nvPicPr>
          <p:cNvPr id="1031" name="Picture 7" descr="http://images.clipartpanda.com/anger-clipart-1311615083_Vector_Clip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362200"/>
            <a:ext cx="1181100" cy="1181100"/>
          </a:xfrm>
          <a:prstGeom prst="rect">
            <a:avLst/>
          </a:prstGeom>
          <a:noFill/>
        </p:spPr>
      </p:pic>
      <p:pic>
        <p:nvPicPr>
          <p:cNvPr id="1033" name="Picture 9" descr="http://thesocialmediaqueen.com/wp-content/uploads/2010/09/200510070413fear_fac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9301" y="2128837"/>
            <a:ext cx="1115511" cy="1647826"/>
          </a:xfrm>
          <a:prstGeom prst="rect">
            <a:avLst/>
          </a:prstGeom>
          <a:noFill/>
        </p:spPr>
      </p:pic>
      <p:pic>
        <p:nvPicPr>
          <p:cNvPr id="8" name="Picture 2" descr="http://seas.virginia.edu/images/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thegospelcoalition.org/images/uploads/articles/Baby__disgust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441568"/>
            <a:ext cx="955675" cy="11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Does words indicate emotions?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7410" name="Picture 2" descr="C:\Users\as3df\Pictures\tmclass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398656" cy="3658394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2209800" y="32004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19800" y="2971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71800" y="48768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3276600"/>
            <a:ext cx="1759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Words</a:t>
            </a:r>
          </a:p>
          <a:p>
            <a:pPr algn="ctr"/>
            <a:r>
              <a:rPr lang="en-US" dirty="0" smtClean="0"/>
              <a:t>Specific to Anger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675" y="4953000"/>
            <a:ext cx="161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Words</a:t>
            </a:r>
          </a:p>
          <a:p>
            <a:pPr algn="ctr"/>
            <a:r>
              <a:rPr lang="en-US" dirty="0" smtClean="0"/>
              <a:t>Specific to Fear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6605" y="297180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Words</a:t>
            </a:r>
          </a:p>
          <a:p>
            <a:pPr algn="ctr"/>
            <a:r>
              <a:rPr lang="en-US" dirty="0" smtClean="0"/>
              <a:t>Specific to Disgust</a:t>
            </a:r>
            <a:endParaRPr lang="en-US" dirty="0"/>
          </a:p>
        </p:txBody>
      </p:sp>
      <p:pic>
        <p:nvPicPr>
          <p:cNvPr id="10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Vector Space 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		</a:t>
            </a:r>
          </a:p>
          <a:p>
            <a:r>
              <a:rPr lang="en-US" dirty="0" smtClean="0"/>
              <a:t>Query			</a:t>
            </a:r>
          </a:p>
          <a:p>
            <a:r>
              <a:rPr lang="en-US" dirty="0" smtClean="0"/>
              <a:t>Cosine similarity 	</a:t>
            </a:r>
          </a:p>
        </p:txBody>
      </p:sp>
      <p:pic>
        <p:nvPicPr>
          <p:cNvPr id="4" name="Picture 2" descr="http://seas.virginia.edu/images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Document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=(w</a:t>
            </a:r>
            <a:r>
              <a:rPr lang="en-US" baseline="-25000" dirty="0" smtClean="0"/>
              <a:t>1i</a:t>
            </a:r>
            <a:r>
              <a:rPr lang="en-US" dirty="0" smtClean="0"/>
              <a:t>,w</a:t>
            </a:r>
            <a:r>
              <a:rPr lang="en-US" baseline="-25000" dirty="0" smtClean="0"/>
              <a:t>2i</a:t>
            </a:r>
            <a:r>
              <a:rPr lang="en-US" dirty="0" smtClean="0"/>
              <a:t>,…..,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ki</a:t>
            </a:r>
            <a:r>
              <a:rPr lang="en-US" dirty="0" smtClean="0"/>
              <a:t>=</a:t>
            </a:r>
          </a:p>
          <a:p>
            <a:endParaRPr lang="en-US" baseline="-25000" dirty="0"/>
          </a:p>
          <a:p>
            <a:pPr lvl="1"/>
            <a:r>
              <a:rPr lang="en-US" dirty="0" smtClean="0"/>
              <a:t>N number of term in document</a:t>
            </a:r>
          </a:p>
          <a:p>
            <a:pPr lvl="1"/>
            <a:r>
              <a:rPr lang="en-US" dirty="0" err="1" smtClean="0"/>
              <a:t>Idf</a:t>
            </a:r>
            <a:r>
              <a:rPr lang="en-US" baseline="-25000" dirty="0" err="1" smtClean="0"/>
              <a:t>w</a:t>
            </a:r>
            <a:r>
              <a:rPr lang="en-US" dirty="0" smtClean="0"/>
              <a:t>=log(N/</a:t>
            </a:r>
            <a:r>
              <a:rPr lang="en-US" dirty="0" err="1" smtClean="0"/>
              <a:t>n</a:t>
            </a:r>
            <a:r>
              <a:rPr lang="en-US" baseline="-25000" dirty="0" err="1"/>
              <a:t>w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sz="1800" dirty="0" smtClean="0"/>
              <a:t>N total number of document in dataset</a:t>
            </a:r>
          </a:p>
          <a:p>
            <a:pPr lvl="2"/>
            <a:r>
              <a:rPr lang="en-US" sz="1800" dirty="0" err="1" smtClean="0"/>
              <a:t>n</a:t>
            </a:r>
            <a:r>
              <a:rPr lang="en-US" sz="1800" baseline="-25000" dirty="0" err="1"/>
              <a:t>w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number of document containing the word</a:t>
            </a:r>
            <a:endParaRPr lang="en-US" sz="1800" baseline="-25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209800"/>
            <a:ext cx="1587795" cy="609600"/>
          </a:xfrm>
          <a:prstGeom prst="rect">
            <a:avLst/>
          </a:prstGeom>
          <a:noFill/>
        </p:spPr>
      </p:pic>
      <p:pic>
        <p:nvPicPr>
          <p:cNvPr id="7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Emotion Model Vector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each emotion j: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 ={d</a:t>
            </a:r>
            <a:r>
              <a:rPr lang="en-US" baseline="-25000" dirty="0" smtClean="0"/>
              <a:t>1</a:t>
            </a:r>
            <a:r>
              <a:rPr lang="en-US" dirty="0" smtClean="0"/>
              <a:t>,d</a:t>
            </a:r>
            <a:r>
              <a:rPr lang="en-US" baseline="-25000" dirty="0" smtClean="0"/>
              <a:t>2</a:t>
            </a:r>
            <a:r>
              <a:rPr lang="en-US" dirty="0" smtClean="0"/>
              <a:t>,d</a:t>
            </a:r>
            <a:r>
              <a:rPr lang="en-US" baseline="-25000" dirty="0" smtClean="0"/>
              <a:t>3</a:t>
            </a:r>
            <a:r>
              <a:rPr lang="en-US" dirty="0" smtClean="0"/>
              <a:t>,….,d</a:t>
            </a:r>
            <a:r>
              <a:rPr lang="en-US" baseline="-25000" dirty="0" smtClean="0"/>
              <a:t>c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dirty="0" smtClean="0"/>
              <a:t> set of documents with Emotion J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22764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seas.virginia.edu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Similarity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086" y="3276600"/>
            <a:ext cx="353477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335" y="4710905"/>
            <a:ext cx="31577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63061" y="4241562"/>
            <a:ext cx="434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test document,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emotion j model vector</a:t>
            </a:r>
            <a:endParaRPr lang="en-US" dirty="0"/>
          </a:p>
        </p:txBody>
      </p:sp>
      <p:pic>
        <p:nvPicPr>
          <p:cNvPr id="7" name="Picture 2" descr="http://seas.virginia.edu/images/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56" y="6311899"/>
            <a:ext cx="4019550" cy="5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2089031"/>
            <a:ext cx="18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vector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8" idx="1"/>
          </p:cNvCxnSpPr>
          <p:nvPr/>
        </p:nvCxnSpPr>
        <p:spPr>
          <a:xfrm>
            <a:off x="3029119" y="2219782"/>
            <a:ext cx="1085681" cy="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4114800" y="1219200"/>
            <a:ext cx="457200" cy="20068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6063" y="1447800"/>
            <a:ext cx="2471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vector for Joy</a:t>
            </a:r>
          </a:p>
          <a:p>
            <a:r>
              <a:rPr lang="en-US" dirty="0" smtClean="0"/>
              <a:t>Model vector for Anger</a:t>
            </a:r>
          </a:p>
          <a:p>
            <a:r>
              <a:rPr lang="en-US" dirty="0" smtClean="0"/>
              <a:t>Model vector for disgust</a:t>
            </a:r>
          </a:p>
          <a:p>
            <a:r>
              <a:rPr lang="en-US" dirty="0" smtClean="0"/>
              <a:t>Model vector for Sad</a:t>
            </a:r>
          </a:p>
          <a:p>
            <a:r>
              <a:rPr lang="en-US" dirty="0" smtClean="0"/>
              <a:t>Model vector for fear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8054" y="1450529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</a:t>
            </a:r>
          </a:p>
          <a:p>
            <a:r>
              <a:rPr lang="en-US" dirty="0" smtClean="0"/>
              <a:t>similar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347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Feeler: Emotion Classification of Text Using Vector Space Model</vt:lpstr>
      <vt:lpstr>Sentiment Analysis</vt:lpstr>
      <vt:lpstr>Opinion mining</vt:lpstr>
      <vt:lpstr>Emotion analysis</vt:lpstr>
      <vt:lpstr>Does words indicate emotions?</vt:lpstr>
      <vt:lpstr>Vector Space model</vt:lpstr>
      <vt:lpstr>Document</vt:lpstr>
      <vt:lpstr>Emotion Model Vector</vt:lpstr>
      <vt:lpstr>Similarity</vt:lpstr>
      <vt:lpstr>Dataset</vt:lpstr>
      <vt:lpstr>Pre-Precessing</vt:lpstr>
      <vt:lpstr>Add data for high intensive emotion</vt:lpstr>
      <vt:lpstr>Label data (ISEAR)</vt:lpstr>
      <vt:lpstr>Experiment 1</vt:lpstr>
      <vt:lpstr>Experiment 2</vt:lpstr>
      <vt:lpstr>Experiment 3</vt:lpstr>
      <vt:lpstr>Implementation</vt:lpstr>
      <vt:lpstr>Question?</vt:lpstr>
    </vt:vector>
  </TitlesOfParts>
  <Company>Dept. of Computer Science, University of Virginia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as3df</dc:creator>
  <cp:lastModifiedBy>Asif Salekin</cp:lastModifiedBy>
  <cp:revision>27</cp:revision>
  <dcterms:created xsi:type="dcterms:W3CDTF">2015-04-14T08:28:00Z</dcterms:created>
  <dcterms:modified xsi:type="dcterms:W3CDTF">2015-04-14T13:55:03Z</dcterms:modified>
</cp:coreProperties>
</file>