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7" r:id="rId35"/>
    <p:sldId id="303" r:id="rId36"/>
    <p:sldId id="304" r:id="rId37"/>
    <p:sldId id="306" r:id="rId38"/>
    <p:sldId id="307" r:id="rId39"/>
    <p:sldId id="291" r:id="rId40"/>
    <p:sldId id="290" r:id="rId41"/>
    <p:sldId id="292" r:id="rId42"/>
    <p:sldId id="295" r:id="rId43"/>
    <p:sldId id="293" r:id="rId44"/>
    <p:sldId id="296" r:id="rId45"/>
    <p:sldId id="294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1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5.pn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9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1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5.png"/><Relationship Id="rId4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90186" y="3391995"/>
            <a:ext cx="4059316" cy="1069639"/>
            <a:chOff x="5205518" y="3391995"/>
            <a:chExt cx="4059316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408371" y="2594803"/>
            <a:ext cx="2366852" cy="845243"/>
            <a:chOff x="5508521" y="2488344"/>
            <a:chExt cx="2366852" cy="845243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508521" y="2488344"/>
              <a:ext cx="2127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trade-off parameter</a:t>
              </a:r>
            </a:p>
            <a:p>
              <a:r>
                <a:rPr lang="en-US" dirty="0" smtClean="0"/>
                <a:t>manually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53058" y="3711944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317" t="-2222" r="-105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a posterior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311690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case</a:t>
            </a:r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method</a:t>
            </a:r>
          </a:p>
          <a:p>
            <a:pPr lvl="2"/>
            <a:r>
              <a:rPr lang="en-US" dirty="0" smtClean="0"/>
              <a:t>Non-linear SVM</a:t>
            </a:r>
          </a:p>
          <a:p>
            <a:pPr lvl="1"/>
            <a:r>
              <a:rPr lang="en-US" dirty="0" smtClean="0"/>
              <a:t>Popular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1867"/>
            <a:chOff x="934994" y="3722091"/>
            <a:chExt cx="7821828" cy="1121867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42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376087" y="4413071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036541" cy="1394930"/>
            <a:chOff x="4267200" y="4695019"/>
            <a:chExt cx="4036541" cy="1394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and minimize it with respect to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9" t="-3974" r="-1207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01188" y="3744628"/>
            <a:ext cx="162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them back to dual form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91538" y="2873563"/>
            <a:ext cx="2647460" cy="2255630"/>
            <a:chOff x="5291538" y="2873563"/>
            <a:chExt cx="2647460" cy="225563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834193" y="2873563"/>
              <a:ext cx="692262" cy="12242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91538" y="2940908"/>
              <a:ext cx="541892" cy="2188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550801" y="2940908"/>
              <a:ext cx="1388197" cy="2188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003717" y="1778260"/>
            <a:ext cx="4368662" cy="547390"/>
            <a:chOff x="4003717" y="1778260"/>
            <a:chExt cx="4368662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4003717" y="1962926"/>
              <a:ext cx="568283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05785" y="3352845"/>
            <a:ext cx="26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4973923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271945" y="2982097"/>
            <a:ext cx="3228" cy="141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79474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505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17983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01131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190089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81594" y="3822021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blipFill rotWithShape="0">
                <a:blip r:embed="rId4"/>
                <a:stretch>
                  <a:fillRect l="-3704" t="-2174" r="-22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32167" y="3698453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9202" y="3287061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polar coordinates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98870" y="505728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553411" y="2957477"/>
            <a:ext cx="9897" cy="2267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32647" y="3336350"/>
            <a:ext cx="137160" cy="1772954"/>
            <a:chOff x="6666293" y="3475699"/>
            <a:chExt cx="137160" cy="1772954"/>
          </a:xfrm>
        </p:grpSpPr>
        <p:sp>
          <p:nvSpPr>
            <p:cNvPr id="46" name="Rectangle 45"/>
            <p:cNvSpPr/>
            <p:nvPr/>
          </p:nvSpPr>
          <p:spPr>
            <a:xfrm>
              <a:off x="6666293" y="511149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6293" y="347569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6293" y="456622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6293" y="4020964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68011" y="3335655"/>
            <a:ext cx="140043" cy="1778720"/>
            <a:chOff x="5747501" y="3472816"/>
            <a:chExt cx="140043" cy="1778720"/>
          </a:xfrm>
        </p:grpSpPr>
        <p:sp>
          <p:nvSpPr>
            <p:cNvPr id="45" name="Oval 44"/>
            <p:cNvSpPr/>
            <p:nvPr/>
          </p:nvSpPr>
          <p:spPr>
            <a:xfrm>
              <a:off x="5747501" y="511149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47501" y="3472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47501" y="370691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47501" y="417510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7501" y="464330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47501" y="394101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47501" y="487739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47501" y="44092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316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5865340" y="2514595"/>
            <a:ext cx="3278660" cy="1759939"/>
            <a:chOff x="5865340" y="2550373"/>
            <a:chExt cx="3278660" cy="1759939"/>
          </a:xfrm>
        </p:grpSpPr>
        <p:sp>
          <p:nvSpPr>
            <p:cNvPr id="9" name="Rectangle 8"/>
            <p:cNvSpPr/>
            <p:nvPr/>
          </p:nvSpPr>
          <p:spPr>
            <a:xfrm>
              <a:off x="5865340" y="2550373"/>
              <a:ext cx="687860" cy="439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218744" y="3386982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53082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36" r="-3234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798301" cy="943335"/>
            <a:chOff x="870603" y="4604324"/>
            <a:chExt cx="5798301" cy="943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808362" cy="691032"/>
            <a:chOff x="870603" y="5512786"/>
            <a:chExt cx="5808362" cy="691032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36" y="4451519"/>
            <a:ext cx="2821724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soft-margin </a:t>
            </a:r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50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different </a:t>
            </a:r>
            <a:r>
              <a:rPr lang="en-US" sz="3600" dirty="0" smtClean="0"/>
              <a:t>types of classification loss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62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dual </a:t>
            </a:r>
            <a:r>
              <a:rPr lang="en-US" dirty="0"/>
              <a:t>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985923" y="1778260"/>
            <a:ext cx="4386456" cy="547390"/>
            <a:chOff x="3985923" y="1778260"/>
            <a:chExt cx="4386456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3985923" y="1962926"/>
              <a:ext cx="586077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9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Semi-positive 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16078" y="1224186"/>
            <a:ext cx="2258048" cy="1469951"/>
            <a:chOff x="6651648" y="1417638"/>
            <a:chExt cx="2258048" cy="1469951"/>
          </a:xfrm>
        </p:grpSpPr>
        <p:sp>
          <p:nvSpPr>
            <p:cNvPr id="15" name="TextBox 14"/>
            <p:cNvSpPr txBox="1"/>
            <p:nvPr/>
          </p:nvSpPr>
          <p:spPr>
            <a:xfrm>
              <a:off x="6651648" y="1417638"/>
              <a:ext cx="22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How about directly estimating this?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964133">
              <a:off x="7944734" y="1841883"/>
              <a:ext cx="494270" cy="1045706"/>
            </a:xfrm>
            <a:prstGeom prst="arc">
              <a:avLst>
                <a:gd name="adj1" fmla="val 16231459"/>
                <a:gd name="adj2" fmla="val 20657969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49532" y="4670305"/>
            <a:ext cx="4892101" cy="1242669"/>
            <a:chOff x="2349532" y="4670305"/>
            <a:chExt cx="4892101" cy="1242669"/>
          </a:xfrm>
        </p:grpSpPr>
        <p:sp>
          <p:nvSpPr>
            <p:cNvPr id="31" name="TextBox 30"/>
            <p:cNvSpPr txBox="1"/>
            <p:nvPr/>
          </p:nvSpPr>
          <p:spPr>
            <a:xfrm>
              <a:off x="2349532" y="5543642"/>
              <a:ext cx="489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Almost identical </a:t>
              </a:r>
              <a:r>
                <a:rPr lang="en-US" dirty="0" smtClean="0"/>
                <a:t>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8"/>
              <a:ext cx="696010" cy="846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795583" y="4670305"/>
              <a:ext cx="418968" cy="8733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5" y="4662582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44065" y="1371679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unlatching 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coordinate 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</a:t>
            </a:r>
            <a:r>
              <a:rPr lang="en-US" dirty="0" err="1" smtClean="0"/>
              <a:t>v.s</a:t>
            </a:r>
            <a:r>
              <a:rPr lang="en-US" dirty="0" smtClean="0"/>
              <a:t>. non-separable cases</a:t>
            </a:r>
            <a:endParaRPr lang="en-US" dirty="0" smtClean="0"/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1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 smtClean="0"/>
              <a:t>Chapter 15: Support vector machines and machine learning on documents</a:t>
            </a:r>
          </a:p>
          <a:p>
            <a:pPr lvl="1"/>
            <a:r>
              <a:rPr lang="en-US" dirty="0" smtClean="0"/>
              <a:t>Chapter 14: Vector space classification</a:t>
            </a:r>
            <a:endParaRPr lang="en-US" dirty="0"/>
          </a:p>
          <a:p>
            <a:pPr lvl="2"/>
            <a:r>
              <a:rPr lang="en-US" dirty="0" smtClean="0"/>
              <a:t>14.4 Linear versus nonlinear classifiers</a:t>
            </a:r>
          </a:p>
          <a:p>
            <a:pPr lvl="2"/>
            <a:r>
              <a:rPr lang="en-US" dirty="0" smtClean="0"/>
              <a:t>14.5 Classification with more than two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55" y="2333769"/>
            <a:ext cx="3439441" cy="294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700</TotalTime>
  <Words>2062</Words>
  <Application>Microsoft Office PowerPoint</Application>
  <PresentationFormat>On-screen Show (4:3)</PresentationFormat>
  <Paragraphs>622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Cambria Math</vt:lpstr>
      <vt:lpstr>simple slides template</vt:lpstr>
      <vt:lpstr>Support Vector Machines</vt:lpstr>
      <vt:lpstr>Today’s lecture</vt:lpstr>
      <vt:lpstr>Review: Bayes risk minimization</vt:lpstr>
      <vt:lpstr>Discriminative v.s. generative models</vt:lpstr>
      <vt:lpstr>Logistic regression</vt:lpstr>
      <vt:lpstr>Logistic regression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Rethink about dual form SVM</vt:lpstr>
      <vt:lpstr>Recap: soft-margin SVM</vt:lpstr>
      <vt:lpstr>Recap: different types of classification loss</vt:lpstr>
      <vt:lpstr>Recap: dual form of SVM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Popular implementations</vt:lpstr>
      <vt:lpstr>Popular implementations</vt:lpstr>
      <vt:lpstr>Popular implementations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hongning wang</cp:lastModifiedBy>
  <cp:revision>67</cp:revision>
  <dcterms:created xsi:type="dcterms:W3CDTF">2015-04-12T00:39:21Z</dcterms:created>
  <dcterms:modified xsi:type="dcterms:W3CDTF">2015-04-16T03:31:05Z</dcterms:modified>
</cp:coreProperties>
</file>