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59" r:id="rId6"/>
    <p:sldId id="268" r:id="rId7"/>
    <p:sldId id="261" r:id="rId8"/>
    <p:sldId id="262" r:id="rId9"/>
    <p:sldId id="266" r:id="rId10"/>
    <p:sldId id="260" r:id="rId11"/>
    <p:sldId id="267" r:id="rId12"/>
    <p:sldId id="269" r:id="rId13"/>
    <p:sldId id="270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E865FB-C85A-479C-8AE9-78C33D5B0B0F}">
          <p14:sldIdLst>
            <p14:sldId id="256"/>
            <p14:sldId id="257"/>
            <p14:sldId id="258"/>
            <p14:sldId id="265"/>
            <p14:sldId id="259"/>
            <p14:sldId id="268"/>
            <p14:sldId id="261"/>
            <p14:sldId id="262"/>
            <p14:sldId id="266"/>
            <p14:sldId id="260"/>
            <p14:sldId id="267"/>
            <p14:sldId id="269"/>
            <p14:sldId id="270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34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5770-2AA3-43A4-9924-C8197CB04EA0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5FF70-55B8-4FAD-BCE2-A4D3A44B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5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5FF70-55B8-4FAD-BCE2-A4D3A44BBA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90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5FF70-55B8-4FAD-BCE2-A4D3A44BBA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7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5FF70-55B8-4FAD-BCE2-A4D3A44BBA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8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1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1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4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3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7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3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1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7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7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piazza.com/virginia/spring2016/cs6501/home" TargetMode="External"/><Relationship Id="rId2" Type="http://schemas.openxmlformats.org/officeDocument/2006/relationships/hyperlink" Target="http://www.cs.virginia.edu/~hw5x/Course/CS6501-Text-Mining/_sit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CS6501: Text Mining             Course Policy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1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Homework</a:t>
            </a:r>
          </a:p>
          <a:p>
            <a:pPr lvl="1"/>
            <a:r>
              <a:rPr lang="en-US" dirty="0" smtClean="0"/>
              <a:t>Everyone will have one chance to ask for extension (extra three days after deadline)</a:t>
            </a:r>
          </a:p>
          <a:p>
            <a:pPr lvl="1"/>
            <a:r>
              <a:rPr lang="en-US" dirty="0" smtClean="0"/>
              <a:t>Request must be made </a:t>
            </a:r>
            <a:r>
              <a:rPr lang="en-US" b="1" dirty="0" smtClean="0"/>
              <a:t>before</a:t>
            </a:r>
            <a:r>
              <a:rPr lang="en-US" dirty="0" smtClean="0"/>
              <a:t> the deadline!</a:t>
            </a:r>
          </a:p>
          <a:p>
            <a:r>
              <a:rPr lang="en-US" dirty="0" smtClean="0"/>
              <a:t>Quizzes</a:t>
            </a:r>
          </a:p>
          <a:p>
            <a:pPr lvl="1"/>
            <a:r>
              <a:rPr lang="en-US" b="1" dirty="0" smtClean="0"/>
              <a:t>No</a:t>
            </a:r>
            <a:r>
              <a:rPr lang="en-US" dirty="0" smtClean="0"/>
              <a:t> make-up quizzes unless under emergency situation</a:t>
            </a:r>
          </a:p>
          <a:p>
            <a:r>
              <a:rPr lang="en-US" dirty="0" smtClean="0"/>
              <a:t>Paper presentation</a:t>
            </a:r>
          </a:p>
          <a:p>
            <a:pPr lvl="1"/>
            <a:r>
              <a:rPr lang="en-US" dirty="0" smtClean="0"/>
              <a:t>Must be presented on your selected date</a:t>
            </a:r>
          </a:p>
          <a:p>
            <a:r>
              <a:rPr lang="en-US" dirty="0"/>
              <a:t>Course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Proposal due early in the semester (~5</a:t>
            </a:r>
            <a:r>
              <a:rPr lang="en-US" baseline="30000" dirty="0" smtClean="0"/>
              <a:t>th</a:t>
            </a:r>
            <a:r>
              <a:rPr lang="en-US" dirty="0" smtClean="0"/>
              <a:t> week, no extension)</a:t>
            </a:r>
          </a:p>
          <a:p>
            <a:pPr lvl="1"/>
            <a:r>
              <a:rPr lang="en-US" dirty="0" smtClean="0"/>
              <a:t>Final report due before presentation (no extension)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If submit after the deadline without granted extension </a:t>
            </a:r>
          </a:p>
          <a:p>
            <a:pPr lvl="1"/>
            <a:r>
              <a:rPr lang="en-US" dirty="0" smtClean="0"/>
              <a:t>15% late penalty will be applied within the first week of due date</a:t>
            </a:r>
          </a:p>
          <a:p>
            <a:pPr lvl="1"/>
            <a:r>
              <a:rPr lang="en-US" dirty="0" smtClean="0"/>
              <a:t>30% late penalty thereafter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11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066800" y="3352800"/>
            <a:ext cx="7467600" cy="2927350"/>
            <a:chOff x="1066800" y="3352800"/>
            <a:chExt cx="7467600" cy="2927350"/>
          </a:xfrm>
        </p:grpSpPr>
        <p:sp>
          <p:nvSpPr>
            <p:cNvPr id="4" name="TextBox 3"/>
            <p:cNvSpPr txBox="1"/>
            <p:nvPr/>
          </p:nvSpPr>
          <p:spPr>
            <a:xfrm>
              <a:off x="1066800" y="4816475"/>
              <a:ext cx="4572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Fairness among all the students </a:t>
              </a:r>
              <a:r>
                <a:rPr lang="en-US" sz="2800" b="1" dirty="0">
                  <a:solidFill>
                    <a:srgbClr val="FF0000"/>
                  </a:solidFill>
                </a:rPr>
                <a:t>will be </a:t>
              </a:r>
              <a:r>
                <a:rPr lang="en-US" sz="2800" b="1" dirty="0" smtClean="0">
                  <a:solidFill>
                    <a:srgbClr val="FF0000"/>
                  </a:solidFill>
                </a:rPr>
                <a:t>guaranteed!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pic>
          <p:nvPicPr>
            <p:cNvPr id="1026" name="Picture 2" descr="http://www.davenussbaum.com/wp-content/uploads/2012/06/blind-justice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8590" y="3352800"/>
              <a:ext cx="2935810" cy="2927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36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-media-cache-ak0.pinimg.com/236x/bd/71/92/bd7192d842f692d51546f689e478355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3363382"/>
            <a:ext cx="30099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Classroom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APPRECIATED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Helps me quickly remember your names</a:t>
            </a:r>
          </a:p>
          <a:p>
            <a:pPr lvl="1"/>
            <a:r>
              <a:rPr lang="en-US" dirty="0" smtClean="0"/>
              <a:t>Reminds me what is still confusing </a:t>
            </a:r>
          </a:p>
          <a:p>
            <a:pPr lvl="1"/>
            <a:r>
              <a:rPr lang="en-US" dirty="0" smtClean="0"/>
              <a:t>You can drive the lecture/discussion in this class!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12</a:t>
            </a:fld>
            <a:endParaRPr lang="en-US"/>
          </a:p>
        </p:txBody>
      </p:sp>
      <p:pic>
        <p:nvPicPr>
          <p:cNvPr id="2054" name="Picture 6" descr="https://mathsimulationtechnology.files.wordpress.com/2012/02/sleepingstudent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134" y="3886200"/>
            <a:ext cx="3318933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6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 descr="http://www.cs.virginia.edu/people/grads/images/newgrads2013/Gong,Li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97337"/>
            <a:ext cx="1676400" cy="223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cs.virginia.edu/people/grads/images/newgrads14/Wu,Qingyun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4" y="2293873"/>
            <a:ext cx="1676400" cy="223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81200" y="4549856"/>
            <a:ext cx="1981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 Gong </a:t>
            </a:r>
            <a:r>
              <a:rPr lang="en-US" dirty="0" smtClean="0"/>
              <a:t>(lead)</a:t>
            </a:r>
          </a:p>
          <a:p>
            <a:r>
              <a:rPr lang="en-US" dirty="0"/>
              <a:t>lg5bt@virginia.edu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65988" y="4549856"/>
            <a:ext cx="2133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Qingyun</a:t>
            </a:r>
            <a:r>
              <a:rPr lang="en-US" dirty="0" smtClean="0"/>
              <a:t> Wu</a:t>
            </a:r>
          </a:p>
          <a:p>
            <a:r>
              <a:rPr lang="en-US" dirty="0"/>
              <a:t>qw2ky@virginia.edu 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4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Lecture </a:t>
            </a:r>
          </a:p>
          <a:p>
            <a:pPr lvl="1"/>
            <a:r>
              <a:rPr lang="en-US" dirty="0"/>
              <a:t>Instructor: Hongning Wang</a:t>
            </a:r>
          </a:p>
          <a:p>
            <a:pPr lvl="1"/>
            <a:r>
              <a:rPr lang="en-US" dirty="0"/>
              <a:t>Time: Monday/Wednesday 5:00pm to 6:15pm</a:t>
            </a:r>
          </a:p>
          <a:p>
            <a:pPr lvl="1"/>
            <a:r>
              <a:rPr lang="en-US" dirty="0"/>
              <a:t>Location: Olsson Hall </a:t>
            </a:r>
            <a:r>
              <a:rPr lang="en-US" dirty="0" smtClean="0"/>
              <a:t>009</a:t>
            </a:r>
            <a:endParaRPr lang="en-US" dirty="0"/>
          </a:p>
          <a:p>
            <a:r>
              <a:rPr lang="en-US" dirty="0"/>
              <a:t>Office hour</a:t>
            </a:r>
          </a:p>
          <a:p>
            <a:pPr lvl="1"/>
            <a:r>
              <a:rPr lang="en-US" dirty="0"/>
              <a:t>Instructor’s</a:t>
            </a:r>
          </a:p>
          <a:p>
            <a:pPr lvl="2"/>
            <a:r>
              <a:rPr lang="en-US" dirty="0"/>
              <a:t>Time: Monday/Wednesday 4:00pm to 5:00pm</a:t>
            </a:r>
          </a:p>
          <a:p>
            <a:pPr lvl="2"/>
            <a:r>
              <a:rPr lang="en-US" dirty="0"/>
              <a:t>Location: Rice Hall 408</a:t>
            </a:r>
          </a:p>
          <a:p>
            <a:pPr lvl="1"/>
            <a:r>
              <a:rPr lang="en-US" dirty="0"/>
              <a:t>TAs’</a:t>
            </a:r>
          </a:p>
          <a:p>
            <a:pPr lvl="2"/>
            <a:r>
              <a:rPr lang="en-US" dirty="0"/>
              <a:t>Time: Tuesday/Thursday </a:t>
            </a:r>
            <a:r>
              <a:rPr lang="en-US" b="1" dirty="0" smtClean="0"/>
              <a:t>3:00pm </a:t>
            </a:r>
            <a:r>
              <a:rPr lang="en-US" b="1" dirty="0"/>
              <a:t>to </a:t>
            </a:r>
            <a:r>
              <a:rPr lang="en-US" b="1" dirty="0" smtClean="0"/>
              <a:t>4:00pm</a:t>
            </a:r>
            <a:endParaRPr lang="en-US" b="1" dirty="0"/>
          </a:p>
          <a:p>
            <a:pPr lvl="2"/>
            <a:r>
              <a:rPr lang="en-US" dirty="0"/>
              <a:t>Location: Rice Hall 414 </a:t>
            </a:r>
            <a:endParaRPr lang="en-US" dirty="0" smtClean="0"/>
          </a:p>
          <a:p>
            <a:r>
              <a:rPr lang="en-US" dirty="0" smtClean="0"/>
              <a:t>Course website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2"/>
              </a:rPr>
              <a:t>http://www.cs.virginia.edu/~hw5x/Course/CS6501-Text-Mining/_</a:t>
            </a:r>
            <a:r>
              <a:rPr lang="en-US" dirty="0" smtClean="0">
                <a:hlinkClick r:id="rId2"/>
              </a:rPr>
              <a:t>site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Piazza: </a:t>
            </a:r>
            <a:r>
              <a:rPr lang="en-US" dirty="0">
                <a:hlinkClick r:id="rId3" action="ppaction://hlinkfile"/>
              </a:rPr>
              <a:t>https</a:t>
            </a:r>
            <a:r>
              <a:rPr lang="en-US" dirty="0" smtClean="0">
                <a:hlinkClick r:id="rId3" action="ppaction://hlinkfile"/>
              </a:rPr>
              <a:t>://piazza.com/virginia/spring2016/cs6501/home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1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7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Discuss fundamental problems in text mining research</a:t>
            </a:r>
          </a:p>
          <a:p>
            <a:pPr lvl="1"/>
            <a:r>
              <a:rPr lang="en-US" sz="2400" dirty="0" smtClean="0"/>
              <a:t>Building blocks of text mining algorithms</a:t>
            </a:r>
          </a:p>
          <a:p>
            <a:pPr lvl="1"/>
            <a:r>
              <a:rPr lang="en-US" sz="2400" dirty="0" smtClean="0"/>
              <a:t>Wide coverage of many applications</a:t>
            </a:r>
          </a:p>
          <a:p>
            <a:pPr lvl="2"/>
            <a:r>
              <a:rPr lang="en-US" sz="2000" dirty="0" smtClean="0"/>
              <a:t>Document classification/clustering</a:t>
            </a:r>
          </a:p>
          <a:p>
            <a:pPr lvl="2"/>
            <a:r>
              <a:rPr lang="en-US" sz="2000" dirty="0" smtClean="0"/>
              <a:t>Topic modeling</a:t>
            </a:r>
          </a:p>
          <a:p>
            <a:pPr lvl="2"/>
            <a:r>
              <a:rPr lang="en-US" sz="2000" dirty="0" smtClean="0"/>
              <a:t>Sentiment analysis/recommendation</a:t>
            </a:r>
          </a:p>
          <a:p>
            <a:r>
              <a:rPr lang="en-US" sz="2400" dirty="0" smtClean="0"/>
              <a:t>Get hands-on experience by developing practical systems/components</a:t>
            </a:r>
          </a:p>
          <a:p>
            <a:r>
              <a:rPr lang="en-US" sz="2400" dirty="0" smtClean="0"/>
              <a:t>Prepare students for doing cutting-edge research in text mining and related fields</a:t>
            </a:r>
          </a:p>
          <a:p>
            <a:pPr lvl="1"/>
            <a:r>
              <a:rPr lang="en-US" sz="2000" dirty="0" smtClean="0"/>
              <a:t>Open the door to the amazing job opportunities in data science industry</a:t>
            </a:r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7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 based</a:t>
            </a:r>
          </a:p>
          <a:p>
            <a:pPr lvl="1"/>
            <a:r>
              <a:rPr lang="en-US" dirty="0" smtClean="0"/>
              <a:t>Six major topics will be covered </a:t>
            </a:r>
          </a:p>
          <a:p>
            <a:pPr lvl="2"/>
            <a:r>
              <a:rPr lang="en-US" dirty="0" smtClean="0"/>
              <a:t>E.g., NLP pipelines, classification/clustering models, and probabilistic topic models</a:t>
            </a:r>
          </a:p>
          <a:p>
            <a:pPr lvl="1"/>
            <a:r>
              <a:rPr lang="en-US" dirty="0" smtClean="0"/>
              <a:t>Introduce state-of-the-art large-scale text analytics techniques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MapReduce</a:t>
            </a:r>
            <a:r>
              <a:rPr lang="en-US" dirty="0" smtClean="0"/>
              <a:t> framework, Apache Spark and </a:t>
            </a:r>
            <a:r>
              <a:rPr lang="en-US" dirty="0" err="1" smtClean="0"/>
              <a:t>GraphLab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6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Programming skills – Important!</a:t>
            </a:r>
          </a:p>
          <a:p>
            <a:pPr lvl="1"/>
            <a:r>
              <a:rPr lang="en-US" dirty="0" smtClean="0"/>
              <a:t>Basic </a:t>
            </a:r>
            <a:r>
              <a:rPr lang="en-US" dirty="0"/>
              <a:t>data </a:t>
            </a:r>
            <a:r>
              <a:rPr lang="en-US" dirty="0" smtClean="0"/>
              <a:t>structures: CS 2150 or equivalent </a:t>
            </a:r>
          </a:p>
          <a:p>
            <a:pPr lvl="1"/>
            <a:r>
              <a:rPr lang="en-US" dirty="0" smtClean="0"/>
              <a:t>Java is required for machine problems</a:t>
            </a:r>
          </a:p>
          <a:p>
            <a:pPr lvl="2"/>
            <a:r>
              <a:rPr lang="en-US" dirty="0" smtClean="0"/>
              <a:t>Most open source packages are written in Java!</a:t>
            </a:r>
          </a:p>
          <a:p>
            <a:pPr lvl="1"/>
            <a:r>
              <a:rPr lang="en-US" dirty="0" smtClean="0"/>
              <a:t>Any language you choose for the rest of this course</a:t>
            </a:r>
          </a:p>
          <a:p>
            <a:r>
              <a:rPr lang="en-US" dirty="0" smtClean="0"/>
              <a:t>Math background</a:t>
            </a:r>
          </a:p>
          <a:p>
            <a:pPr lvl="1"/>
            <a:r>
              <a:rPr lang="en-US" dirty="0" smtClean="0"/>
              <a:t>Probability</a:t>
            </a:r>
          </a:p>
          <a:p>
            <a:pPr lvl="2"/>
            <a:r>
              <a:rPr lang="en-US" dirty="0" smtClean="0"/>
              <a:t>Discrete/continuous distributions, expectation, moments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Vector, matrix, dot product, matrix factorization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2"/>
            <a:r>
              <a:rPr lang="en-US" dirty="0" smtClean="0"/>
              <a:t>Gradient-based methods, optimality conditions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1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Homework (40%)</a:t>
            </a:r>
          </a:p>
          <a:p>
            <a:pPr lvl="1"/>
            <a:r>
              <a:rPr lang="en-US" dirty="0" smtClean="0"/>
              <a:t>Machine problems (~4)</a:t>
            </a:r>
          </a:p>
          <a:p>
            <a:r>
              <a:rPr lang="en-US" dirty="0" smtClean="0"/>
              <a:t>In-class quizzes (15%)</a:t>
            </a:r>
          </a:p>
          <a:p>
            <a:pPr lvl="1"/>
            <a:r>
              <a:rPr lang="en-US" dirty="0" smtClean="0"/>
              <a:t>To review the learned concepts (~5)</a:t>
            </a:r>
          </a:p>
          <a:p>
            <a:r>
              <a:rPr lang="en-US" dirty="0" smtClean="0"/>
              <a:t>Paper presentation (15%)</a:t>
            </a:r>
          </a:p>
          <a:p>
            <a:pPr lvl="1"/>
            <a:r>
              <a:rPr lang="en-US" dirty="0" smtClean="0"/>
              <a:t>Graded by peer-review</a:t>
            </a:r>
          </a:p>
          <a:p>
            <a:r>
              <a:rPr lang="en-US" dirty="0" smtClean="0"/>
              <a:t>Course project (35%)</a:t>
            </a:r>
          </a:p>
          <a:p>
            <a:pPr lvl="1"/>
            <a:r>
              <a:rPr lang="en-US" dirty="0" smtClean="0"/>
              <a:t>Research/development-oriented</a:t>
            </a:r>
          </a:p>
          <a:p>
            <a:r>
              <a:rPr lang="en-US" b="1" dirty="0" smtClean="0"/>
              <a:t>No </a:t>
            </a:r>
            <a:r>
              <a:rPr lang="en-US" dirty="0" smtClean="0"/>
              <a:t>midterm/final exams!</a:t>
            </a:r>
          </a:p>
          <a:p>
            <a:r>
              <a:rPr lang="en-US" b="1" dirty="0" smtClean="0"/>
              <a:t>No</a:t>
            </a:r>
            <a:r>
              <a:rPr lang="en-US" dirty="0" smtClean="0"/>
              <a:t> curve will be applied in final grading!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http://www.greenprophet.com/wp-content/uploads/2013/06/Happiest-Baby-560x37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95800"/>
            <a:ext cx="1409488" cy="93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94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True/False questions</a:t>
            </a:r>
          </a:p>
          <a:p>
            <a:pPr lvl="1"/>
            <a:r>
              <a:rPr lang="en-US" dirty="0" smtClean="0"/>
              <a:t>Multiple choice questions</a:t>
            </a:r>
          </a:p>
          <a:p>
            <a:pPr lvl="1"/>
            <a:r>
              <a:rPr lang="en-US" dirty="0" smtClean="0"/>
              <a:t>Short answer questions</a:t>
            </a:r>
          </a:p>
          <a:p>
            <a:r>
              <a:rPr lang="en-US" dirty="0" smtClean="0"/>
              <a:t>Schedule</a:t>
            </a:r>
          </a:p>
          <a:p>
            <a:pPr lvl="1"/>
            <a:r>
              <a:rPr lang="en-US" dirty="0" smtClean="0"/>
              <a:t>After each major lecture topic</a:t>
            </a:r>
          </a:p>
          <a:p>
            <a:pPr lvl="1"/>
            <a:r>
              <a:rPr lang="en-US" dirty="0" smtClean="0"/>
              <a:t>Will be informed one week before the quiz</a:t>
            </a:r>
          </a:p>
          <a:p>
            <a:r>
              <a:rPr lang="en-US" u="sng" dirty="0" smtClean="0"/>
              <a:t>Closed</a:t>
            </a:r>
            <a:r>
              <a:rPr lang="en-US" dirty="0" smtClean="0"/>
              <a:t> </a:t>
            </a:r>
            <a:r>
              <a:rPr lang="en-US" dirty="0"/>
              <a:t>book and </a:t>
            </a:r>
            <a:r>
              <a:rPr lang="en-US" u="sng" dirty="0"/>
              <a:t>closed</a:t>
            </a:r>
            <a:r>
              <a:rPr lang="en-US" dirty="0"/>
              <a:t> </a:t>
            </a:r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electronic aids or cheat sheets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1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Let students present the state-of-the-art  research related to text mining</a:t>
            </a:r>
          </a:p>
          <a:p>
            <a:pPr lvl="1"/>
            <a:r>
              <a:rPr lang="en-US" dirty="0"/>
              <a:t>Choosing from recommended </a:t>
            </a:r>
            <a:r>
              <a:rPr lang="en-US" dirty="0" smtClean="0"/>
              <a:t>readings, or your favorite paper outside the list</a:t>
            </a:r>
          </a:p>
          <a:p>
            <a:pPr lvl="1"/>
            <a:r>
              <a:rPr lang="en-US" dirty="0" smtClean="0"/>
              <a:t>Should be related to your course project</a:t>
            </a:r>
          </a:p>
          <a:p>
            <a:pPr lvl="1"/>
            <a:r>
              <a:rPr lang="en-US" dirty="0" smtClean="0"/>
              <a:t>15-mins presentation including 2-mins Q&amp;A</a:t>
            </a:r>
            <a:endParaRPr lang="en-US" dirty="0"/>
          </a:p>
          <a:p>
            <a:pPr lvl="1"/>
            <a:r>
              <a:rPr lang="en-US" dirty="0" smtClean="0"/>
              <a:t>One paper per a </a:t>
            </a:r>
            <a:r>
              <a:rPr lang="en-US" b="1" i="1" dirty="0" smtClean="0"/>
              <a:t>group</a:t>
            </a:r>
            <a:r>
              <a:rPr lang="en-US" dirty="0" smtClean="0"/>
              <a:t> of students </a:t>
            </a:r>
          </a:p>
          <a:p>
            <a:pPr lvl="1"/>
            <a:r>
              <a:rPr lang="en-US" dirty="0" smtClean="0"/>
              <a:t>Register your choice early, first come first serve</a:t>
            </a:r>
          </a:p>
          <a:p>
            <a:pPr lvl="1"/>
            <a:r>
              <a:rPr lang="en-US" dirty="0" smtClean="0"/>
              <a:t>Will be graded by the instructor and other students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Appreciate research-oriented </a:t>
            </a:r>
            <a:r>
              <a:rPr lang="en-US" dirty="0"/>
              <a:t>problems or </a:t>
            </a:r>
            <a:r>
              <a:rPr lang="en-US" dirty="0" smtClean="0"/>
              <a:t>“deliverables”</a:t>
            </a:r>
          </a:p>
          <a:p>
            <a:pPr lvl="1"/>
            <a:r>
              <a:rPr lang="en-US" dirty="0" smtClean="0"/>
              <a:t>Work in groups (</a:t>
            </a:r>
            <a:r>
              <a:rPr lang="en-US" i="1" dirty="0" smtClean="0"/>
              <a:t>required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Up to 3 students</a:t>
            </a:r>
          </a:p>
          <a:p>
            <a:pPr lvl="1"/>
            <a:r>
              <a:rPr lang="en-US" dirty="0"/>
              <a:t>Project </a:t>
            </a:r>
            <a:r>
              <a:rPr lang="en-US" dirty="0" smtClean="0"/>
              <a:t>proposal (20%)</a:t>
            </a:r>
          </a:p>
          <a:p>
            <a:pPr lvl="2"/>
            <a:r>
              <a:rPr lang="en-US" dirty="0" smtClean="0"/>
              <a:t>Discuss your topic with peers or the instructor first</a:t>
            </a:r>
          </a:p>
          <a:p>
            <a:pPr lvl="2"/>
            <a:r>
              <a:rPr lang="en-US" dirty="0" smtClean="0"/>
              <a:t>Written report</a:t>
            </a:r>
          </a:p>
          <a:p>
            <a:pPr lvl="1"/>
            <a:r>
              <a:rPr lang="en-US" dirty="0"/>
              <a:t>Project </a:t>
            </a:r>
            <a:r>
              <a:rPr lang="en-US" dirty="0" smtClean="0"/>
              <a:t>report (40%)</a:t>
            </a:r>
          </a:p>
          <a:p>
            <a:pPr lvl="2"/>
            <a:r>
              <a:rPr lang="en-US" dirty="0" smtClean="0"/>
              <a:t>Due </a:t>
            </a:r>
            <a:r>
              <a:rPr lang="en-US" b="1" dirty="0" smtClean="0"/>
              <a:t>before</a:t>
            </a:r>
            <a:r>
              <a:rPr lang="en-US" dirty="0" smtClean="0"/>
              <a:t> the final presentation</a:t>
            </a:r>
          </a:p>
          <a:p>
            <a:pPr lvl="1"/>
            <a:r>
              <a:rPr lang="en-US" dirty="0" smtClean="0"/>
              <a:t>Project presentation (40%)</a:t>
            </a:r>
          </a:p>
          <a:p>
            <a:pPr lvl="2"/>
            <a:r>
              <a:rPr lang="en-US" dirty="0" smtClean="0"/>
              <a:t>15-mins in-class presentation</a:t>
            </a:r>
          </a:p>
          <a:p>
            <a:pPr lvl="2"/>
            <a:r>
              <a:rPr lang="en-US" dirty="0" smtClean="0"/>
              <a:t>5-mins Q&amp;A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0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Machine problems</a:t>
            </a:r>
          </a:p>
          <a:p>
            <a:pPr lvl="1"/>
            <a:r>
              <a:rPr lang="en-US" dirty="0" smtClean="0"/>
              <a:t>Submit via Collab</a:t>
            </a:r>
          </a:p>
          <a:p>
            <a:pPr lvl="1"/>
            <a:r>
              <a:rPr lang="en-US" dirty="0" smtClean="0"/>
              <a:t>Due in 7-days after posting</a:t>
            </a:r>
          </a:p>
          <a:p>
            <a:r>
              <a:rPr lang="en-US" dirty="0" smtClean="0"/>
              <a:t>Paper presentation</a:t>
            </a:r>
          </a:p>
          <a:p>
            <a:pPr lvl="1"/>
            <a:r>
              <a:rPr lang="en-US" dirty="0" smtClean="0"/>
              <a:t>Sign </a:t>
            </a:r>
            <a:r>
              <a:rPr lang="en-US" dirty="0"/>
              <a:t>up is due </a:t>
            </a:r>
            <a:r>
              <a:rPr lang="en-US" dirty="0" smtClean="0"/>
              <a:t>in </a:t>
            </a:r>
            <a:r>
              <a:rPr lang="en-US" b="1" dirty="0"/>
              <a:t>the end of </a:t>
            </a:r>
            <a:r>
              <a:rPr lang="en-US" b="1" dirty="0" smtClean="0"/>
              <a:t>4</a:t>
            </a:r>
            <a:r>
              <a:rPr lang="en-US" b="1" baseline="30000" dirty="0" smtClean="0"/>
              <a:t>th</a:t>
            </a:r>
            <a:r>
              <a:rPr lang="en-US" b="1" dirty="0" smtClean="0"/>
              <a:t> week</a:t>
            </a:r>
          </a:p>
          <a:p>
            <a:pPr lvl="1"/>
            <a:r>
              <a:rPr lang="en-US" dirty="0" smtClean="0"/>
              <a:t>Presentation starts on the </a:t>
            </a:r>
            <a:r>
              <a:rPr lang="en-US" b="1" dirty="0" smtClean="0"/>
              <a:t>6</a:t>
            </a:r>
            <a:r>
              <a:rPr lang="en-US" b="1" baseline="30000" dirty="0" smtClean="0"/>
              <a:t>th</a:t>
            </a:r>
            <a:r>
              <a:rPr lang="en-US" b="1" dirty="0" smtClean="0"/>
              <a:t> week</a:t>
            </a:r>
          </a:p>
          <a:p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Proposal due in </a:t>
            </a:r>
            <a:r>
              <a:rPr lang="en-US" b="1" dirty="0"/>
              <a:t>the end of </a:t>
            </a:r>
            <a:r>
              <a:rPr lang="en-US" b="1" dirty="0" smtClean="0"/>
              <a:t>5</a:t>
            </a:r>
            <a:r>
              <a:rPr lang="en-US" b="1" baseline="30000" dirty="0" smtClean="0"/>
              <a:t>th</a:t>
            </a:r>
            <a:r>
              <a:rPr lang="en-US" b="1" dirty="0" smtClean="0"/>
              <a:t> week</a:t>
            </a:r>
          </a:p>
          <a:p>
            <a:pPr lvl="1"/>
            <a:r>
              <a:rPr lang="en-US" dirty="0" smtClean="0"/>
              <a:t>Presentation in the last week of Spring semester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715</Words>
  <Application>Microsoft Office PowerPoint</Application>
  <PresentationFormat>On-screen Show (4:3)</PresentationFormat>
  <Paragraphs>171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CS6501: Text Mining             Course Policy</vt:lpstr>
      <vt:lpstr>Goal of this course</vt:lpstr>
      <vt:lpstr>Structure of this course</vt:lpstr>
      <vt:lpstr>Prerequisites</vt:lpstr>
      <vt:lpstr>Grading policy</vt:lpstr>
      <vt:lpstr>Quizzes</vt:lpstr>
      <vt:lpstr>Paper presentation</vt:lpstr>
      <vt:lpstr>Course project</vt:lpstr>
      <vt:lpstr>Deadlines</vt:lpstr>
      <vt:lpstr>Late policy</vt:lpstr>
      <vt:lpstr>Late policy</vt:lpstr>
      <vt:lpstr>Classroom participation</vt:lpstr>
      <vt:lpstr>TAs</vt:lpstr>
      <vt:lpstr>Contact information</vt:lpstr>
      <vt:lpstr>Questions?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CS6501 Information Retrieval Course Policy</dc:title>
  <dc:creator>Wang, Hongning</dc:creator>
  <cp:lastModifiedBy>Hongning Wang</cp:lastModifiedBy>
  <cp:revision>27</cp:revision>
  <dcterms:created xsi:type="dcterms:W3CDTF">2014-07-22T16:28:54Z</dcterms:created>
  <dcterms:modified xsi:type="dcterms:W3CDTF">2016-01-20T21:11:24Z</dcterms:modified>
</cp:coreProperties>
</file>