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56" r:id="rId2"/>
    <p:sldId id="257" r:id="rId3"/>
    <p:sldId id="263" r:id="rId4"/>
    <p:sldId id="258" r:id="rId5"/>
    <p:sldId id="266" r:id="rId6"/>
    <p:sldId id="264" r:id="rId7"/>
    <p:sldId id="265" r:id="rId8"/>
    <p:sldId id="269" r:id="rId9"/>
    <p:sldId id="271" r:id="rId10"/>
    <p:sldId id="272" r:id="rId11"/>
    <p:sldId id="274" r:id="rId12"/>
    <p:sldId id="275" r:id="rId13"/>
    <p:sldId id="293" r:id="rId14"/>
    <p:sldId id="276" r:id="rId15"/>
    <p:sldId id="292" r:id="rId16"/>
    <p:sldId id="295" r:id="rId17"/>
    <p:sldId id="259" r:id="rId18"/>
    <p:sldId id="261" r:id="rId19"/>
    <p:sldId id="262" r:id="rId20"/>
    <p:sldId id="267" r:id="rId21"/>
    <p:sldId id="260" r:id="rId22"/>
    <p:sldId id="268" r:id="rId23"/>
    <p:sldId id="278" r:id="rId24"/>
    <p:sldId id="279" r:id="rId25"/>
    <p:sldId id="280" r:id="rId26"/>
    <p:sldId id="281" r:id="rId27"/>
    <p:sldId id="277" r:id="rId28"/>
    <p:sldId id="282" r:id="rId29"/>
    <p:sldId id="283" r:id="rId30"/>
    <p:sldId id="286" r:id="rId31"/>
    <p:sldId id="285" r:id="rId32"/>
    <p:sldId id="284" r:id="rId33"/>
    <p:sldId id="288" r:id="rId34"/>
    <p:sldId id="291" r:id="rId35"/>
    <p:sldId id="290" r:id="rId36"/>
    <p:sldId id="27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3" autoAdjust="0"/>
    <p:restoredTop sz="94660"/>
  </p:normalViewPr>
  <p:slideViewPr>
    <p:cSldViewPr snapToGrid="0" showGuides="1">
      <p:cViewPr varScale="1">
        <p:scale>
          <a:sx n="90" d="100"/>
          <a:sy n="90" d="100"/>
        </p:scale>
        <p:origin x="1302" y="78"/>
      </p:cViewPr>
      <p:guideLst>
        <p:guide pos="288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3E8EE-47E5-47CD-960F-A3DDD26A6F74}" type="datetimeFigureOut">
              <a:rPr lang="en-US" smtClean="0"/>
              <a:t>1/20/2016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773FEC-8F53-4A00-803D-8420EC16EECD}" type="slidenum">
              <a:rPr lang="en-US" smtClean="0"/>
              <a:t>‹#›</a:t>
            </a:fld>
            <a:endParaRPr lang="en-US"/>
          </a:p>
        </p:txBody>
      </p:sp>
    </p:spTree>
    <p:extLst>
      <p:ext uri="{BB962C8B-B14F-4D97-AF65-F5344CB8AC3E}">
        <p14:creationId xmlns:p14="http://schemas.microsoft.com/office/powerpoint/2010/main" val="351797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1249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fld id="{F4235543-7F75-4DC9-993C-105DE8E929B5}" type="slidenum">
              <a:rPr lang="en-US" smtClean="0">
                <a:latin typeface="Times New Roman" pitchFamily="18" charset="0"/>
              </a:rPr>
              <a:pPr eaLnBrk="0" hangingPunct="0"/>
              <a:t>5</a:t>
            </a:fld>
            <a:endParaRPr lang="en-US" smtClean="0">
              <a:latin typeface="Times New Roman" pitchFamily="18" charset="0"/>
            </a:endParaRPr>
          </a:p>
        </p:txBody>
      </p:sp>
    </p:spTree>
    <p:extLst>
      <p:ext uri="{BB962C8B-B14F-4D97-AF65-F5344CB8AC3E}">
        <p14:creationId xmlns:p14="http://schemas.microsoft.com/office/powerpoint/2010/main" val="330913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18</a:t>
            </a:fld>
            <a:endParaRPr lang="en-US"/>
          </a:p>
        </p:txBody>
      </p:sp>
    </p:spTree>
    <p:extLst>
      <p:ext uri="{BB962C8B-B14F-4D97-AF65-F5344CB8AC3E}">
        <p14:creationId xmlns:p14="http://schemas.microsoft.com/office/powerpoint/2010/main" val="225904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19</a:t>
            </a:fld>
            <a:endParaRPr lang="en-US"/>
          </a:p>
        </p:txBody>
      </p:sp>
    </p:spTree>
    <p:extLst>
      <p:ext uri="{BB962C8B-B14F-4D97-AF65-F5344CB8AC3E}">
        <p14:creationId xmlns:p14="http://schemas.microsoft.com/office/powerpoint/2010/main" val="2855871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fld id="{774D9392-37C3-46A0-84E0-FC177596EF67}" type="slidenum">
              <a:rPr lang="en-US" smtClean="0">
                <a:cs typeface="Arial" pitchFamily="34" charset="0"/>
              </a:rPr>
              <a:pPr/>
              <a:t>27</a:t>
            </a:fld>
            <a:endParaRPr lang="en-US" smtClean="0">
              <a:cs typeface="Arial" pitchFamily="34" charset="0"/>
            </a:endParaRPr>
          </a:p>
        </p:txBody>
      </p:sp>
      <p:sp>
        <p:nvSpPr>
          <p:cNvPr id="110595" name="Slide Image Placeholder 1"/>
          <p:cNvSpPr>
            <a:spLocks noGrp="1" noRot="1" noChangeAspect="1" noTextEdit="1"/>
          </p:cNvSpPr>
          <p:nvPr>
            <p:ph type="sldImg"/>
          </p:nvPr>
        </p:nvSpPr>
        <p:spPr>
          <a:xfrm>
            <a:off x="1143000" y="685800"/>
            <a:ext cx="4573588" cy="3429000"/>
          </a:xfrm>
          <a:ln/>
        </p:spPr>
      </p:sp>
      <p:sp>
        <p:nvSpPr>
          <p:cNvPr id="110596" name="Notes Placeholder 2"/>
          <p:cNvSpPr>
            <a:spLocks noGrp="1"/>
          </p:cNvSpPr>
          <p:nvPr>
            <p:ph type="body" idx="1"/>
          </p:nvPr>
        </p:nvSpPr>
        <p:spPr>
          <a:xfrm>
            <a:off x="915816" y="4343913"/>
            <a:ext cx="5026369" cy="41143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6" rIns="96651" bIns="48326"/>
          <a:lstStyle/>
          <a:p>
            <a:pPr eaLnBrk="1" hangingPunct="1">
              <a:spcBef>
                <a:spcPct val="0"/>
              </a:spcBef>
            </a:pPr>
            <a:r>
              <a:rPr lang="en-US" altLang="zh-CN" smtClean="0">
                <a:latin typeface="Arial" pitchFamily="34" charset="0"/>
              </a:rPr>
              <a:t>The whole motivation comes from big data. When we talk about big data, we usually mean its big size. E.g. google processes 20 petabyte every day. Previous work cared about how to process this kind of large data efficiently. However, more importantly, 80% of these data is unstructured data. So we need some techniques to extract structured facts from it.  Also even more importantly, all of these data come from hetereogenous source. Such as multimedia, differnet genres, languages, and embedded in rich context. Bill gates in 1981 said 640K is probably enough for everyone. This claim is probably still true.</a:t>
            </a:r>
          </a:p>
        </p:txBody>
      </p:sp>
      <p:sp>
        <p:nvSpPr>
          <p:cNvPr id="110597" name="Slide Number Placeholder 3"/>
          <p:cNvSpPr txBox="1">
            <a:spLocks noGrp="1"/>
          </p:cNvSpPr>
          <p:nvPr/>
        </p:nvSpPr>
        <p:spPr bwMode="auto">
          <a:xfrm>
            <a:off x="3885275" y="8687823"/>
            <a:ext cx="2972725" cy="45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6" rIns="96651" bIns="48326" anchor="b"/>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pPr algn="r"/>
            <a:fld id="{1EC66867-529C-407D-9A46-84218FCFCCDF}" type="slidenum">
              <a:rPr lang="zh-CN" altLang="en-US" sz="1200" baseline="-25000">
                <a:solidFill>
                  <a:srgbClr val="000000"/>
                </a:solidFill>
                <a:ea typeface="MS PGothic" pitchFamily="34" charset="-128"/>
                <a:cs typeface="Arial" pitchFamily="34" charset="0"/>
              </a:rPr>
              <a:pPr algn="r"/>
              <a:t>27</a:t>
            </a:fld>
            <a:endParaRPr lang="en-US" altLang="zh-CN" sz="1200" baseline="-2500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273111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dirty="0" smtClean="0"/>
              <a:t>First</a:t>
            </a:r>
            <a:r>
              <a:rPr lang="en-US" sz="2500" baseline="0" dirty="0" smtClean="0"/>
              <a:t>, as the producer of big data, human generate two kinds of unique data, natural language text data and interactive behavior data, both of them are extremely valuable for knowledge discovery, since they contain rich semantic information and reflect the latent intentions of people. </a:t>
            </a:r>
          </a:p>
          <a:p>
            <a:r>
              <a:rPr lang="en-US" sz="2500" baseline="0" dirty="0" smtClean="0"/>
              <a:t>Most of human-generated data is non-structured, and thus the rich semantic information is not directly accessible by machines, which poses significant challenge for data mining. </a:t>
            </a:r>
          </a:p>
          <a:p>
            <a:r>
              <a:rPr lang="en-US" sz="2500" baseline="0" dirty="0" smtClean="0"/>
              <a:t>Therefore, properly modeling the underlying data generation process is necessary for discovering actionable knowledge from such data.</a:t>
            </a:r>
          </a:p>
          <a:p>
            <a:endParaRPr lang="en-US" sz="2500" baseline="0" dirty="0" smtClean="0"/>
          </a:p>
          <a:p>
            <a:r>
              <a:rPr lang="en-US" sz="2500" baseline="0" dirty="0" smtClean="0"/>
              <a:t>Second, </a:t>
            </a:r>
            <a:r>
              <a:rPr lang="en-US" sz="2400" kern="1200" baseline="0" dirty="0" smtClean="0">
                <a:solidFill>
                  <a:schemeClr val="tx1"/>
                </a:solidFill>
                <a:latin typeface="+mn-lt"/>
                <a:ea typeface="+mn-ea"/>
                <a:cs typeface="+mn-cs"/>
              </a:rPr>
              <a:t>as people start to use such services</a:t>
            </a:r>
            <a:r>
              <a:rPr lang="en-US" sz="2500" baseline="0" dirty="0" smtClean="0"/>
              <a:t>, their interactive behaviors recorded in the system when accessing the knowledge reveals their particular information need and decision preferences, which can be mined by the system to further improve the service quality. </a:t>
            </a:r>
          </a:p>
          <a:p>
            <a:r>
              <a:rPr lang="en-US" sz="2500" baseline="0" dirty="0" smtClean="0"/>
              <a:t>However, as the nature of big data application systems, it is inefficient, if it is not impossible, for us to get detailed and explicit feedback from users for each action they have taken in the system. What we can collect is the implicit feedback from the users, such as clicks in a retrieval system. But users’ preferences are dramatically diverse and dynamic. Both of these factors impose significant challenge for us to provide effective support to the users. </a:t>
            </a:r>
            <a:endParaRPr lang="en-US" sz="2500" dirty="0"/>
          </a:p>
        </p:txBody>
      </p:sp>
      <p:sp>
        <p:nvSpPr>
          <p:cNvPr id="4" name="Slide Number Placeholder 3"/>
          <p:cNvSpPr>
            <a:spLocks noGrp="1"/>
          </p:cNvSpPr>
          <p:nvPr>
            <p:ph type="sldNum" sz="quarter" idx="10"/>
          </p:nvPr>
        </p:nvSpPr>
        <p:spPr/>
        <p:txBody>
          <a:bodyPr/>
          <a:lstStyle/>
          <a:p>
            <a:fld id="{09F124DB-8DB6-4C32-8D03-D411A9906D18}" type="slidenum">
              <a:rPr lang="en-US" smtClean="0"/>
              <a:t>33</a:t>
            </a:fld>
            <a:endParaRPr lang="en-US"/>
          </a:p>
        </p:txBody>
      </p:sp>
    </p:spTree>
    <p:extLst>
      <p:ext uri="{BB962C8B-B14F-4D97-AF65-F5344CB8AC3E}">
        <p14:creationId xmlns:p14="http://schemas.microsoft.com/office/powerpoint/2010/main" val="22461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36</a:t>
            </a:fld>
            <a:endParaRPr lang="en-US"/>
          </a:p>
        </p:txBody>
      </p:sp>
    </p:spTree>
    <p:extLst>
      <p:ext uri="{BB962C8B-B14F-4D97-AF65-F5344CB8AC3E}">
        <p14:creationId xmlns:p14="http://schemas.microsoft.com/office/powerpoint/2010/main" val="7002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70549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93627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8662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70361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81620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7487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CS6501: Text Mining</a:t>
            </a:r>
            <a:endParaRPr lang="en-US"/>
          </a:p>
        </p:txBody>
      </p:sp>
      <p:sp>
        <p:nvSpPr>
          <p:cNvPr id="9" name="Slide Number Placeholder 8"/>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84670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78328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
        <p:nvSpPr>
          <p:cNvPr id="4" name="Slide Number Placeholder 3"/>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01785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6552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68004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CS6501: Text Mining</a:t>
            </a: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38BB7-E41F-4A0D-BDB3-6F27B6A9F586}" type="slidenum">
              <a:rPr lang="en-US" smtClean="0"/>
              <a:t>‹#›</a:t>
            </a:fld>
            <a:endParaRPr lang="en-US"/>
          </a:p>
        </p:txBody>
      </p:sp>
    </p:spTree>
    <p:extLst>
      <p:ext uri="{BB962C8B-B14F-4D97-AF65-F5344CB8AC3E}">
        <p14:creationId xmlns:p14="http://schemas.microsoft.com/office/powerpoint/2010/main" val="634044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graphlab.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graphlab.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P18EdAKuC1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researcher.watson.ibm.com/researcher/view_group_pubs.php?grp=209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Text Mining</a:t>
            </a:r>
            <a:endParaRPr lang="en-US" dirty="0"/>
          </a:p>
        </p:txBody>
      </p:sp>
      <p:sp>
        <p:nvSpPr>
          <p:cNvPr id="3" name="Subtitle 2"/>
          <p:cNvSpPr>
            <a:spLocks noGrp="1"/>
          </p:cNvSpPr>
          <p:nvPr>
            <p:ph type="subTitle" idx="1"/>
          </p:nvPr>
        </p:nvSpPr>
        <p:spPr/>
        <p:txBody>
          <a:bodyPr/>
          <a:lstStyle/>
          <a:p>
            <a:r>
              <a:rPr lang="en-US" dirty="0" smtClean="0"/>
              <a:t>Hongning Wang</a:t>
            </a:r>
          </a:p>
          <a:p>
            <a:r>
              <a:rPr lang="en-US" dirty="0" err="1" smtClean="0"/>
              <a:t>CS@UVa</a:t>
            </a:r>
            <a:endParaRPr lang="en-US" dirty="0"/>
          </a:p>
        </p:txBody>
      </p:sp>
    </p:spTree>
    <p:extLst>
      <p:ext uri="{BB962C8B-B14F-4D97-AF65-F5344CB8AC3E}">
        <p14:creationId xmlns:p14="http://schemas.microsoft.com/office/powerpoint/2010/main" val="523912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Document summarization</a:t>
            </a:r>
            <a:endParaRPr lang="en-US" dirty="0"/>
          </a:p>
        </p:txBody>
      </p:sp>
      <p:pic>
        <p:nvPicPr>
          <p:cNvPr id="3074" name="Picture 2" descr="http://www.pragmaticea.com/images/160-challenge-word-cloud-ra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3485" y="2430007"/>
            <a:ext cx="6482557" cy="369615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10</a:t>
            </a:fld>
            <a:endParaRPr lang="en-US"/>
          </a:p>
        </p:txBody>
      </p:sp>
    </p:spTree>
    <p:extLst>
      <p:ext uri="{BB962C8B-B14F-4D97-AF65-F5344CB8AC3E}">
        <p14:creationId xmlns:p14="http://schemas.microsoft.com/office/powerpoint/2010/main" val="142289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Document summarization</a:t>
            </a:r>
            <a:endParaRPr lang="en-US" dirty="0"/>
          </a:p>
        </p:txBody>
      </p:sp>
      <p:pic>
        <p:nvPicPr>
          <p:cNvPr id="4" name="Picture 3"/>
          <p:cNvPicPr>
            <a:picLocks noChangeAspect="1"/>
          </p:cNvPicPr>
          <p:nvPr/>
        </p:nvPicPr>
        <p:blipFill>
          <a:blip r:embed="rId2"/>
          <a:stretch>
            <a:fillRect/>
          </a:stretch>
        </p:blipFill>
        <p:spPr>
          <a:xfrm>
            <a:off x="457200" y="2327802"/>
            <a:ext cx="8415720" cy="3893841"/>
          </a:xfrm>
          <a:prstGeom prst="rect">
            <a:avLst/>
          </a:prstGeom>
        </p:spPr>
      </p:pic>
      <p:sp>
        <p:nvSpPr>
          <p:cNvPr id="5" name="Rectangle 4"/>
          <p:cNvSpPr/>
          <p:nvPr/>
        </p:nvSpPr>
        <p:spPr>
          <a:xfrm>
            <a:off x="5540829" y="3722914"/>
            <a:ext cx="3233057" cy="664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86544" y="3766455"/>
            <a:ext cx="3886199" cy="4320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r>
              <a:rPr lang="en-US" smtClean="0"/>
              <a:t>CS@UVa</a:t>
            </a:r>
            <a:endParaRPr lang="en-US"/>
          </a:p>
        </p:txBody>
      </p:sp>
      <p:sp>
        <p:nvSpPr>
          <p:cNvPr id="11" name="Footer Placeholder 10"/>
          <p:cNvSpPr>
            <a:spLocks noGrp="1"/>
          </p:cNvSpPr>
          <p:nvPr>
            <p:ph type="ftr" sz="quarter" idx="11"/>
          </p:nvPr>
        </p:nvSpPr>
        <p:spPr/>
        <p:txBody>
          <a:bodyPr/>
          <a:lstStyle/>
          <a:p>
            <a:r>
              <a:rPr lang="en-US" smtClean="0"/>
              <a:t>CS6501: Text Mining</a:t>
            </a:r>
            <a:endParaRPr lang="en-US"/>
          </a:p>
        </p:txBody>
      </p:sp>
      <p:sp>
        <p:nvSpPr>
          <p:cNvPr id="12" name="Slide Number Placeholder 11"/>
          <p:cNvSpPr>
            <a:spLocks noGrp="1"/>
          </p:cNvSpPr>
          <p:nvPr>
            <p:ph type="sldNum" sz="quarter" idx="12"/>
          </p:nvPr>
        </p:nvSpPr>
        <p:spPr/>
        <p:txBody>
          <a:bodyPr/>
          <a:lstStyle/>
          <a:p>
            <a:fld id="{78538BB7-E41F-4A0D-BDB3-6F27B6A9F586}" type="slidenum">
              <a:rPr lang="en-US" smtClean="0"/>
              <a:t>11</a:t>
            </a:fld>
            <a:endParaRPr lang="en-US"/>
          </a:p>
        </p:txBody>
      </p:sp>
    </p:spTree>
    <p:extLst>
      <p:ext uri="{BB962C8B-B14F-4D97-AF65-F5344CB8AC3E}">
        <p14:creationId xmlns:p14="http://schemas.microsoft.com/office/powerpoint/2010/main" val="2160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Movie recommendation</a:t>
            </a:r>
            <a:endParaRPr lang="en-US" dirty="0"/>
          </a:p>
        </p:txBody>
      </p:sp>
      <p:pic>
        <p:nvPicPr>
          <p:cNvPr id="5122" name="Picture 2" descr="http://www.livedigitally.com/wp-content/uploads/2009/06/netflix-que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333" y="2272809"/>
            <a:ext cx="6916408" cy="408354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12</a:t>
            </a:fld>
            <a:endParaRPr lang="en-US"/>
          </a:p>
        </p:txBody>
      </p:sp>
    </p:spTree>
    <p:extLst>
      <p:ext uri="{BB962C8B-B14F-4D97-AF65-F5344CB8AC3E}">
        <p14:creationId xmlns:p14="http://schemas.microsoft.com/office/powerpoint/2010/main" val="920321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Restaurant/hotel recommendation</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13</a:t>
            </a:fld>
            <a:endParaRPr lang="en-US"/>
          </a:p>
        </p:txBody>
      </p:sp>
      <p:pic>
        <p:nvPicPr>
          <p:cNvPr id="7" name="Picture 6"/>
          <p:cNvPicPr>
            <a:picLocks noChangeAspect="1"/>
          </p:cNvPicPr>
          <p:nvPr/>
        </p:nvPicPr>
        <p:blipFill>
          <a:blip r:embed="rId2"/>
          <a:stretch>
            <a:fillRect/>
          </a:stretch>
        </p:blipFill>
        <p:spPr>
          <a:xfrm>
            <a:off x="470068" y="2507587"/>
            <a:ext cx="3874705" cy="3239508"/>
          </a:xfrm>
          <a:prstGeom prst="rect">
            <a:avLst/>
          </a:prstGeom>
        </p:spPr>
      </p:pic>
      <p:pic>
        <p:nvPicPr>
          <p:cNvPr id="9" name="Picture 8"/>
          <p:cNvPicPr>
            <a:picLocks noChangeAspect="1"/>
          </p:cNvPicPr>
          <p:nvPr/>
        </p:nvPicPr>
        <p:blipFill>
          <a:blip r:embed="rId3"/>
          <a:stretch>
            <a:fillRect/>
          </a:stretch>
        </p:blipFill>
        <p:spPr>
          <a:xfrm>
            <a:off x="4602848" y="2507586"/>
            <a:ext cx="4210951" cy="3219605"/>
          </a:xfrm>
          <a:prstGeom prst="rect">
            <a:avLst/>
          </a:prstGeom>
        </p:spPr>
      </p:pic>
    </p:spTree>
    <p:extLst>
      <p:ext uri="{BB962C8B-B14F-4D97-AF65-F5344CB8AC3E}">
        <p14:creationId xmlns:p14="http://schemas.microsoft.com/office/powerpoint/2010/main" val="2354368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News recommendation</a:t>
            </a:r>
            <a:endParaRPr lang="en-US" dirty="0"/>
          </a:p>
        </p:txBody>
      </p:sp>
      <p:pic>
        <p:nvPicPr>
          <p:cNvPr id="5" name="Picture 4"/>
          <p:cNvPicPr>
            <a:picLocks noChangeAspect="1"/>
          </p:cNvPicPr>
          <p:nvPr/>
        </p:nvPicPr>
        <p:blipFill>
          <a:blip r:embed="rId2"/>
          <a:stretch>
            <a:fillRect/>
          </a:stretch>
        </p:blipFill>
        <p:spPr>
          <a:xfrm>
            <a:off x="2116667" y="2513910"/>
            <a:ext cx="5073952" cy="3676286"/>
          </a:xfrm>
          <a:prstGeom prst="rect">
            <a:avLst/>
          </a:prstGeom>
        </p:spPr>
      </p:pic>
      <p:sp>
        <p:nvSpPr>
          <p:cNvPr id="4" name="Date Placeholder 3"/>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14</a:t>
            </a:fld>
            <a:endParaRPr lang="en-US"/>
          </a:p>
        </p:txBody>
      </p:sp>
    </p:spTree>
    <p:extLst>
      <p:ext uri="{BB962C8B-B14F-4D97-AF65-F5344CB8AC3E}">
        <p14:creationId xmlns:p14="http://schemas.microsoft.com/office/powerpoint/2010/main" val="1452589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Text analytics </a:t>
            </a:r>
            <a:r>
              <a:rPr lang="en-US" dirty="0"/>
              <a:t>in </a:t>
            </a:r>
            <a:r>
              <a:rPr lang="en-US" dirty="0" smtClean="0"/>
              <a:t>financial services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15</a:t>
            </a:fld>
            <a:endParaRPr lang="en-US"/>
          </a:p>
        </p:txBody>
      </p:sp>
      <p:pic>
        <p:nvPicPr>
          <p:cNvPr id="1026" name="Picture 2" descr="http://www.blogcdn.com/www.dailyfinance.com/media/2012/11/social-media-predictions-435cs1101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24247"/>
            <a:ext cx="5857875"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16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Text analytics </a:t>
            </a:r>
            <a:r>
              <a:rPr lang="en-US" dirty="0"/>
              <a:t>in </a:t>
            </a:r>
            <a:r>
              <a:rPr lang="en-US" dirty="0" smtClean="0"/>
              <a:t>healthcare</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16</a:t>
            </a:fld>
            <a:endParaRPr lang="en-US"/>
          </a:p>
        </p:txBody>
      </p:sp>
      <p:pic>
        <p:nvPicPr>
          <p:cNvPr id="3074" name="Picture 2" descr="http://cufon.org/CRG/memo/186538J.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479" y="2539715"/>
            <a:ext cx="2852737" cy="34949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3950494" y="2539715"/>
            <a:ext cx="4138612" cy="2965934"/>
          </a:xfrm>
          <a:prstGeom prst="rect">
            <a:avLst/>
          </a:prstGeom>
        </p:spPr>
      </p:pic>
    </p:spTree>
    <p:extLst>
      <p:ext uri="{BB962C8B-B14F-4D97-AF65-F5344CB8AC3E}">
        <p14:creationId xmlns:p14="http://schemas.microsoft.com/office/powerpoint/2010/main" val="877489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perform text mining?</a:t>
            </a:r>
            <a:endParaRPr lang="en-US" dirty="0"/>
          </a:p>
        </p:txBody>
      </p:sp>
      <p:sp>
        <p:nvSpPr>
          <p:cNvPr id="3" name="Content Placeholder 2"/>
          <p:cNvSpPr>
            <a:spLocks noGrp="1"/>
          </p:cNvSpPr>
          <p:nvPr>
            <p:ph idx="1"/>
          </p:nvPr>
        </p:nvSpPr>
        <p:spPr/>
        <p:txBody>
          <a:bodyPr/>
          <a:lstStyle/>
          <a:p>
            <a:r>
              <a:rPr lang="en-US" dirty="0" smtClean="0"/>
              <a:t>As computer scientists, we view it as</a:t>
            </a:r>
          </a:p>
          <a:p>
            <a:pPr lvl="1"/>
            <a:r>
              <a:rPr lang="en-US" dirty="0" smtClean="0"/>
              <a:t>Text Mining = </a:t>
            </a:r>
            <a:r>
              <a:rPr lang="en-US" dirty="0" smtClean="0">
                <a:solidFill>
                  <a:srgbClr val="FF0000"/>
                </a:solidFill>
              </a:rPr>
              <a:t>Data Mining </a:t>
            </a:r>
            <a:r>
              <a:rPr lang="en-US" dirty="0" smtClean="0"/>
              <a:t>+ </a:t>
            </a:r>
            <a:r>
              <a:rPr lang="en-US" dirty="0" smtClean="0">
                <a:solidFill>
                  <a:srgbClr val="00B050"/>
                </a:solidFill>
              </a:rPr>
              <a:t>Text Data</a:t>
            </a:r>
            <a:endParaRPr lang="en-US" dirty="0">
              <a:solidFill>
                <a:srgbClr val="00B050"/>
              </a:solidFill>
            </a:endParaRPr>
          </a:p>
        </p:txBody>
      </p:sp>
      <p:grpSp>
        <p:nvGrpSpPr>
          <p:cNvPr id="4" name="Group 3"/>
          <p:cNvGrpSpPr/>
          <p:nvPr/>
        </p:nvGrpSpPr>
        <p:grpSpPr>
          <a:xfrm>
            <a:off x="2574428" y="2722789"/>
            <a:ext cx="4313947" cy="2023308"/>
            <a:chOff x="2574428" y="2722789"/>
            <a:chExt cx="4313947" cy="2023308"/>
          </a:xfrm>
        </p:grpSpPr>
        <p:cxnSp>
          <p:nvCxnSpPr>
            <p:cNvPr id="5" name="Straight Connector 4"/>
            <p:cNvCxnSpPr/>
            <p:nvPr/>
          </p:nvCxnSpPr>
          <p:spPr>
            <a:xfrm flipH="1">
              <a:off x="3162301" y="2732314"/>
              <a:ext cx="685800" cy="7837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21604" y="2722789"/>
              <a:ext cx="782866" cy="7932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536217">
              <a:off x="2574428" y="4376765"/>
              <a:ext cx="2867025" cy="369332"/>
            </a:xfrm>
            <a:prstGeom prst="rect">
              <a:avLst/>
            </a:prstGeom>
            <a:noFill/>
          </p:spPr>
          <p:txBody>
            <a:bodyPr wrap="square" rtlCol="0">
              <a:spAutoFit/>
            </a:bodyPr>
            <a:lstStyle/>
            <a:p>
              <a:r>
                <a:rPr lang="en-US" dirty="0" smtClean="0">
                  <a:solidFill>
                    <a:srgbClr val="FF0000"/>
                  </a:solidFill>
                </a:rPr>
                <a:t>Applied machine learning</a:t>
              </a:r>
              <a:endParaRPr lang="en-US" dirty="0">
                <a:solidFill>
                  <a:srgbClr val="FF0000"/>
                </a:solidFill>
              </a:endParaRPr>
            </a:p>
          </p:txBody>
        </p:sp>
        <p:sp>
          <p:nvSpPr>
            <p:cNvPr id="14" name="TextBox 13"/>
            <p:cNvSpPr txBox="1"/>
            <p:nvPr/>
          </p:nvSpPr>
          <p:spPr>
            <a:xfrm rot="2536217">
              <a:off x="3314177" y="4362461"/>
              <a:ext cx="2867025" cy="369332"/>
            </a:xfrm>
            <a:prstGeom prst="rect">
              <a:avLst/>
            </a:prstGeom>
            <a:noFill/>
          </p:spPr>
          <p:txBody>
            <a:bodyPr wrap="square" rtlCol="0">
              <a:spAutoFit/>
            </a:bodyPr>
            <a:lstStyle/>
            <a:p>
              <a:r>
                <a:rPr lang="en-US" dirty="0" smtClean="0">
                  <a:solidFill>
                    <a:srgbClr val="FF0000"/>
                  </a:solidFill>
                </a:rPr>
                <a:t>Natural language processing</a:t>
              </a:r>
              <a:endParaRPr lang="en-US" dirty="0">
                <a:solidFill>
                  <a:srgbClr val="FF0000"/>
                </a:solidFill>
              </a:endParaRPr>
            </a:p>
          </p:txBody>
        </p:sp>
        <p:sp>
          <p:nvSpPr>
            <p:cNvPr id="15" name="TextBox 14"/>
            <p:cNvSpPr txBox="1"/>
            <p:nvPr/>
          </p:nvSpPr>
          <p:spPr>
            <a:xfrm rot="2536217">
              <a:off x="4021350" y="4259474"/>
              <a:ext cx="2867025" cy="369332"/>
            </a:xfrm>
            <a:prstGeom prst="rect">
              <a:avLst/>
            </a:prstGeom>
            <a:noFill/>
          </p:spPr>
          <p:txBody>
            <a:bodyPr wrap="square" rtlCol="0">
              <a:spAutoFit/>
            </a:bodyPr>
            <a:lstStyle/>
            <a:p>
              <a:r>
                <a:rPr lang="en-US" dirty="0" smtClean="0">
                  <a:solidFill>
                    <a:srgbClr val="FF0000"/>
                  </a:solidFill>
                </a:rPr>
                <a:t>Information retrieval</a:t>
              </a:r>
              <a:endParaRPr lang="en-US" dirty="0">
                <a:solidFill>
                  <a:srgbClr val="FF0000"/>
                </a:solidFill>
              </a:endParaRPr>
            </a:p>
          </p:txBody>
        </p:sp>
      </p:grpSp>
      <p:grpSp>
        <p:nvGrpSpPr>
          <p:cNvPr id="7" name="Group 6"/>
          <p:cNvGrpSpPr/>
          <p:nvPr/>
        </p:nvGrpSpPr>
        <p:grpSpPr>
          <a:xfrm>
            <a:off x="5244193" y="2722789"/>
            <a:ext cx="3539707" cy="2539013"/>
            <a:chOff x="5244193" y="2722789"/>
            <a:chExt cx="3539707" cy="2539013"/>
          </a:xfrm>
        </p:grpSpPr>
        <p:cxnSp>
          <p:nvCxnSpPr>
            <p:cNvPr id="11" name="Straight Connector 10"/>
            <p:cNvCxnSpPr/>
            <p:nvPr/>
          </p:nvCxnSpPr>
          <p:spPr>
            <a:xfrm flipH="1">
              <a:off x="5244193" y="2732314"/>
              <a:ext cx="685800" cy="78377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77667" y="2722789"/>
              <a:ext cx="920137" cy="78538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2530811">
              <a:off x="5967215" y="3504458"/>
              <a:ext cx="1447800" cy="369332"/>
            </a:xfrm>
            <a:prstGeom prst="rect">
              <a:avLst/>
            </a:prstGeom>
            <a:noFill/>
          </p:spPr>
          <p:txBody>
            <a:bodyPr wrap="square" rtlCol="0">
              <a:spAutoFit/>
            </a:bodyPr>
            <a:lstStyle/>
            <a:p>
              <a:r>
                <a:rPr lang="en-US" dirty="0" smtClean="0">
                  <a:solidFill>
                    <a:srgbClr val="00B050"/>
                  </a:solidFill>
                </a:rPr>
                <a:t>Emails</a:t>
              </a:r>
              <a:endParaRPr lang="en-US" dirty="0">
                <a:solidFill>
                  <a:srgbClr val="00B050"/>
                </a:solidFill>
              </a:endParaRPr>
            </a:p>
          </p:txBody>
        </p:sp>
        <p:sp>
          <p:nvSpPr>
            <p:cNvPr id="17" name="TextBox 16"/>
            <p:cNvSpPr txBox="1"/>
            <p:nvPr/>
          </p:nvSpPr>
          <p:spPr>
            <a:xfrm rot="2530811">
              <a:off x="5504179" y="4057325"/>
              <a:ext cx="1447800" cy="369332"/>
            </a:xfrm>
            <a:prstGeom prst="rect">
              <a:avLst/>
            </a:prstGeom>
            <a:noFill/>
          </p:spPr>
          <p:txBody>
            <a:bodyPr wrap="square" rtlCol="0">
              <a:spAutoFit/>
            </a:bodyPr>
            <a:lstStyle/>
            <a:p>
              <a:r>
                <a:rPr lang="en-US" dirty="0" smtClean="0">
                  <a:solidFill>
                    <a:srgbClr val="00B050"/>
                  </a:solidFill>
                </a:rPr>
                <a:t>Blogs</a:t>
              </a:r>
              <a:endParaRPr lang="en-US" dirty="0">
                <a:solidFill>
                  <a:srgbClr val="00B050"/>
                </a:solidFill>
              </a:endParaRPr>
            </a:p>
          </p:txBody>
        </p:sp>
        <p:sp>
          <p:nvSpPr>
            <p:cNvPr id="18" name="TextBox 17"/>
            <p:cNvSpPr txBox="1"/>
            <p:nvPr/>
          </p:nvSpPr>
          <p:spPr>
            <a:xfrm rot="2530811">
              <a:off x="7336100" y="4892470"/>
              <a:ext cx="1447800" cy="369332"/>
            </a:xfrm>
            <a:prstGeom prst="rect">
              <a:avLst/>
            </a:prstGeom>
            <a:noFill/>
          </p:spPr>
          <p:txBody>
            <a:bodyPr wrap="square" rtlCol="0">
              <a:spAutoFit/>
            </a:bodyPr>
            <a:lstStyle/>
            <a:p>
              <a:r>
                <a:rPr lang="en-US" dirty="0" smtClean="0">
                  <a:solidFill>
                    <a:srgbClr val="00B050"/>
                  </a:solidFill>
                </a:rPr>
                <a:t>News articles</a:t>
              </a:r>
              <a:endParaRPr lang="en-US" dirty="0">
                <a:solidFill>
                  <a:srgbClr val="00B050"/>
                </a:solidFill>
              </a:endParaRPr>
            </a:p>
          </p:txBody>
        </p:sp>
        <p:sp>
          <p:nvSpPr>
            <p:cNvPr id="19" name="TextBox 18"/>
            <p:cNvSpPr txBox="1"/>
            <p:nvPr/>
          </p:nvSpPr>
          <p:spPr>
            <a:xfrm rot="2530811">
              <a:off x="5991224" y="4602547"/>
              <a:ext cx="1447800" cy="369332"/>
            </a:xfrm>
            <a:prstGeom prst="rect">
              <a:avLst/>
            </a:prstGeom>
            <a:noFill/>
          </p:spPr>
          <p:txBody>
            <a:bodyPr wrap="square" rtlCol="0">
              <a:spAutoFit/>
            </a:bodyPr>
            <a:lstStyle/>
            <a:p>
              <a:r>
                <a:rPr lang="en-US" dirty="0" smtClean="0">
                  <a:solidFill>
                    <a:srgbClr val="00B050"/>
                  </a:solidFill>
                </a:rPr>
                <a:t>Web pages</a:t>
              </a:r>
              <a:endParaRPr lang="en-US" dirty="0">
                <a:solidFill>
                  <a:srgbClr val="00B050"/>
                </a:solidFill>
              </a:endParaRPr>
            </a:p>
          </p:txBody>
        </p:sp>
        <p:sp>
          <p:nvSpPr>
            <p:cNvPr id="20" name="TextBox 19"/>
            <p:cNvSpPr txBox="1"/>
            <p:nvPr/>
          </p:nvSpPr>
          <p:spPr>
            <a:xfrm rot="2775278">
              <a:off x="6573904" y="4254659"/>
              <a:ext cx="1447800" cy="369332"/>
            </a:xfrm>
            <a:prstGeom prst="rect">
              <a:avLst/>
            </a:prstGeom>
            <a:noFill/>
          </p:spPr>
          <p:txBody>
            <a:bodyPr wrap="square" rtlCol="0">
              <a:spAutoFit/>
            </a:bodyPr>
            <a:lstStyle/>
            <a:p>
              <a:r>
                <a:rPr lang="en-US" dirty="0" smtClean="0">
                  <a:solidFill>
                    <a:srgbClr val="00B050"/>
                  </a:solidFill>
                </a:rPr>
                <a:t>Tweets</a:t>
              </a:r>
              <a:endParaRPr lang="en-US" dirty="0">
                <a:solidFill>
                  <a:srgbClr val="00B050"/>
                </a:solidFill>
              </a:endParaRPr>
            </a:p>
          </p:txBody>
        </p:sp>
        <p:sp>
          <p:nvSpPr>
            <p:cNvPr id="21" name="TextBox 20"/>
            <p:cNvSpPr txBox="1"/>
            <p:nvPr/>
          </p:nvSpPr>
          <p:spPr>
            <a:xfrm rot="2530811">
              <a:off x="6558712" y="3874365"/>
              <a:ext cx="1999938" cy="369332"/>
            </a:xfrm>
            <a:prstGeom prst="rect">
              <a:avLst/>
            </a:prstGeom>
            <a:noFill/>
          </p:spPr>
          <p:txBody>
            <a:bodyPr wrap="square" rtlCol="0">
              <a:spAutoFit/>
            </a:bodyPr>
            <a:lstStyle/>
            <a:p>
              <a:r>
                <a:rPr lang="en-US" dirty="0" smtClean="0">
                  <a:solidFill>
                    <a:srgbClr val="00B050"/>
                  </a:solidFill>
                </a:rPr>
                <a:t>Scientific literature</a:t>
              </a:r>
              <a:endParaRPr lang="en-US" dirty="0">
                <a:solidFill>
                  <a:srgbClr val="00B050"/>
                </a:solidFill>
              </a:endParaRPr>
            </a:p>
          </p:txBody>
        </p:sp>
        <p:sp>
          <p:nvSpPr>
            <p:cNvPr id="22" name="TextBox 21"/>
            <p:cNvSpPr txBox="1"/>
            <p:nvPr/>
          </p:nvSpPr>
          <p:spPr>
            <a:xfrm rot="2636528">
              <a:off x="5282868" y="4258798"/>
              <a:ext cx="3211286" cy="369332"/>
            </a:xfrm>
            <a:prstGeom prst="rect">
              <a:avLst/>
            </a:prstGeom>
            <a:noFill/>
          </p:spPr>
          <p:txBody>
            <a:bodyPr wrap="square" rtlCol="0">
              <a:spAutoFit/>
            </a:bodyPr>
            <a:lstStyle/>
            <a:p>
              <a:r>
                <a:rPr lang="en-US" dirty="0" smtClean="0">
                  <a:solidFill>
                    <a:srgbClr val="00B050"/>
                  </a:solidFill>
                </a:rPr>
                <a:t>Software documentations</a:t>
              </a:r>
              <a:endParaRPr lang="en-US" dirty="0">
                <a:solidFill>
                  <a:srgbClr val="00B050"/>
                </a:solidFill>
              </a:endParaRPr>
            </a:p>
          </p:txBody>
        </p:sp>
      </p:grpSp>
      <p:sp>
        <p:nvSpPr>
          <p:cNvPr id="8" name="Date Placeholder 7"/>
          <p:cNvSpPr>
            <a:spLocks noGrp="1"/>
          </p:cNvSpPr>
          <p:nvPr>
            <p:ph type="dt" sz="half" idx="10"/>
          </p:nvPr>
        </p:nvSpPr>
        <p:spPr/>
        <p:txBody>
          <a:bodyPr/>
          <a:lstStyle/>
          <a:p>
            <a:r>
              <a:rPr lang="en-US" smtClean="0"/>
              <a:t>CS@UVa</a:t>
            </a:r>
            <a:endParaRPr lang="en-US"/>
          </a:p>
        </p:txBody>
      </p:sp>
      <p:sp>
        <p:nvSpPr>
          <p:cNvPr id="9" name="Footer Placeholder 8"/>
          <p:cNvSpPr>
            <a:spLocks noGrp="1"/>
          </p:cNvSpPr>
          <p:nvPr>
            <p:ph type="ftr" sz="quarter" idx="11"/>
          </p:nvPr>
        </p:nvSpPr>
        <p:spPr/>
        <p:txBody>
          <a:bodyPr/>
          <a:lstStyle/>
          <a:p>
            <a:r>
              <a:rPr lang="en-US" smtClean="0"/>
              <a:t>CS6501: Text Mining</a:t>
            </a:r>
            <a:endParaRPr lang="en-US"/>
          </a:p>
        </p:txBody>
      </p:sp>
      <p:sp>
        <p:nvSpPr>
          <p:cNvPr id="10" name="Slide Number Placeholder 9"/>
          <p:cNvSpPr>
            <a:spLocks noGrp="1"/>
          </p:cNvSpPr>
          <p:nvPr>
            <p:ph type="sldNum" sz="quarter" idx="12"/>
          </p:nvPr>
        </p:nvSpPr>
        <p:spPr/>
        <p:txBody>
          <a:bodyPr/>
          <a:lstStyle/>
          <a:p>
            <a:fld id="{78538BB7-E41F-4A0D-BDB3-6F27B6A9F586}" type="slidenum">
              <a:rPr lang="en-US" smtClean="0"/>
              <a:t>17</a:t>
            </a:fld>
            <a:endParaRPr lang="en-US"/>
          </a:p>
        </p:txBody>
      </p:sp>
    </p:spTree>
    <p:extLst>
      <p:ext uri="{BB962C8B-B14F-4D97-AF65-F5344CB8AC3E}">
        <p14:creationId xmlns:p14="http://schemas.microsoft.com/office/powerpoint/2010/main" val="4926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lstStyle/>
          <a:p>
            <a:r>
              <a:rPr lang="en-US" altLang="en-US" dirty="0"/>
              <a:t>Text </a:t>
            </a:r>
            <a:r>
              <a:rPr lang="en-US" altLang="en-US" dirty="0" smtClean="0"/>
              <a:t>mining </a:t>
            </a:r>
            <a:r>
              <a:rPr lang="en-US" altLang="en-US" dirty="0" err="1" smtClean="0"/>
              <a:t>v.s</a:t>
            </a:r>
            <a:r>
              <a:rPr lang="en-US" altLang="en-US" dirty="0"/>
              <a:t>. NLP, IR, DM…</a:t>
            </a:r>
          </a:p>
        </p:txBody>
      </p:sp>
      <p:sp>
        <p:nvSpPr>
          <p:cNvPr id="841731" name="Rectangle 3"/>
          <p:cNvSpPr>
            <a:spLocks noGrp="1" noChangeArrowheads="1"/>
          </p:cNvSpPr>
          <p:nvPr>
            <p:ph idx="1"/>
          </p:nvPr>
        </p:nvSpPr>
        <p:spPr/>
        <p:txBody>
          <a:bodyPr>
            <a:normAutofit/>
          </a:bodyPr>
          <a:lstStyle/>
          <a:p>
            <a:pPr>
              <a:lnSpc>
                <a:spcPct val="90000"/>
              </a:lnSpc>
            </a:pPr>
            <a:r>
              <a:rPr lang="en-US" altLang="en-US" dirty="0"/>
              <a:t>How does it relate to data mining in general?</a:t>
            </a:r>
          </a:p>
          <a:p>
            <a:pPr>
              <a:lnSpc>
                <a:spcPct val="90000"/>
              </a:lnSpc>
            </a:pPr>
            <a:r>
              <a:rPr lang="en-US" altLang="en-US" dirty="0"/>
              <a:t>How does it relate to computational linguistics?</a:t>
            </a:r>
          </a:p>
          <a:p>
            <a:pPr>
              <a:lnSpc>
                <a:spcPct val="90000"/>
              </a:lnSpc>
            </a:pPr>
            <a:r>
              <a:rPr lang="en-US" altLang="en-US" dirty="0"/>
              <a:t>How does it relate to information retrieval?</a:t>
            </a:r>
          </a:p>
        </p:txBody>
      </p:sp>
      <p:graphicFrame>
        <p:nvGraphicFramePr>
          <p:cNvPr id="841732" name="Group 4"/>
          <p:cNvGraphicFramePr>
            <a:graphicFrameLocks noGrp="1"/>
          </p:cNvGraphicFramePr>
          <p:nvPr>
            <p:extLst>
              <p:ext uri="{D42A27DB-BD31-4B8C-83A1-F6EECF244321}">
                <p14:modId xmlns:p14="http://schemas.microsoft.com/office/powerpoint/2010/main" val="396450741"/>
              </p:ext>
            </p:extLst>
          </p:nvPr>
        </p:nvGraphicFramePr>
        <p:xfrm>
          <a:off x="821266" y="3795181"/>
          <a:ext cx="7666568" cy="2481033"/>
        </p:xfrm>
        <a:graphic>
          <a:graphicData uri="http://schemas.openxmlformats.org/drawingml/2006/table">
            <a:tbl>
              <a:tblPr/>
              <a:tblGrid>
                <a:gridCol w="2212199"/>
                <a:gridCol w="2221155"/>
                <a:gridCol w="1685272"/>
                <a:gridCol w="1547942"/>
              </a:tblGrid>
              <a:tr h="466984">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Finding Patterns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Finding “Nuggets”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r>
              <a:tr h="466984">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Novel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Non-Novel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806479">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Non-textual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ts val="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General</a:t>
                      </a:r>
                    </a:p>
                    <a:p>
                      <a:pPr marL="0" marR="0" lvl="0" indent="0" algn="ctr" defTabSz="914400" rtl="0" eaLnBrk="0" fontAlgn="base" latinLnBrk="0" hangingPunct="0">
                        <a:lnSpc>
                          <a:spcPct val="100000"/>
                        </a:lnSpc>
                        <a:spcBef>
                          <a:spcPts val="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data-mining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Exploratory data analysis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Database queries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0586">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Computational Linguistics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Information retrieval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extBox 1"/>
          <p:cNvSpPr txBox="1"/>
          <p:nvPr/>
        </p:nvSpPr>
        <p:spPr>
          <a:xfrm>
            <a:off x="4013201" y="5594927"/>
            <a:ext cx="2404532" cy="646331"/>
          </a:xfrm>
          <a:prstGeom prst="rect">
            <a:avLst/>
          </a:prstGeom>
          <a:solidFill>
            <a:schemeClr val="bg1"/>
          </a:solidFill>
        </p:spPr>
        <p:txBody>
          <a:bodyPr wrap="square" rtlCol="0">
            <a:spAutoFit/>
          </a:bodyPr>
          <a:lstStyle/>
          <a:p>
            <a:r>
              <a:rPr lang="en-US" sz="3600" b="1" dirty="0" smtClean="0">
                <a:solidFill>
                  <a:srgbClr val="FF0000"/>
                </a:solidFill>
              </a:rPr>
              <a:t>Text Mining</a:t>
            </a:r>
            <a:endParaRPr lang="en-US" sz="3600" b="1" dirty="0">
              <a:solidFill>
                <a:srgbClr val="FF0000"/>
              </a:solidFill>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18</a:t>
            </a:fld>
            <a:endParaRPr lang="en-US"/>
          </a:p>
        </p:txBody>
      </p:sp>
    </p:spTree>
    <p:extLst>
      <p:ext uri="{BB962C8B-B14F-4D97-AF65-F5344CB8AC3E}">
        <p14:creationId xmlns:p14="http://schemas.microsoft.com/office/powerpoint/2010/main" val="45998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17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US" altLang="en-US" dirty="0"/>
              <a:t>Text </a:t>
            </a:r>
            <a:r>
              <a:rPr lang="en-US" altLang="en-US" dirty="0" smtClean="0"/>
              <a:t>mining in general</a:t>
            </a:r>
            <a:endParaRPr lang="en-US" altLang="en-US" dirty="0"/>
          </a:p>
        </p:txBody>
      </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41" name="Slide Number Placeholder 2"/>
          <p:cNvSpPr>
            <a:spLocks noGrp="1"/>
          </p:cNvSpPr>
          <p:nvPr>
            <p:ph type="sldNum" sz="quarter" idx="12"/>
          </p:nvPr>
        </p:nvSpPr>
        <p:spPr/>
        <p:txBody>
          <a:bodyPr/>
          <a:lstStyle/>
          <a:p>
            <a:fld id="{9AF9FCE4-0043-42FF-8FEB-0F3EB0D0C0FD}" type="slidenum">
              <a:rPr lang="en-US" altLang="en-US"/>
              <a:pPr/>
              <a:t>19</a:t>
            </a:fld>
            <a:endParaRPr lang="en-US" altLang="en-US"/>
          </a:p>
        </p:txBody>
      </p:sp>
      <p:sp>
        <p:nvSpPr>
          <p:cNvPr id="838659" name="AutoShape 3"/>
          <p:cNvSpPr>
            <a:spLocks noChangeArrowheads="1"/>
          </p:cNvSpPr>
          <p:nvPr/>
        </p:nvSpPr>
        <p:spPr bwMode="auto">
          <a:xfrm>
            <a:off x="1981200" y="2819400"/>
            <a:ext cx="4876800" cy="2212975"/>
          </a:xfrm>
          <a:prstGeom prst="can">
            <a:avLst>
              <a:gd name="adj" fmla="val 25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0" name="AutoShape 4"/>
          <p:cNvSpPr>
            <a:spLocks noChangeArrowheads="1"/>
          </p:cNvSpPr>
          <p:nvPr/>
        </p:nvSpPr>
        <p:spPr bwMode="auto">
          <a:xfrm>
            <a:off x="2335213" y="3373438"/>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1" name="AutoShape 5"/>
          <p:cNvSpPr>
            <a:spLocks noChangeArrowheads="1"/>
          </p:cNvSpPr>
          <p:nvPr/>
        </p:nvSpPr>
        <p:spPr bwMode="auto">
          <a:xfrm>
            <a:off x="2476500" y="349726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2" name="AutoShape 6"/>
          <p:cNvSpPr>
            <a:spLocks noChangeArrowheads="1"/>
          </p:cNvSpPr>
          <p:nvPr/>
        </p:nvSpPr>
        <p:spPr bwMode="auto">
          <a:xfrm>
            <a:off x="2900363"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3" name="AutoShape 7"/>
          <p:cNvSpPr>
            <a:spLocks noChangeArrowheads="1"/>
          </p:cNvSpPr>
          <p:nvPr/>
        </p:nvSpPr>
        <p:spPr bwMode="auto">
          <a:xfrm>
            <a:off x="2828925" y="4173538"/>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4" name="AutoShape 8"/>
          <p:cNvSpPr>
            <a:spLocks noChangeArrowheads="1"/>
          </p:cNvSpPr>
          <p:nvPr/>
        </p:nvSpPr>
        <p:spPr bwMode="auto">
          <a:xfrm>
            <a:off x="3465513"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5" name="AutoShape 9"/>
          <p:cNvSpPr>
            <a:spLocks noChangeArrowheads="1"/>
          </p:cNvSpPr>
          <p:nvPr/>
        </p:nvSpPr>
        <p:spPr bwMode="auto">
          <a:xfrm>
            <a:off x="4525963" y="368141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6" name="AutoShape 10"/>
          <p:cNvSpPr>
            <a:spLocks noChangeArrowheads="1"/>
          </p:cNvSpPr>
          <p:nvPr/>
        </p:nvSpPr>
        <p:spPr bwMode="auto">
          <a:xfrm>
            <a:off x="5160963" y="3681413"/>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7" name="AutoShape 11"/>
          <p:cNvSpPr>
            <a:spLocks noChangeArrowheads="1"/>
          </p:cNvSpPr>
          <p:nvPr/>
        </p:nvSpPr>
        <p:spPr bwMode="auto">
          <a:xfrm>
            <a:off x="3535363" y="4421188"/>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8" name="AutoShape 12"/>
          <p:cNvSpPr>
            <a:spLocks noChangeArrowheads="1"/>
          </p:cNvSpPr>
          <p:nvPr/>
        </p:nvSpPr>
        <p:spPr bwMode="auto">
          <a:xfrm>
            <a:off x="4243388" y="3805238"/>
            <a:ext cx="493712"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9" name="AutoShape 13"/>
          <p:cNvSpPr>
            <a:spLocks noChangeArrowheads="1"/>
          </p:cNvSpPr>
          <p:nvPr/>
        </p:nvSpPr>
        <p:spPr bwMode="auto">
          <a:xfrm>
            <a:off x="2193925" y="4173538"/>
            <a:ext cx="493713" cy="493712"/>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0" name="AutoShape 14"/>
          <p:cNvSpPr>
            <a:spLocks noChangeArrowheads="1"/>
          </p:cNvSpPr>
          <p:nvPr/>
        </p:nvSpPr>
        <p:spPr bwMode="auto">
          <a:xfrm>
            <a:off x="4667250" y="4235450"/>
            <a:ext cx="493713" cy="493713"/>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1" name="AutoShape 15"/>
          <p:cNvSpPr>
            <a:spLocks noChangeArrowheads="1"/>
          </p:cNvSpPr>
          <p:nvPr/>
        </p:nvSpPr>
        <p:spPr bwMode="auto">
          <a:xfrm>
            <a:off x="4030663" y="3559175"/>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2" name="AutoShape 16"/>
          <p:cNvSpPr>
            <a:spLocks noChangeArrowheads="1"/>
          </p:cNvSpPr>
          <p:nvPr/>
        </p:nvSpPr>
        <p:spPr bwMode="auto">
          <a:xfrm>
            <a:off x="4808538" y="3619500"/>
            <a:ext cx="211137"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3" name="AutoShape 17"/>
          <p:cNvSpPr>
            <a:spLocks noChangeArrowheads="1"/>
          </p:cNvSpPr>
          <p:nvPr/>
        </p:nvSpPr>
        <p:spPr bwMode="auto">
          <a:xfrm>
            <a:off x="3465513" y="3435350"/>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4" name="AutoShape 18"/>
          <p:cNvSpPr>
            <a:spLocks noChangeArrowheads="1"/>
          </p:cNvSpPr>
          <p:nvPr/>
        </p:nvSpPr>
        <p:spPr bwMode="auto">
          <a:xfrm>
            <a:off x="2828925" y="3373438"/>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5" name="AutoShape 19"/>
          <p:cNvSpPr>
            <a:spLocks noChangeArrowheads="1"/>
          </p:cNvSpPr>
          <p:nvPr/>
        </p:nvSpPr>
        <p:spPr bwMode="auto">
          <a:xfrm>
            <a:off x="5303838" y="4481513"/>
            <a:ext cx="211137"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6" name="AutoShape 20"/>
          <p:cNvSpPr>
            <a:spLocks noChangeArrowheads="1"/>
          </p:cNvSpPr>
          <p:nvPr/>
        </p:nvSpPr>
        <p:spPr bwMode="auto">
          <a:xfrm>
            <a:off x="4171950"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7" name="AutoShape 21"/>
          <p:cNvSpPr>
            <a:spLocks noChangeArrowheads="1"/>
          </p:cNvSpPr>
          <p:nvPr/>
        </p:nvSpPr>
        <p:spPr bwMode="auto">
          <a:xfrm>
            <a:off x="5514975" y="3867150"/>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8" name="AutoShape 22"/>
          <p:cNvSpPr>
            <a:spLocks noChangeArrowheads="1"/>
          </p:cNvSpPr>
          <p:nvPr/>
        </p:nvSpPr>
        <p:spPr bwMode="auto">
          <a:xfrm>
            <a:off x="5656263" y="3989388"/>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9" name="AutoShape 23"/>
          <p:cNvSpPr>
            <a:spLocks noChangeArrowheads="1"/>
          </p:cNvSpPr>
          <p:nvPr/>
        </p:nvSpPr>
        <p:spPr bwMode="auto">
          <a:xfrm>
            <a:off x="5797550" y="4113213"/>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0" name="AutoShape 24"/>
          <p:cNvSpPr>
            <a:spLocks noChangeArrowheads="1"/>
          </p:cNvSpPr>
          <p:nvPr/>
        </p:nvSpPr>
        <p:spPr bwMode="auto">
          <a:xfrm>
            <a:off x="3252788"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1" name="AutoShape 25"/>
          <p:cNvSpPr>
            <a:spLocks noChangeArrowheads="1"/>
          </p:cNvSpPr>
          <p:nvPr/>
        </p:nvSpPr>
        <p:spPr bwMode="auto">
          <a:xfrm>
            <a:off x="5868988" y="3559175"/>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2" name="AutoShape 26"/>
          <p:cNvSpPr>
            <a:spLocks noChangeArrowheads="1"/>
          </p:cNvSpPr>
          <p:nvPr/>
        </p:nvSpPr>
        <p:spPr bwMode="auto">
          <a:xfrm>
            <a:off x="5160963" y="3559175"/>
            <a:ext cx="284162"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3" name="AutoShape 27"/>
          <p:cNvSpPr>
            <a:spLocks noChangeArrowheads="1"/>
          </p:cNvSpPr>
          <p:nvPr/>
        </p:nvSpPr>
        <p:spPr bwMode="auto">
          <a:xfrm>
            <a:off x="6221413" y="349726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4" name="AutoShape 28"/>
          <p:cNvSpPr>
            <a:spLocks noChangeArrowheads="1"/>
          </p:cNvSpPr>
          <p:nvPr/>
        </p:nvSpPr>
        <p:spPr bwMode="auto">
          <a:xfrm>
            <a:off x="6362700" y="3619500"/>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5" name="AutoShape 29"/>
          <p:cNvSpPr>
            <a:spLocks noChangeArrowheads="1"/>
          </p:cNvSpPr>
          <p:nvPr/>
        </p:nvSpPr>
        <p:spPr bwMode="auto">
          <a:xfrm>
            <a:off x="5797550" y="3743325"/>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6" name="Freeform 30"/>
          <p:cNvSpPr>
            <a:spLocks/>
          </p:cNvSpPr>
          <p:nvPr/>
        </p:nvSpPr>
        <p:spPr bwMode="auto">
          <a:xfrm>
            <a:off x="6159500" y="4394200"/>
            <a:ext cx="266700" cy="355600"/>
          </a:xfrm>
          <a:custGeom>
            <a:avLst/>
            <a:gdLst>
              <a:gd name="T0" fmla="*/ 8 w 168"/>
              <a:gd name="T1" fmla="*/ 112 h 224"/>
              <a:gd name="T2" fmla="*/ 104 w 168"/>
              <a:gd name="T3" fmla="*/ 16 h 224"/>
              <a:gd name="T4" fmla="*/ 152 w 168"/>
              <a:gd name="T5" fmla="*/ 208 h 224"/>
              <a:gd name="T6" fmla="*/ 8 w 168"/>
              <a:gd name="T7" fmla="*/ 112 h 224"/>
            </a:gdLst>
            <a:ahLst/>
            <a:cxnLst>
              <a:cxn ang="0">
                <a:pos x="T0" y="T1"/>
              </a:cxn>
              <a:cxn ang="0">
                <a:pos x="T2" y="T3"/>
              </a:cxn>
              <a:cxn ang="0">
                <a:pos x="T4" y="T5"/>
              </a:cxn>
              <a:cxn ang="0">
                <a:pos x="T6" y="T7"/>
              </a:cxn>
            </a:cxnLst>
            <a:rect l="0" t="0" r="r" b="b"/>
            <a:pathLst>
              <a:path w="168" h="224">
                <a:moveTo>
                  <a:pt x="8" y="112"/>
                </a:moveTo>
                <a:cubicBezTo>
                  <a:pt x="0" y="80"/>
                  <a:pt x="80" y="0"/>
                  <a:pt x="104" y="16"/>
                </a:cubicBezTo>
                <a:cubicBezTo>
                  <a:pt x="128" y="32"/>
                  <a:pt x="168" y="192"/>
                  <a:pt x="152" y="208"/>
                </a:cubicBezTo>
                <a:cubicBezTo>
                  <a:pt x="136" y="224"/>
                  <a:pt x="16" y="144"/>
                  <a:pt x="8" y="112"/>
                </a:cubicBezTo>
                <a:close/>
              </a:path>
            </a:pathLst>
          </a:cu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7" name="AutoShape 31"/>
          <p:cNvSpPr>
            <a:spLocks noChangeArrowheads="1"/>
          </p:cNvSpPr>
          <p:nvPr/>
        </p:nvSpPr>
        <p:spPr bwMode="auto">
          <a:xfrm>
            <a:off x="6010275" y="4297363"/>
            <a:ext cx="493713"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 name="Group 3"/>
          <p:cNvGrpSpPr/>
          <p:nvPr/>
        </p:nvGrpSpPr>
        <p:grpSpPr>
          <a:xfrm>
            <a:off x="990600" y="1676400"/>
            <a:ext cx="2119313" cy="1247775"/>
            <a:chOff x="990600" y="1676400"/>
            <a:chExt cx="2119313" cy="1247775"/>
          </a:xfrm>
        </p:grpSpPr>
        <p:sp>
          <p:nvSpPr>
            <p:cNvPr id="838688" name="Text Box 32"/>
            <p:cNvSpPr txBox="1">
              <a:spLocks noChangeArrowheads="1"/>
            </p:cNvSpPr>
            <p:nvPr/>
          </p:nvSpPr>
          <p:spPr bwMode="auto">
            <a:xfrm>
              <a:off x="990600" y="1676400"/>
              <a:ext cx="1443038"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dirty="0">
                  <a:latin typeface="Gill Sans MT" pitchFamily="34" charset="0"/>
                </a:rPr>
                <a:t>Access</a:t>
              </a:r>
            </a:p>
          </p:txBody>
        </p:sp>
        <p:sp>
          <p:nvSpPr>
            <p:cNvPr id="838689" name="AutoShape 33"/>
            <p:cNvSpPr>
              <a:spLocks noChangeArrowheads="1"/>
            </p:cNvSpPr>
            <p:nvPr/>
          </p:nvSpPr>
          <p:spPr bwMode="auto">
            <a:xfrm rot="2563427">
              <a:off x="21336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4"/>
          <p:cNvGrpSpPr/>
          <p:nvPr/>
        </p:nvGrpSpPr>
        <p:grpSpPr>
          <a:xfrm>
            <a:off x="5410200" y="1600200"/>
            <a:ext cx="2178050" cy="1323975"/>
            <a:chOff x="5410200" y="1600200"/>
            <a:chExt cx="2178050" cy="1323975"/>
          </a:xfrm>
        </p:grpSpPr>
        <p:sp>
          <p:nvSpPr>
            <p:cNvPr id="838690" name="Text Box 34"/>
            <p:cNvSpPr txBox="1">
              <a:spLocks noChangeArrowheads="1"/>
            </p:cNvSpPr>
            <p:nvPr/>
          </p:nvSpPr>
          <p:spPr bwMode="auto">
            <a:xfrm>
              <a:off x="6248400" y="1600200"/>
              <a:ext cx="1339850"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Mining</a:t>
              </a:r>
            </a:p>
          </p:txBody>
        </p:sp>
        <p:sp>
          <p:nvSpPr>
            <p:cNvPr id="838691" name="AutoShape 35"/>
            <p:cNvSpPr>
              <a:spLocks noChangeArrowheads="1"/>
            </p:cNvSpPr>
            <p:nvPr/>
          </p:nvSpPr>
          <p:spPr bwMode="auto">
            <a:xfrm rot="19036573" flipH="1">
              <a:off x="54102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 name="Group 2"/>
          <p:cNvGrpSpPr/>
          <p:nvPr/>
        </p:nvGrpSpPr>
        <p:grpSpPr>
          <a:xfrm>
            <a:off x="3146425" y="4876800"/>
            <a:ext cx="2368550" cy="1366838"/>
            <a:chOff x="3146425" y="4876800"/>
            <a:chExt cx="2368550" cy="1366838"/>
          </a:xfrm>
        </p:grpSpPr>
        <p:sp>
          <p:nvSpPr>
            <p:cNvPr id="838692" name="Text Box 36"/>
            <p:cNvSpPr txBox="1">
              <a:spLocks noChangeArrowheads="1"/>
            </p:cNvSpPr>
            <p:nvPr/>
          </p:nvSpPr>
          <p:spPr bwMode="auto">
            <a:xfrm>
              <a:off x="3146425" y="5715000"/>
              <a:ext cx="2368550"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Organization</a:t>
              </a:r>
            </a:p>
          </p:txBody>
        </p:sp>
        <p:sp>
          <p:nvSpPr>
            <p:cNvPr id="838693" name="AutoShape 37"/>
            <p:cNvSpPr>
              <a:spLocks noChangeArrowheads="1"/>
            </p:cNvSpPr>
            <p:nvPr/>
          </p:nvSpPr>
          <p:spPr bwMode="auto">
            <a:xfrm rot="16200000" flipH="1">
              <a:off x="3969543" y="4945857"/>
              <a:ext cx="747713" cy="609600"/>
            </a:xfrm>
            <a:prstGeom prst="leftArrow">
              <a:avLst>
                <a:gd name="adj1" fmla="val 50000"/>
                <a:gd name="adj2" fmla="val 3066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8694" name="Text Box 38"/>
          <p:cNvSpPr txBox="1">
            <a:spLocks noChangeArrowheads="1"/>
          </p:cNvSpPr>
          <p:nvPr/>
        </p:nvSpPr>
        <p:spPr bwMode="auto">
          <a:xfrm>
            <a:off x="304800" y="2209800"/>
            <a:ext cx="17091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dirty="0" smtClean="0">
                <a:latin typeface="Gill Sans MT" pitchFamily="34" charset="0"/>
              </a:rPr>
              <a:t>Filter</a:t>
            </a:r>
            <a:endParaRPr lang="en-US" altLang="en-US" sz="2400" i="0" u="sng" dirty="0">
              <a:latin typeface="Gill Sans MT" pitchFamily="34" charset="0"/>
            </a:endParaRPr>
          </a:p>
          <a:p>
            <a:r>
              <a:rPr lang="en-US" altLang="en-US" sz="2400" b="0" i="0" dirty="0">
                <a:latin typeface="Gill Sans MT" pitchFamily="34" charset="0"/>
              </a:rPr>
              <a:t>information</a:t>
            </a:r>
          </a:p>
        </p:txBody>
      </p:sp>
      <p:sp>
        <p:nvSpPr>
          <p:cNvPr id="838695" name="Text Box 39"/>
          <p:cNvSpPr txBox="1">
            <a:spLocks noChangeArrowheads="1"/>
          </p:cNvSpPr>
          <p:nvPr/>
        </p:nvSpPr>
        <p:spPr bwMode="auto">
          <a:xfrm>
            <a:off x="6303958" y="2286000"/>
            <a:ext cx="29434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dirty="0" smtClean="0">
                <a:latin typeface="Gill Sans MT" pitchFamily="34" charset="0"/>
              </a:rPr>
              <a:t>Discover</a:t>
            </a:r>
            <a:r>
              <a:rPr lang="en-US" altLang="en-US" sz="2400" i="0" dirty="0" smtClean="0">
                <a:latin typeface="Gill Sans MT" pitchFamily="34" charset="0"/>
              </a:rPr>
              <a:t> </a:t>
            </a:r>
            <a:r>
              <a:rPr lang="en-US" altLang="en-US" sz="2400" b="0" i="0" dirty="0" smtClean="0">
                <a:latin typeface="Gill Sans MT" pitchFamily="34" charset="0"/>
              </a:rPr>
              <a:t>knowledge</a:t>
            </a:r>
            <a:endParaRPr lang="en-US" altLang="en-US" sz="2400" b="0" i="0" dirty="0">
              <a:latin typeface="Gill Sans MT" pitchFamily="34" charset="0"/>
            </a:endParaRPr>
          </a:p>
        </p:txBody>
      </p:sp>
      <p:sp>
        <p:nvSpPr>
          <p:cNvPr id="838696" name="Text Box 40"/>
          <p:cNvSpPr txBox="1">
            <a:spLocks noChangeArrowheads="1"/>
          </p:cNvSpPr>
          <p:nvPr/>
        </p:nvSpPr>
        <p:spPr bwMode="auto">
          <a:xfrm>
            <a:off x="5638800" y="5486400"/>
            <a:ext cx="3116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dirty="0">
                <a:latin typeface="Gill Sans MT" pitchFamily="34" charset="0"/>
              </a:rPr>
              <a:t>Add</a:t>
            </a:r>
            <a:r>
              <a:rPr lang="en-US" altLang="en-US" sz="2400" b="0" i="0" dirty="0">
                <a:latin typeface="Gill Sans MT" pitchFamily="34" charset="0"/>
              </a:rPr>
              <a:t> </a:t>
            </a:r>
          </a:p>
          <a:p>
            <a:r>
              <a:rPr lang="en-US" altLang="en-US" sz="2400" b="0" i="0" dirty="0">
                <a:latin typeface="Gill Sans MT" pitchFamily="34" charset="0"/>
              </a:rPr>
              <a:t>Structure/Annotations</a:t>
            </a:r>
          </a:p>
        </p:txBody>
      </p:sp>
      <p:sp>
        <p:nvSpPr>
          <p:cNvPr id="2" name="TextBox 1"/>
          <p:cNvSpPr txBox="1"/>
          <p:nvPr/>
        </p:nvSpPr>
        <p:spPr>
          <a:xfrm>
            <a:off x="2617787" y="1600158"/>
            <a:ext cx="1671637" cy="707886"/>
          </a:xfrm>
          <a:prstGeom prst="rect">
            <a:avLst/>
          </a:prstGeom>
          <a:noFill/>
        </p:spPr>
        <p:txBody>
          <a:bodyPr wrap="square" rtlCol="0">
            <a:spAutoFit/>
          </a:bodyPr>
          <a:lstStyle/>
          <a:p>
            <a:r>
              <a:rPr lang="en-US" sz="2000" b="1" dirty="0" smtClean="0"/>
              <a:t>Serve for IR applications</a:t>
            </a:r>
            <a:endParaRPr lang="en-US" sz="2000" b="1" dirty="0"/>
          </a:p>
        </p:txBody>
      </p:sp>
      <p:sp>
        <p:nvSpPr>
          <p:cNvPr id="43" name="TextBox 42"/>
          <p:cNvSpPr txBox="1"/>
          <p:nvPr/>
        </p:nvSpPr>
        <p:spPr>
          <a:xfrm>
            <a:off x="1045554" y="5633995"/>
            <a:ext cx="2105591" cy="707886"/>
          </a:xfrm>
          <a:prstGeom prst="rect">
            <a:avLst/>
          </a:prstGeom>
          <a:noFill/>
        </p:spPr>
        <p:txBody>
          <a:bodyPr wrap="square" rtlCol="0">
            <a:spAutoFit/>
          </a:bodyPr>
          <a:lstStyle/>
          <a:p>
            <a:r>
              <a:rPr lang="en-US" sz="2000" b="1" dirty="0" smtClean="0"/>
              <a:t>Based on NLP/ML techniques</a:t>
            </a:r>
            <a:endParaRPr lang="en-US" sz="2000" b="1" dirty="0"/>
          </a:p>
        </p:txBody>
      </p:sp>
      <p:sp>
        <p:nvSpPr>
          <p:cNvPr id="44" name="TextBox 43"/>
          <p:cNvSpPr txBox="1"/>
          <p:nvPr/>
        </p:nvSpPr>
        <p:spPr>
          <a:xfrm>
            <a:off x="4689732" y="1590702"/>
            <a:ext cx="1671637" cy="707886"/>
          </a:xfrm>
          <a:prstGeom prst="rect">
            <a:avLst/>
          </a:prstGeom>
          <a:noFill/>
        </p:spPr>
        <p:txBody>
          <a:bodyPr wrap="square" rtlCol="0">
            <a:spAutoFit/>
          </a:bodyPr>
          <a:lstStyle/>
          <a:p>
            <a:r>
              <a:rPr lang="en-US" sz="2000" b="1" dirty="0" smtClean="0"/>
              <a:t>Sub-area of DM research</a:t>
            </a:r>
            <a:endParaRPr lang="en-US" sz="2000" b="1" dirty="0"/>
          </a:p>
        </p:txBody>
      </p:sp>
    </p:spTree>
    <p:extLst>
      <p:ext uri="{BB962C8B-B14F-4D97-AF65-F5344CB8AC3E}">
        <p14:creationId xmlns:p14="http://schemas.microsoft.com/office/powerpoint/2010/main" val="420673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86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86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8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94" grpId="0"/>
      <p:bldP spid="838695" grpId="0"/>
      <p:bldP spid="838696" grpId="0"/>
      <p:bldP spid="2" grpId="0"/>
      <p:bldP spid="43"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“Text Mining”?</a:t>
            </a:r>
            <a:endParaRPr lang="en-US" dirty="0"/>
          </a:p>
        </p:txBody>
      </p:sp>
      <p:sp>
        <p:nvSpPr>
          <p:cNvPr id="6" name="Content Placeholder 5"/>
          <p:cNvSpPr>
            <a:spLocks noGrp="1"/>
          </p:cNvSpPr>
          <p:nvPr>
            <p:ph idx="1"/>
          </p:nvPr>
        </p:nvSpPr>
        <p:spPr/>
        <p:txBody>
          <a:bodyPr>
            <a:normAutofit lnSpcReduction="10000"/>
          </a:bodyPr>
          <a:lstStyle/>
          <a:p>
            <a:r>
              <a:rPr lang="en-US" dirty="0"/>
              <a:t>“</a:t>
            </a:r>
            <a:r>
              <a:rPr lang="en-US" i="1" dirty="0"/>
              <a:t>Text mining, also referred to as </a:t>
            </a:r>
            <a:r>
              <a:rPr lang="en-US" b="1" i="1" dirty="0"/>
              <a:t>text data mining</a:t>
            </a:r>
            <a:r>
              <a:rPr lang="en-US" i="1" dirty="0"/>
              <a:t>, roughly equivalent to text analytics, refers to the process of deriving high-quality information from text.</a:t>
            </a:r>
            <a:r>
              <a:rPr lang="en-US" dirty="0"/>
              <a:t>”  - </a:t>
            </a:r>
            <a:r>
              <a:rPr lang="en-US" dirty="0" err="1"/>
              <a:t>wikipedia</a:t>
            </a:r>
            <a:endParaRPr lang="en-US" dirty="0"/>
          </a:p>
          <a:p>
            <a:r>
              <a:rPr lang="en-US" i="1" dirty="0" smtClean="0"/>
              <a:t>“Another </a:t>
            </a:r>
            <a:r>
              <a:rPr lang="en-US" i="1" dirty="0"/>
              <a:t>way to view text data mining is as a process of </a:t>
            </a:r>
            <a:r>
              <a:rPr lang="en-US" b="1" i="1" dirty="0"/>
              <a:t>exploratory</a:t>
            </a:r>
            <a:r>
              <a:rPr lang="en-US" i="1" dirty="0"/>
              <a:t> data analysis that leads to </a:t>
            </a:r>
            <a:r>
              <a:rPr lang="en-US" b="1" i="1" dirty="0"/>
              <a:t>heretofore unknown </a:t>
            </a:r>
            <a:r>
              <a:rPr lang="en-US" i="1" dirty="0"/>
              <a:t>information, or to answers for questions for which the answer is not currently known</a:t>
            </a:r>
            <a:r>
              <a:rPr lang="en-US" i="1" dirty="0" smtClean="0"/>
              <a:t>.” </a:t>
            </a:r>
            <a:r>
              <a:rPr lang="en-US" dirty="0" smtClean="0"/>
              <a:t>- Hearst</a:t>
            </a:r>
            <a:r>
              <a:rPr lang="en-US" dirty="0"/>
              <a:t>, </a:t>
            </a:r>
            <a:r>
              <a:rPr lang="en-US" dirty="0" smtClean="0"/>
              <a:t>1999</a:t>
            </a:r>
            <a:endParaRPr lang="en-US" dirty="0"/>
          </a:p>
          <a:p>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2</a:t>
            </a:fld>
            <a:endParaRPr lang="en-US"/>
          </a:p>
        </p:txBody>
      </p:sp>
    </p:spTree>
    <p:extLst>
      <p:ext uri="{BB962C8B-B14F-4D97-AF65-F5344CB8AC3E}">
        <p14:creationId xmlns:p14="http://schemas.microsoft.com/office/powerpoint/2010/main" val="341936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US" altLang="en-US" dirty="0"/>
              <a:t>Challenges in </a:t>
            </a:r>
            <a:r>
              <a:rPr lang="en-US" altLang="en-US" dirty="0" smtClean="0"/>
              <a:t>text mining</a:t>
            </a:r>
            <a:endParaRPr lang="en-US" altLang="en-US" dirty="0"/>
          </a:p>
        </p:txBody>
      </p:sp>
      <p:sp>
        <p:nvSpPr>
          <p:cNvPr id="842755" name="Rectangle 3"/>
          <p:cNvSpPr>
            <a:spLocks noGrp="1" noChangeArrowheads="1"/>
          </p:cNvSpPr>
          <p:nvPr>
            <p:ph idx="1"/>
          </p:nvPr>
        </p:nvSpPr>
        <p:spPr/>
        <p:txBody>
          <a:bodyPr>
            <a:normAutofit/>
          </a:bodyPr>
          <a:lstStyle/>
          <a:p>
            <a:r>
              <a:rPr lang="en-US" altLang="en-US" sz="2800" dirty="0"/>
              <a:t>Data collection is “free text”</a:t>
            </a:r>
          </a:p>
          <a:p>
            <a:pPr lvl="1"/>
            <a:r>
              <a:rPr lang="en-US" altLang="en-US" sz="2400" dirty="0"/>
              <a:t>Data is not well-organized</a:t>
            </a:r>
          </a:p>
          <a:p>
            <a:pPr lvl="2"/>
            <a:r>
              <a:rPr lang="en-US" altLang="en-US" sz="2000" dirty="0"/>
              <a:t>Semi-structured or unstructured</a:t>
            </a:r>
          </a:p>
          <a:p>
            <a:pPr lvl="1"/>
            <a:r>
              <a:rPr lang="en-US" altLang="en-US" sz="2400" dirty="0"/>
              <a:t>Natural language text contains ambiguities on many levels </a:t>
            </a:r>
          </a:p>
          <a:p>
            <a:pPr lvl="2"/>
            <a:r>
              <a:rPr lang="en-US" altLang="en-US" sz="2000" dirty="0"/>
              <a:t>Lexical, syntactic, semantic, and pragmatic</a:t>
            </a:r>
          </a:p>
          <a:p>
            <a:pPr lvl="1"/>
            <a:r>
              <a:rPr lang="en-US" altLang="en-US" sz="2400" dirty="0"/>
              <a:t>Learning techniques for processing text typically need annotated training examples</a:t>
            </a:r>
          </a:p>
          <a:p>
            <a:pPr lvl="2"/>
            <a:r>
              <a:rPr lang="en-US" altLang="en-US" sz="2000" dirty="0" smtClean="0"/>
              <a:t>Expensive to acquire at scale</a:t>
            </a:r>
            <a:endParaRPr lang="en-US" altLang="en-US" sz="2000" dirty="0"/>
          </a:p>
          <a:p>
            <a:r>
              <a:rPr lang="en-US" altLang="en-US" sz="2800" dirty="0"/>
              <a:t>What to mine? </a:t>
            </a:r>
          </a:p>
        </p:txBody>
      </p:sp>
      <p:sp>
        <p:nvSpPr>
          <p:cNvPr id="5" name="Slide Number Placeholder 3"/>
          <p:cNvSpPr>
            <a:spLocks noGrp="1"/>
          </p:cNvSpPr>
          <p:nvPr>
            <p:ph type="sldNum" sz="quarter" idx="12"/>
          </p:nvPr>
        </p:nvSpPr>
        <p:spPr/>
        <p:txBody>
          <a:bodyPr/>
          <a:lstStyle/>
          <a:p>
            <a:fld id="{DB7A5CF8-1646-4C20-967E-A384ABBA5551}" type="slidenum">
              <a:rPr lang="en-US" altLang="en-US"/>
              <a:pPr/>
              <a:t>20</a:t>
            </a:fld>
            <a:endParaRPr lang="en-US" altLang="en-US"/>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Tree>
    <p:extLst>
      <p:ext uri="{BB962C8B-B14F-4D97-AF65-F5344CB8AC3E}">
        <p14:creationId xmlns:p14="http://schemas.microsoft.com/office/powerpoint/2010/main" val="403516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27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is graphic is explained in the accompanying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345" y="2676490"/>
            <a:ext cx="4643437" cy="36798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Text mining problems we will solve</a:t>
            </a:r>
            <a:endParaRPr lang="en-US" dirty="0"/>
          </a:p>
        </p:txBody>
      </p:sp>
      <p:sp>
        <p:nvSpPr>
          <p:cNvPr id="3" name="Content Placeholder 2"/>
          <p:cNvSpPr>
            <a:spLocks noGrp="1"/>
          </p:cNvSpPr>
          <p:nvPr>
            <p:ph idx="1"/>
          </p:nvPr>
        </p:nvSpPr>
        <p:spPr/>
        <p:txBody>
          <a:bodyPr/>
          <a:lstStyle/>
          <a:p>
            <a:r>
              <a:rPr lang="en-US" dirty="0" smtClean="0"/>
              <a:t>Document categorization</a:t>
            </a:r>
          </a:p>
          <a:p>
            <a:pPr lvl="1"/>
            <a:r>
              <a:rPr lang="en-US" dirty="0" smtClean="0"/>
              <a:t>Adding structures to the text corpus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21</a:t>
            </a:fld>
            <a:endParaRPr lang="en-US"/>
          </a:p>
        </p:txBody>
      </p:sp>
    </p:spTree>
    <p:extLst>
      <p:ext uri="{BB962C8B-B14F-4D97-AF65-F5344CB8AC3E}">
        <p14:creationId xmlns:p14="http://schemas.microsoft.com/office/powerpoint/2010/main" val="3618454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problems we will solve</a:t>
            </a:r>
            <a:endParaRPr lang="en-US" dirty="0"/>
          </a:p>
        </p:txBody>
      </p:sp>
      <p:sp>
        <p:nvSpPr>
          <p:cNvPr id="3" name="Content Placeholder 2"/>
          <p:cNvSpPr>
            <a:spLocks noGrp="1"/>
          </p:cNvSpPr>
          <p:nvPr>
            <p:ph idx="1"/>
          </p:nvPr>
        </p:nvSpPr>
        <p:spPr/>
        <p:txBody>
          <a:bodyPr/>
          <a:lstStyle/>
          <a:p>
            <a:r>
              <a:rPr lang="en-US" dirty="0" smtClean="0"/>
              <a:t>Text clustering</a:t>
            </a:r>
          </a:p>
          <a:p>
            <a:pPr lvl="1"/>
            <a:r>
              <a:rPr lang="en-US" dirty="0" smtClean="0"/>
              <a:t>Identifying structures in the </a:t>
            </a:r>
            <a:r>
              <a:rPr lang="en-US" dirty="0"/>
              <a:t>text corpus</a:t>
            </a:r>
          </a:p>
          <a:p>
            <a:pPr lvl="1"/>
            <a:endParaRPr lang="en-US" dirty="0"/>
          </a:p>
        </p:txBody>
      </p:sp>
      <p:pic>
        <p:nvPicPr>
          <p:cNvPr id="2050" name="Picture 2" descr="http://www.nature.com/nmeth/journal/v8/n6/images/nmeth.1619-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800" y="2971811"/>
            <a:ext cx="4528399" cy="326944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22</a:t>
            </a:fld>
            <a:endParaRPr lang="en-US"/>
          </a:p>
        </p:txBody>
      </p:sp>
    </p:spTree>
    <p:extLst>
      <p:ext uri="{BB962C8B-B14F-4D97-AF65-F5344CB8AC3E}">
        <p14:creationId xmlns:p14="http://schemas.microsoft.com/office/powerpoint/2010/main" val="1027366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problems we will solve</a:t>
            </a:r>
          </a:p>
        </p:txBody>
      </p:sp>
      <p:sp>
        <p:nvSpPr>
          <p:cNvPr id="3" name="Content Placeholder 2"/>
          <p:cNvSpPr>
            <a:spLocks noGrp="1"/>
          </p:cNvSpPr>
          <p:nvPr>
            <p:ph idx="1"/>
          </p:nvPr>
        </p:nvSpPr>
        <p:spPr/>
        <p:txBody>
          <a:bodyPr/>
          <a:lstStyle/>
          <a:p>
            <a:r>
              <a:rPr lang="en-US" dirty="0" smtClean="0"/>
              <a:t>Topic modeling</a:t>
            </a:r>
          </a:p>
          <a:p>
            <a:pPr lvl="1"/>
            <a:r>
              <a:rPr lang="en-US" dirty="0"/>
              <a:t>Identifying structures in the text corpus</a:t>
            </a:r>
          </a:p>
          <a:p>
            <a:pPr lvl="1"/>
            <a:endParaRPr lang="en-US" dirty="0"/>
          </a:p>
        </p:txBody>
      </p:sp>
      <p:pic>
        <p:nvPicPr>
          <p:cNvPr id="7170" name="Picture 2" descr="http://www.scottbot.net/HIAL/wp-content/uploads/2011/11/IntroToL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2770180"/>
            <a:ext cx="7266666" cy="382414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23</a:t>
            </a:fld>
            <a:endParaRPr lang="en-US"/>
          </a:p>
        </p:txBody>
      </p:sp>
    </p:spTree>
    <p:extLst>
      <p:ext uri="{BB962C8B-B14F-4D97-AF65-F5344CB8AC3E}">
        <p14:creationId xmlns:p14="http://schemas.microsoft.com/office/powerpoint/2010/main" val="2419177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problems we will solve</a:t>
            </a:r>
          </a:p>
        </p:txBody>
      </p:sp>
      <p:sp>
        <p:nvSpPr>
          <p:cNvPr id="3" name="Content Placeholder 2"/>
          <p:cNvSpPr>
            <a:spLocks noGrp="1"/>
          </p:cNvSpPr>
          <p:nvPr>
            <p:ph idx="1"/>
          </p:nvPr>
        </p:nvSpPr>
        <p:spPr/>
        <p:txBody>
          <a:bodyPr/>
          <a:lstStyle/>
          <a:p>
            <a:r>
              <a:rPr lang="en-US" dirty="0"/>
              <a:t>Social m</a:t>
            </a:r>
            <a:r>
              <a:rPr lang="en-US" dirty="0" smtClean="0"/>
              <a:t>edia </a:t>
            </a:r>
            <a:r>
              <a:rPr lang="en-US" dirty="0"/>
              <a:t>and </a:t>
            </a:r>
            <a:r>
              <a:rPr lang="en-US" dirty="0" smtClean="0"/>
              <a:t>network analysis</a:t>
            </a:r>
          </a:p>
          <a:p>
            <a:pPr lvl="1"/>
            <a:r>
              <a:rPr lang="en-US" dirty="0" smtClean="0"/>
              <a:t>Exploring additional structure </a:t>
            </a:r>
            <a:r>
              <a:rPr lang="en-US" dirty="0"/>
              <a:t>in the text corpus</a:t>
            </a:r>
          </a:p>
          <a:p>
            <a:pPr lvl="1"/>
            <a:endParaRPr lang="en-US" dirty="0"/>
          </a:p>
        </p:txBody>
      </p:sp>
      <p:pic>
        <p:nvPicPr>
          <p:cNvPr id="9220" name="Picture 4" descr="http://www.iloveseo.net/wp-content/uploads/2011/09/Example-of-social-network-graph-in-maps-by-linkedi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33" y="2695574"/>
            <a:ext cx="6191250" cy="416242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24</a:t>
            </a:fld>
            <a:endParaRPr lang="en-US"/>
          </a:p>
        </p:txBody>
      </p:sp>
    </p:spTree>
    <p:extLst>
      <p:ext uri="{BB962C8B-B14F-4D97-AF65-F5344CB8AC3E}">
        <p14:creationId xmlns:p14="http://schemas.microsoft.com/office/powerpoint/2010/main" val="1896430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also briefly cover</a:t>
            </a:r>
            <a:endParaRPr lang="en-US" dirty="0"/>
          </a:p>
        </p:txBody>
      </p:sp>
      <p:sp>
        <p:nvSpPr>
          <p:cNvPr id="3" name="Content Placeholder 2"/>
          <p:cNvSpPr>
            <a:spLocks noGrp="1"/>
          </p:cNvSpPr>
          <p:nvPr>
            <p:ph idx="1"/>
          </p:nvPr>
        </p:nvSpPr>
        <p:spPr/>
        <p:txBody>
          <a:bodyPr/>
          <a:lstStyle/>
          <a:p>
            <a:r>
              <a:rPr lang="en-US" dirty="0" smtClean="0"/>
              <a:t>Natural language processing pipeline</a:t>
            </a:r>
          </a:p>
          <a:p>
            <a:pPr lvl="1"/>
            <a:r>
              <a:rPr lang="en-US" dirty="0" smtClean="0"/>
              <a:t>Tokenization</a:t>
            </a:r>
          </a:p>
          <a:p>
            <a:pPr lvl="2"/>
            <a:r>
              <a:rPr lang="en-US" dirty="0" smtClean="0"/>
              <a:t>“Studying text mining is fun!” -&gt; “studying” + “text” + “mining” + “is” + “fun” + “!”</a:t>
            </a:r>
          </a:p>
          <a:p>
            <a:pPr lvl="1"/>
            <a:r>
              <a:rPr lang="en-US" dirty="0" smtClean="0"/>
              <a:t>Part-of-speech tagging</a:t>
            </a:r>
          </a:p>
          <a:p>
            <a:pPr lvl="2"/>
            <a:r>
              <a:rPr lang="en-US" dirty="0" smtClean="0"/>
              <a:t>“</a:t>
            </a:r>
            <a:r>
              <a:rPr lang="en-US" dirty="0"/>
              <a:t>Studying text mining is fun</a:t>
            </a:r>
            <a:r>
              <a:rPr lang="en-US" dirty="0" smtClean="0"/>
              <a:t>!” </a:t>
            </a:r>
            <a:r>
              <a:rPr lang="en-US" dirty="0"/>
              <a:t>-&gt; </a:t>
            </a:r>
            <a:endParaRPr lang="en-US" dirty="0" smtClean="0"/>
          </a:p>
          <a:p>
            <a:pPr lvl="1"/>
            <a:r>
              <a:rPr lang="en-US" dirty="0" smtClean="0"/>
              <a:t>Dependency parsing</a:t>
            </a:r>
          </a:p>
          <a:p>
            <a:pPr lvl="2"/>
            <a:r>
              <a:rPr lang="en-US" dirty="0"/>
              <a:t>“Studying text mining is fun!” </a:t>
            </a:r>
            <a:r>
              <a:rPr lang="en-US" dirty="0" smtClean="0"/>
              <a:t>-&gt; </a:t>
            </a:r>
          </a:p>
          <a:p>
            <a:pPr lvl="2"/>
            <a:endParaRPr lang="en-US" dirty="0"/>
          </a:p>
        </p:txBody>
      </p:sp>
      <p:pic>
        <p:nvPicPr>
          <p:cNvPr id="5" name="Picture 4"/>
          <p:cNvPicPr>
            <a:picLocks noChangeAspect="1"/>
          </p:cNvPicPr>
          <p:nvPr/>
        </p:nvPicPr>
        <p:blipFill>
          <a:blip r:embed="rId2"/>
          <a:stretch>
            <a:fillRect/>
          </a:stretch>
        </p:blipFill>
        <p:spPr>
          <a:xfrm>
            <a:off x="5693229" y="3780745"/>
            <a:ext cx="3352800" cy="581025"/>
          </a:xfrm>
          <a:prstGeom prst="rect">
            <a:avLst/>
          </a:prstGeom>
        </p:spPr>
      </p:pic>
      <p:pic>
        <p:nvPicPr>
          <p:cNvPr id="6" name="Picture 5"/>
          <p:cNvPicPr>
            <a:picLocks noChangeAspect="1"/>
          </p:cNvPicPr>
          <p:nvPr/>
        </p:nvPicPr>
        <p:blipFill>
          <a:blip r:embed="rId3"/>
          <a:stretch>
            <a:fillRect/>
          </a:stretch>
        </p:blipFill>
        <p:spPr>
          <a:xfrm>
            <a:off x="2545215" y="5394551"/>
            <a:ext cx="4337696" cy="1038905"/>
          </a:xfrm>
          <a:prstGeom prst="rect">
            <a:avLst/>
          </a:prstGeom>
        </p:spPr>
      </p:pic>
      <p:sp>
        <p:nvSpPr>
          <p:cNvPr id="4" name="Date Placeholder 3"/>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8" name="Slide Number Placeholder 7"/>
          <p:cNvSpPr>
            <a:spLocks noGrp="1"/>
          </p:cNvSpPr>
          <p:nvPr>
            <p:ph type="sldNum" sz="quarter" idx="12"/>
          </p:nvPr>
        </p:nvSpPr>
        <p:spPr/>
        <p:txBody>
          <a:bodyPr/>
          <a:lstStyle/>
          <a:p>
            <a:fld id="{78538BB7-E41F-4A0D-BDB3-6F27B6A9F586}" type="slidenum">
              <a:rPr lang="en-US" smtClean="0"/>
              <a:t>25</a:t>
            </a:fld>
            <a:endParaRPr lang="en-US"/>
          </a:p>
        </p:txBody>
      </p:sp>
    </p:spTree>
    <p:extLst>
      <p:ext uri="{BB962C8B-B14F-4D97-AF65-F5344CB8AC3E}">
        <p14:creationId xmlns:p14="http://schemas.microsoft.com/office/powerpoint/2010/main" val="276336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will also briefly cover</a:t>
            </a:r>
          </a:p>
        </p:txBody>
      </p:sp>
      <p:sp>
        <p:nvSpPr>
          <p:cNvPr id="3" name="Content Placeholder 2"/>
          <p:cNvSpPr>
            <a:spLocks noGrp="1"/>
          </p:cNvSpPr>
          <p:nvPr>
            <p:ph idx="1"/>
          </p:nvPr>
        </p:nvSpPr>
        <p:spPr/>
        <p:txBody>
          <a:bodyPr/>
          <a:lstStyle/>
          <a:p>
            <a:r>
              <a:rPr lang="en-US" dirty="0" smtClean="0"/>
              <a:t>Machine learning techniques</a:t>
            </a:r>
          </a:p>
          <a:p>
            <a:pPr lvl="1"/>
            <a:r>
              <a:rPr lang="en-US" dirty="0" smtClean="0"/>
              <a:t>Supervised methods</a:t>
            </a:r>
          </a:p>
          <a:p>
            <a:pPr lvl="2"/>
            <a:r>
              <a:rPr lang="en-US" dirty="0" smtClean="0"/>
              <a:t>Naïve Bayes, k Nearest Neighbors, Logistic Regression</a:t>
            </a:r>
          </a:p>
          <a:p>
            <a:pPr lvl="1"/>
            <a:r>
              <a:rPr lang="en-US" dirty="0" smtClean="0"/>
              <a:t>Unsupervised methods</a:t>
            </a:r>
          </a:p>
          <a:p>
            <a:pPr lvl="2"/>
            <a:r>
              <a:rPr lang="en-US" dirty="0" smtClean="0"/>
              <a:t>K-Means, hierarchical clustering, topic models</a:t>
            </a:r>
          </a:p>
          <a:p>
            <a:pPr lvl="1"/>
            <a:r>
              <a:rPr lang="en-US" dirty="0" smtClean="0"/>
              <a:t>Semi-supervised methods</a:t>
            </a:r>
          </a:p>
          <a:p>
            <a:pPr lvl="2"/>
            <a:r>
              <a:rPr lang="en-US" dirty="0" smtClean="0"/>
              <a:t>Expectation Maximization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26</a:t>
            </a:fld>
            <a:endParaRPr lang="en-US"/>
          </a:p>
        </p:txBody>
      </p:sp>
    </p:spTree>
    <p:extLst>
      <p:ext uri="{BB962C8B-B14F-4D97-AF65-F5344CB8AC3E}">
        <p14:creationId xmlns:p14="http://schemas.microsoft.com/office/powerpoint/2010/main" val="401273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7" name="Content Placeholder 2"/>
          <p:cNvSpPr>
            <a:spLocks/>
          </p:cNvSpPr>
          <p:nvPr/>
        </p:nvSpPr>
        <p:spPr bwMode="auto">
          <a:xfrm>
            <a:off x="327025" y="990600"/>
            <a:ext cx="5921375"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65000"/>
              <a:buFont typeface="Wingdings" pitchFamily="2" charset="2"/>
              <a:buChar char="n"/>
            </a:pPr>
            <a:endParaRPr lang="en-US" sz="3000" dirty="0"/>
          </a:p>
        </p:txBody>
      </p:sp>
      <p:pic>
        <p:nvPicPr>
          <p:cNvPr id="2" name="Picture 5" descr="bill_gates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2858" y="4406902"/>
            <a:ext cx="30638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p:txBody>
          <a:bodyPr/>
          <a:lstStyle/>
          <a:p>
            <a:r>
              <a:rPr lang="en-US" dirty="0" smtClean="0"/>
              <a:t>Text mining in the era of Big Data</a:t>
            </a:r>
            <a:endParaRPr lang="en-US" dirty="0"/>
          </a:p>
        </p:txBody>
      </p:sp>
      <p:sp>
        <p:nvSpPr>
          <p:cNvPr id="9" name="Content Placeholder 8"/>
          <p:cNvSpPr>
            <a:spLocks noGrp="1"/>
          </p:cNvSpPr>
          <p:nvPr>
            <p:ph idx="1"/>
          </p:nvPr>
        </p:nvSpPr>
        <p:spPr>
          <a:xfrm>
            <a:off x="457200" y="1600202"/>
            <a:ext cx="7679267" cy="4525963"/>
          </a:xfrm>
        </p:spPr>
        <p:txBody>
          <a:bodyPr>
            <a:noAutofit/>
          </a:bodyPr>
          <a:lstStyle/>
          <a:p>
            <a:r>
              <a:rPr lang="en-US" sz="2800" dirty="0"/>
              <a:t>Huge </a:t>
            </a:r>
            <a:r>
              <a:rPr lang="en-US" sz="2800" dirty="0" smtClean="0"/>
              <a:t>in size</a:t>
            </a:r>
            <a:endParaRPr lang="en-US" sz="2800" dirty="0"/>
          </a:p>
          <a:p>
            <a:pPr lvl="1"/>
            <a:r>
              <a:rPr lang="en-US" sz="2400" dirty="0"/>
              <a:t>Google processes </a:t>
            </a:r>
            <a:r>
              <a:rPr lang="en-US" sz="2400" dirty="0" smtClean="0"/>
              <a:t>5.13B queries/day (2013)</a:t>
            </a:r>
            <a:endParaRPr lang="en-US" sz="2400" dirty="0"/>
          </a:p>
          <a:p>
            <a:pPr lvl="1"/>
            <a:r>
              <a:rPr lang="en-US" sz="2400" dirty="0" smtClean="0"/>
              <a:t>Twitter receives 340M tweets/day (2012)</a:t>
            </a:r>
            <a:endParaRPr lang="en-US" sz="2400" dirty="0"/>
          </a:p>
          <a:p>
            <a:pPr lvl="1"/>
            <a:r>
              <a:rPr lang="en-US" sz="2400" dirty="0"/>
              <a:t>Facebook has 2.5 PB of user data + 15 TB/day (4/2009) </a:t>
            </a:r>
          </a:p>
          <a:p>
            <a:pPr lvl="1"/>
            <a:r>
              <a:rPr lang="en-US" sz="2400" dirty="0"/>
              <a:t>eBay has 6.5 PB of user data + 50 TB/day (5/2009)</a:t>
            </a:r>
          </a:p>
          <a:p>
            <a:r>
              <a:rPr lang="en-US" sz="2800" dirty="0"/>
              <a:t>80% data is unstructured (IBM, 2010</a:t>
            </a:r>
            <a:r>
              <a:rPr lang="en-US" sz="2800" dirty="0" smtClean="0"/>
              <a:t>)</a:t>
            </a:r>
            <a:endParaRPr lang="en-US" sz="2800" dirty="0"/>
          </a:p>
        </p:txBody>
      </p:sp>
      <p:sp>
        <p:nvSpPr>
          <p:cNvPr id="7" name="Rounded Rectangular Callout 4"/>
          <p:cNvSpPr>
            <a:spLocks noChangeArrowheads="1"/>
          </p:cNvSpPr>
          <p:nvPr/>
        </p:nvSpPr>
        <p:spPr bwMode="auto">
          <a:xfrm>
            <a:off x="6087533" y="3233738"/>
            <a:ext cx="2362200" cy="990600"/>
          </a:xfrm>
          <a:prstGeom prst="wedgeRoundRectCallout">
            <a:avLst>
              <a:gd name="adj1" fmla="val -16722"/>
              <a:gd name="adj2" fmla="val 92789"/>
              <a:gd name="adj3" fmla="val 16667"/>
            </a:avLst>
          </a:prstGeom>
          <a:solidFill>
            <a:schemeClr val="accent1"/>
          </a:solidFill>
          <a:ln w="25400" algn="ctr">
            <a:solidFill>
              <a:srgbClr val="BCBC6F"/>
            </a:solidFill>
            <a:miter lim="800000"/>
            <a:headEnd/>
            <a:tailEnd/>
          </a:ln>
        </p:spPr>
        <p:txBody>
          <a:bodyPr anchor="ctr"/>
          <a:lstStyle/>
          <a:p>
            <a:pPr>
              <a:defRPr/>
            </a:pPr>
            <a:r>
              <a:rPr lang="en-US" sz="1600" b="1" dirty="0">
                <a:solidFill>
                  <a:srgbClr val="FF0000"/>
                </a:solidFill>
                <a:latin typeface="+mn-lt"/>
                <a:ea typeface="宋体" charset="-122"/>
              </a:rPr>
              <a:t>640K</a:t>
            </a:r>
            <a:r>
              <a:rPr lang="en-US" sz="1600" b="1" dirty="0">
                <a:solidFill>
                  <a:schemeClr val="lt1"/>
                </a:solidFill>
                <a:latin typeface="+mn-lt"/>
                <a:ea typeface="宋体" charset="-122"/>
              </a:rPr>
              <a:t> </a:t>
            </a:r>
            <a:r>
              <a:rPr lang="en-US" sz="1600" b="1" dirty="0">
                <a:solidFill>
                  <a:schemeClr val="bg2"/>
                </a:solidFill>
                <a:latin typeface="+mn-lt"/>
                <a:ea typeface="宋体" charset="-122"/>
              </a:rPr>
              <a:t>ought to be enough for anybody.</a:t>
            </a: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27</a:t>
            </a:fld>
            <a:endParaRPr lang="en-US"/>
          </a:p>
        </p:txBody>
      </p:sp>
    </p:spTree>
    <p:extLst>
      <p:ext uri="{BB962C8B-B14F-4D97-AF65-F5344CB8AC3E}">
        <p14:creationId xmlns:p14="http://schemas.microsoft.com/office/powerpoint/2010/main" val="4218110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mm-tom.s3.amazonaws.com/blog/MapRedu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2" y="2486342"/>
            <a:ext cx="5450569" cy="39631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Scalability is crucial</a:t>
            </a:r>
            <a:endParaRPr lang="en-US" dirty="0"/>
          </a:p>
        </p:txBody>
      </p:sp>
      <p:sp>
        <p:nvSpPr>
          <p:cNvPr id="3" name="Content Placeholder 2"/>
          <p:cNvSpPr>
            <a:spLocks noGrp="1"/>
          </p:cNvSpPr>
          <p:nvPr>
            <p:ph idx="1"/>
          </p:nvPr>
        </p:nvSpPr>
        <p:spPr/>
        <p:txBody>
          <a:bodyPr/>
          <a:lstStyle/>
          <a:p>
            <a:r>
              <a:rPr lang="en-US" dirty="0" smtClean="0"/>
              <a:t>Large scale text processing techniques</a:t>
            </a:r>
          </a:p>
          <a:p>
            <a:pPr lvl="1"/>
            <a:r>
              <a:rPr lang="en-US" dirty="0" err="1" smtClean="0"/>
              <a:t>MapReduce</a:t>
            </a:r>
            <a:r>
              <a:rPr lang="en-US" dirty="0" smtClean="0"/>
              <a:t> framework</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28</a:t>
            </a:fld>
            <a:endParaRPr lang="en-US"/>
          </a:p>
        </p:txBody>
      </p:sp>
    </p:spTree>
    <p:extLst>
      <p:ext uri="{BB962C8B-B14F-4D97-AF65-F5344CB8AC3E}">
        <p14:creationId xmlns:p14="http://schemas.microsoft.com/office/powerpoint/2010/main" val="627368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 solutions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Apache Spark </a:t>
            </a:r>
            <a:r>
              <a:rPr lang="en-US" dirty="0" smtClean="0"/>
              <a:t>(</a:t>
            </a:r>
            <a:r>
              <a:rPr lang="en-US" dirty="0" smtClean="0">
                <a:hlinkClick r:id="rId2"/>
              </a:rPr>
              <a:t>spark.apache.org</a:t>
            </a:r>
            <a:r>
              <a:rPr lang="en-US" dirty="0"/>
              <a:t>)</a:t>
            </a:r>
          </a:p>
          <a:p>
            <a:pPr lvl="1"/>
            <a:r>
              <a:rPr lang="en-US" dirty="0" smtClean="0"/>
              <a:t>In-memory </a:t>
            </a:r>
            <a:r>
              <a:rPr lang="en-US" dirty="0" err="1" smtClean="0"/>
              <a:t>MapReduce</a:t>
            </a:r>
            <a:endParaRPr lang="en-US" dirty="0" smtClean="0"/>
          </a:p>
          <a:p>
            <a:pPr lvl="2"/>
            <a:r>
              <a:rPr lang="en-US" dirty="0" smtClean="0"/>
              <a:t>Specialized for machine learning algorithms</a:t>
            </a:r>
          </a:p>
          <a:p>
            <a:pPr lvl="1"/>
            <a:r>
              <a:rPr lang="en-US" dirty="0" smtClean="0"/>
              <a:t>Speed</a:t>
            </a:r>
          </a:p>
          <a:p>
            <a:pPr lvl="2"/>
            <a:r>
              <a:rPr lang="en-US" dirty="0"/>
              <a:t>100x faster than Hadoop </a:t>
            </a:r>
            <a:r>
              <a:rPr lang="en-US" dirty="0" err="1"/>
              <a:t>MapReduce</a:t>
            </a:r>
            <a:r>
              <a:rPr lang="en-US" dirty="0"/>
              <a:t> in memory, or 10x faster on disk</a:t>
            </a:r>
            <a:r>
              <a:rPr lang="en-US" dirty="0" smtClean="0"/>
              <a:t>.</a:t>
            </a:r>
          </a:p>
        </p:txBody>
      </p:sp>
      <p:pic>
        <p:nvPicPr>
          <p:cNvPr id="4" name="Picture 3"/>
          <p:cNvPicPr>
            <a:picLocks noChangeAspect="1"/>
          </p:cNvPicPr>
          <p:nvPr/>
        </p:nvPicPr>
        <p:blipFill>
          <a:blip r:embed="rId3"/>
          <a:stretch>
            <a:fillRect/>
          </a:stretch>
        </p:blipFill>
        <p:spPr>
          <a:xfrm>
            <a:off x="2968411" y="4297840"/>
            <a:ext cx="3207178" cy="2149739"/>
          </a:xfrm>
          <a:prstGeom prst="rect">
            <a:avLst/>
          </a:prstGeom>
        </p:spPr>
      </p:pic>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29</a:t>
            </a:fld>
            <a:endParaRPr lang="en-US"/>
          </a:p>
        </p:txBody>
      </p:sp>
    </p:spTree>
    <p:extLst>
      <p:ext uri="{BB962C8B-B14F-4D97-AF65-F5344CB8AC3E}">
        <p14:creationId xmlns:p14="http://schemas.microsoft.com/office/powerpoint/2010/main" val="1364957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US" altLang="en-US" dirty="0"/>
              <a:t>Two </a:t>
            </a:r>
            <a:r>
              <a:rPr lang="en-US" altLang="en-US" dirty="0" smtClean="0"/>
              <a:t>different definitions </a:t>
            </a:r>
            <a:r>
              <a:rPr lang="en-US" altLang="en-US" dirty="0"/>
              <a:t>of </a:t>
            </a:r>
            <a:r>
              <a:rPr lang="en-US" altLang="en-US" dirty="0" smtClean="0"/>
              <a:t>mining</a:t>
            </a:r>
            <a:endParaRPr lang="en-US" altLang="en-US" dirty="0"/>
          </a:p>
        </p:txBody>
      </p:sp>
      <p:sp>
        <p:nvSpPr>
          <p:cNvPr id="846851" name="Rectangle 3"/>
          <p:cNvSpPr>
            <a:spLocks noGrp="1" noChangeArrowheads="1"/>
          </p:cNvSpPr>
          <p:nvPr>
            <p:ph idx="1"/>
          </p:nvPr>
        </p:nvSpPr>
        <p:spPr/>
        <p:txBody>
          <a:bodyPr>
            <a:normAutofit fontScale="92500" lnSpcReduction="10000"/>
          </a:bodyPr>
          <a:lstStyle/>
          <a:p>
            <a:r>
              <a:rPr lang="en-US" altLang="en-US" dirty="0"/>
              <a:t>Goal-oriented (effectiveness driven)</a:t>
            </a:r>
          </a:p>
          <a:p>
            <a:pPr lvl="1"/>
            <a:r>
              <a:rPr lang="en-US" altLang="en-US" dirty="0"/>
              <a:t>Any process that generates useful results that are non-obvious is called “mining”. </a:t>
            </a:r>
          </a:p>
          <a:p>
            <a:pPr lvl="1"/>
            <a:r>
              <a:rPr lang="en-US" altLang="en-US" dirty="0"/>
              <a:t>Keywords: “</a:t>
            </a:r>
            <a:r>
              <a:rPr lang="en-US" altLang="en-US" b="1" dirty="0"/>
              <a:t>useful</a:t>
            </a:r>
            <a:r>
              <a:rPr lang="en-US" altLang="en-US" dirty="0"/>
              <a:t>” + “</a:t>
            </a:r>
            <a:r>
              <a:rPr lang="en-US" altLang="en-US" b="1" dirty="0"/>
              <a:t>non-obvious</a:t>
            </a:r>
            <a:r>
              <a:rPr lang="en-US" altLang="en-US" dirty="0"/>
              <a:t>”</a:t>
            </a:r>
          </a:p>
          <a:p>
            <a:pPr lvl="1"/>
            <a:r>
              <a:rPr lang="en-US" altLang="en-US" dirty="0"/>
              <a:t>Data isn’t necessarily massive</a:t>
            </a:r>
          </a:p>
          <a:p>
            <a:r>
              <a:rPr lang="en-US" altLang="en-US" dirty="0"/>
              <a:t>Method-oriented (efficiency driven)</a:t>
            </a:r>
          </a:p>
          <a:p>
            <a:pPr lvl="1"/>
            <a:r>
              <a:rPr lang="en-US" altLang="en-US" dirty="0"/>
              <a:t>Any process that involves extracting information from massive data is called “mining” </a:t>
            </a:r>
          </a:p>
          <a:p>
            <a:pPr lvl="1"/>
            <a:r>
              <a:rPr lang="en-US" altLang="en-US" dirty="0"/>
              <a:t>Keywords: “</a:t>
            </a:r>
            <a:r>
              <a:rPr lang="en-US" altLang="en-US" b="1" dirty="0"/>
              <a:t>massive</a:t>
            </a:r>
            <a:r>
              <a:rPr lang="en-US" altLang="en-US" dirty="0"/>
              <a:t>” + “</a:t>
            </a:r>
            <a:r>
              <a:rPr lang="en-US" altLang="en-US" b="1" dirty="0"/>
              <a:t>pattern</a:t>
            </a:r>
            <a:r>
              <a:rPr lang="en-US" altLang="en-US" dirty="0"/>
              <a:t>”</a:t>
            </a:r>
          </a:p>
          <a:p>
            <a:pPr lvl="1"/>
            <a:r>
              <a:rPr lang="en-US" altLang="en-US" dirty="0"/>
              <a:t>Patterns aren’t necessarily useful</a:t>
            </a:r>
          </a:p>
        </p:txBody>
      </p:sp>
      <p:sp>
        <p:nvSpPr>
          <p:cNvPr id="4" name="Slide Number Placeholder 3"/>
          <p:cNvSpPr>
            <a:spLocks noGrp="1"/>
          </p:cNvSpPr>
          <p:nvPr>
            <p:ph type="sldNum" sz="quarter" idx="12"/>
          </p:nvPr>
        </p:nvSpPr>
        <p:spPr/>
        <p:txBody>
          <a:bodyPr/>
          <a:lstStyle/>
          <a:p>
            <a:fld id="{7FF0BFE1-DBCD-4E3C-A39B-C58B9BB00080}" type="slidenum">
              <a:rPr lang="en-US" altLang="en-US"/>
              <a:pPr/>
              <a:t>3</a:t>
            </a:fld>
            <a:endParaRPr lang="en-US" altLang="en-US"/>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Tree>
    <p:extLst>
      <p:ext uri="{BB962C8B-B14F-4D97-AF65-F5344CB8AC3E}">
        <p14:creationId xmlns:p14="http://schemas.microsoft.com/office/powerpoint/2010/main" val="295365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68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685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685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6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 solutions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Apache Spark </a:t>
            </a:r>
            <a:r>
              <a:rPr lang="en-US" dirty="0" smtClean="0"/>
              <a:t>(</a:t>
            </a:r>
            <a:r>
              <a:rPr lang="en-US" dirty="0" smtClean="0">
                <a:hlinkClick r:id="rId2"/>
              </a:rPr>
              <a:t>spark.apache.org</a:t>
            </a:r>
            <a:r>
              <a:rPr lang="en-US" dirty="0"/>
              <a:t>)</a:t>
            </a:r>
          </a:p>
          <a:p>
            <a:pPr lvl="1"/>
            <a:r>
              <a:rPr lang="en-US" dirty="0" smtClean="0"/>
              <a:t>In-memory </a:t>
            </a:r>
            <a:r>
              <a:rPr lang="en-US" dirty="0" err="1" smtClean="0"/>
              <a:t>MapReduce</a:t>
            </a:r>
            <a:endParaRPr lang="en-US" dirty="0" smtClean="0"/>
          </a:p>
          <a:p>
            <a:pPr lvl="2"/>
            <a:r>
              <a:rPr lang="en-US" dirty="0" smtClean="0"/>
              <a:t>Specialized for machine learning algorithms</a:t>
            </a:r>
          </a:p>
          <a:p>
            <a:pPr lvl="1"/>
            <a:r>
              <a:rPr lang="en-US" dirty="0" smtClean="0"/>
              <a:t>Generality</a:t>
            </a:r>
          </a:p>
          <a:p>
            <a:pPr lvl="2"/>
            <a:r>
              <a:rPr lang="en-US" dirty="0"/>
              <a:t>Combine SQL, streaming, and complex analytics</a:t>
            </a:r>
          </a:p>
        </p:txBody>
      </p:sp>
      <p:pic>
        <p:nvPicPr>
          <p:cNvPr id="5" name="Picture 4"/>
          <p:cNvPicPr>
            <a:picLocks noChangeAspect="1"/>
          </p:cNvPicPr>
          <p:nvPr/>
        </p:nvPicPr>
        <p:blipFill>
          <a:blip r:embed="rId3"/>
          <a:stretch>
            <a:fillRect/>
          </a:stretch>
        </p:blipFill>
        <p:spPr>
          <a:xfrm>
            <a:off x="2541466" y="4243389"/>
            <a:ext cx="4061068" cy="1963740"/>
          </a:xfrm>
          <a:prstGeom prst="rect">
            <a:avLst/>
          </a:prstGeom>
        </p:spPr>
      </p:pic>
      <p:sp>
        <p:nvSpPr>
          <p:cNvPr id="4" name="Date Placeholder 3"/>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30</a:t>
            </a:fld>
            <a:endParaRPr lang="en-US"/>
          </a:p>
        </p:txBody>
      </p:sp>
    </p:spTree>
    <p:extLst>
      <p:ext uri="{BB962C8B-B14F-4D97-AF65-F5344CB8AC3E}">
        <p14:creationId xmlns:p14="http://schemas.microsoft.com/office/powerpoint/2010/main" val="1294991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solutions</a:t>
            </a:r>
          </a:p>
        </p:txBody>
      </p:sp>
      <p:sp>
        <p:nvSpPr>
          <p:cNvPr id="3" name="Content Placeholder 2"/>
          <p:cNvSpPr>
            <a:spLocks noGrp="1"/>
          </p:cNvSpPr>
          <p:nvPr>
            <p:ph idx="1"/>
          </p:nvPr>
        </p:nvSpPr>
        <p:spPr/>
        <p:txBody>
          <a:bodyPr/>
          <a:lstStyle/>
          <a:p>
            <a:r>
              <a:rPr lang="en-US" dirty="0" err="1" smtClean="0"/>
              <a:t>GraphLab</a:t>
            </a:r>
            <a:r>
              <a:rPr lang="en-US" dirty="0"/>
              <a:t> </a:t>
            </a:r>
            <a:r>
              <a:rPr lang="en-US" dirty="0" smtClean="0"/>
              <a:t>(</a:t>
            </a:r>
            <a:r>
              <a:rPr lang="en-US" dirty="0" smtClean="0">
                <a:hlinkClick r:id="rId2"/>
              </a:rPr>
              <a:t>graphlab.com</a:t>
            </a:r>
            <a:r>
              <a:rPr lang="en-US" dirty="0" smtClean="0"/>
              <a:t>)</a:t>
            </a:r>
          </a:p>
          <a:p>
            <a:pPr lvl="1"/>
            <a:r>
              <a:rPr lang="en-US" dirty="0" smtClean="0"/>
              <a:t>Graph-based</a:t>
            </a:r>
            <a:r>
              <a:rPr lang="en-US" dirty="0"/>
              <a:t>, high performance, distributed computation framework</a:t>
            </a:r>
          </a:p>
        </p:txBody>
      </p:sp>
      <p:pic>
        <p:nvPicPr>
          <p:cNvPr id="12290" name="Picture 2" descr="GraphLab Create™ product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286" y="3156005"/>
            <a:ext cx="5310868" cy="357136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31</a:t>
            </a:fld>
            <a:endParaRPr lang="en-US"/>
          </a:p>
        </p:txBody>
      </p:sp>
    </p:spTree>
    <p:extLst>
      <p:ext uri="{BB962C8B-B14F-4D97-AF65-F5344CB8AC3E}">
        <p14:creationId xmlns:p14="http://schemas.microsoft.com/office/powerpoint/2010/main" val="3469604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solutions</a:t>
            </a:r>
          </a:p>
        </p:txBody>
      </p:sp>
      <p:sp>
        <p:nvSpPr>
          <p:cNvPr id="3" name="Content Placeholder 2"/>
          <p:cNvSpPr>
            <a:spLocks noGrp="1"/>
          </p:cNvSpPr>
          <p:nvPr>
            <p:ph idx="1"/>
          </p:nvPr>
        </p:nvSpPr>
        <p:spPr/>
        <p:txBody>
          <a:bodyPr/>
          <a:lstStyle/>
          <a:p>
            <a:r>
              <a:rPr lang="en-US" dirty="0" err="1" smtClean="0"/>
              <a:t>GraphLab</a:t>
            </a:r>
            <a:r>
              <a:rPr lang="en-US" dirty="0"/>
              <a:t> </a:t>
            </a:r>
            <a:r>
              <a:rPr lang="en-US" dirty="0" smtClean="0"/>
              <a:t>(</a:t>
            </a:r>
            <a:r>
              <a:rPr lang="en-US" dirty="0" smtClean="0">
                <a:hlinkClick r:id="rId2"/>
              </a:rPr>
              <a:t>graphlab.com</a:t>
            </a:r>
            <a:r>
              <a:rPr lang="en-US" dirty="0" smtClean="0"/>
              <a:t>)</a:t>
            </a:r>
          </a:p>
          <a:p>
            <a:pPr lvl="1"/>
            <a:r>
              <a:rPr lang="en-US" dirty="0" smtClean="0"/>
              <a:t>Specialized for sparse </a:t>
            </a:r>
            <a:r>
              <a:rPr lang="en-US" dirty="0"/>
              <a:t>data with local dependencies for iterative algorithms</a:t>
            </a:r>
          </a:p>
          <a:p>
            <a:pPr lvl="1"/>
            <a:endParaRPr lang="en-US" dirty="0"/>
          </a:p>
        </p:txBody>
      </p:sp>
      <p:pic>
        <p:nvPicPr>
          <p:cNvPr id="11266" name="Picture 2" descr="GraphLab Create™ logistic regression speed and accurcy bench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576" y="3368460"/>
            <a:ext cx="4792847" cy="29402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32</a:t>
            </a:fld>
            <a:endParaRPr lang="en-US"/>
          </a:p>
        </p:txBody>
      </p:sp>
    </p:spTree>
    <p:extLst>
      <p:ext uri="{BB962C8B-B14F-4D97-AF65-F5344CB8AC3E}">
        <p14:creationId xmlns:p14="http://schemas.microsoft.com/office/powerpoint/2010/main" val="3488456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mining in the era of Big Data</a:t>
            </a:r>
            <a:endParaRPr lang="en-US" i="1" dirty="0"/>
          </a:p>
        </p:txBody>
      </p:sp>
      <p:sp>
        <p:nvSpPr>
          <p:cNvPr id="8" name="Slide Number Placeholder 7"/>
          <p:cNvSpPr>
            <a:spLocks noGrp="1"/>
          </p:cNvSpPr>
          <p:nvPr>
            <p:ph type="sldNum" sz="quarter" idx="12"/>
          </p:nvPr>
        </p:nvSpPr>
        <p:spPr/>
        <p:txBody>
          <a:bodyPr/>
          <a:lstStyle/>
          <a:p>
            <a:fld id="{6973CE62-043F-4E77-80C4-DE63F232D26F}" type="slidenum">
              <a:rPr lang="en-US" smtClean="0"/>
              <a:t>33</a:t>
            </a:fld>
            <a:endParaRPr lang="en-US"/>
          </a:p>
        </p:txBody>
      </p:sp>
      <p:grpSp>
        <p:nvGrpSpPr>
          <p:cNvPr id="4" name="Group 3"/>
          <p:cNvGrpSpPr/>
          <p:nvPr/>
        </p:nvGrpSpPr>
        <p:grpSpPr>
          <a:xfrm>
            <a:off x="3534211" y="2845030"/>
            <a:ext cx="1919076" cy="1303627"/>
            <a:chOff x="4483532" y="2738127"/>
            <a:chExt cx="2427178" cy="1648780"/>
          </a:xfrm>
        </p:grpSpPr>
        <p:sp>
          <p:nvSpPr>
            <p:cNvPr id="35" name="Text Box 24"/>
            <p:cNvSpPr txBox="1"/>
            <p:nvPr/>
          </p:nvSpPr>
          <p:spPr>
            <a:xfrm>
              <a:off x="4483532" y="2950629"/>
              <a:ext cx="2427178" cy="143627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pPr>
              <a:r>
                <a:rPr lang="en-US" sz="1200" b="1" dirty="0">
                  <a:ea typeface="宋体" panose="02010600030101010101" pitchFamily="2" charset="-122"/>
                  <a:cs typeface="Times New Roman" panose="02020603050405020304" pitchFamily="18" charset="0"/>
                </a:rPr>
                <a:t>Knowledge Discovery</a:t>
              </a:r>
              <a:endParaRPr lang="en-US" sz="1200" dirty="0">
                <a:ea typeface="宋体" panose="02010600030101010101" pitchFamily="2" charset="-122"/>
                <a:cs typeface="Times New Roman" panose="02020603050405020304" pitchFamily="18" charset="0"/>
              </a:endParaRPr>
            </a:p>
          </p:txBody>
        </p:sp>
        <p:sp>
          <p:nvSpPr>
            <p:cNvPr id="36" name="Left Arrow 35"/>
            <p:cNvSpPr/>
            <p:nvPr/>
          </p:nvSpPr>
          <p:spPr>
            <a:xfrm>
              <a:off x="4742843" y="2738127"/>
              <a:ext cx="1823603" cy="259577"/>
            </a:xfrm>
            <a:prstGeom prst="leftArrow">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42" name="Group 41"/>
          <p:cNvGrpSpPr/>
          <p:nvPr/>
        </p:nvGrpSpPr>
        <p:grpSpPr>
          <a:xfrm rot="2154880">
            <a:off x="1151371" y="4163900"/>
            <a:ext cx="1817246" cy="1360669"/>
            <a:chOff x="7" y="2420426"/>
            <a:chExt cx="1558137" cy="1166660"/>
          </a:xfrm>
        </p:grpSpPr>
        <p:sp>
          <p:nvSpPr>
            <p:cNvPr id="48" name="Curved Up Arrow 47"/>
            <p:cNvSpPr/>
            <p:nvPr/>
          </p:nvSpPr>
          <p:spPr>
            <a:xfrm>
              <a:off x="192100" y="2420426"/>
              <a:ext cx="1322146" cy="343815"/>
            </a:xfrm>
            <a:prstGeom prst="curvedUp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sp>
          <p:nvSpPr>
            <p:cNvPr id="49" name="Text Box 28"/>
            <p:cNvSpPr txBox="1"/>
            <p:nvPr/>
          </p:nvSpPr>
          <p:spPr>
            <a:xfrm>
              <a:off x="7" y="2784932"/>
              <a:ext cx="1558137" cy="80215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200" b="1" dirty="0">
                  <a:ea typeface="宋体" panose="02010600030101010101" pitchFamily="2" charset="-122"/>
                  <a:cs typeface="Times New Roman" panose="02020603050405020304" pitchFamily="18" charset="0"/>
                </a:rPr>
                <a:t>Decision Support </a:t>
              </a:r>
              <a:endParaRPr lang="en-US" sz="1200" dirty="0">
                <a:ea typeface="宋体" panose="02010600030101010101" pitchFamily="2" charset="-122"/>
                <a:cs typeface="Times New Roman" panose="02020603050405020304" pitchFamily="18" charset="0"/>
              </a:endParaRPr>
            </a:p>
          </p:txBody>
        </p:sp>
      </p:grpSp>
      <p:grpSp>
        <p:nvGrpSpPr>
          <p:cNvPr id="9" name="Group 8"/>
          <p:cNvGrpSpPr/>
          <p:nvPr/>
        </p:nvGrpSpPr>
        <p:grpSpPr>
          <a:xfrm>
            <a:off x="5908436" y="2648311"/>
            <a:ext cx="1094326" cy="946378"/>
            <a:chOff x="5908436" y="2648311"/>
            <a:chExt cx="1094326" cy="946378"/>
          </a:xfrm>
        </p:grpSpPr>
        <p:sp>
          <p:nvSpPr>
            <p:cNvPr id="53" name="Text Box 35"/>
            <p:cNvSpPr txBox="1"/>
            <p:nvPr/>
          </p:nvSpPr>
          <p:spPr>
            <a:xfrm>
              <a:off x="5908436" y="3297761"/>
              <a:ext cx="1094326" cy="29692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pPr>
              <a:r>
                <a:rPr lang="en-US" sz="1200" b="1" i="1" dirty="0">
                  <a:ea typeface="宋体" panose="02010600030101010101" pitchFamily="2" charset="-122"/>
                  <a:cs typeface="Times New Roman" panose="02020603050405020304" pitchFamily="18" charset="0"/>
                </a:rPr>
                <a:t>Text data</a:t>
              </a:r>
              <a:endParaRPr lang="en-US" sz="1200" dirty="0">
                <a:ea typeface="宋体" panose="02010600030101010101" pitchFamily="2" charset="-122"/>
                <a:cs typeface="Times New Roman" panose="02020603050405020304" pitchFamily="18" charset="0"/>
              </a:endParaRPr>
            </a:p>
          </p:txBody>
        </p:sp>
        <p:pic>
          <p:nvPicPr>
            <p:cNvPr id="61" name="Picture 14" descr="http://www.bizceos.com/wp-content/uploads/2011/05/fil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6571" y="2648311"/>
              <a:ext cx="688589" cy="6598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p:cNvGrpSpPr/>
          <p:nvPr/>
        </p:nvGrpSpPr>
        <p:grpSpPr>
          <a:xfrm rot="19669583">
            <a:off x="5809886" y="4066416"/>
            <a:ext cx="2249469" cy="1154111"/>
            <a:chOff x="4027696" y="2337846"/>
            <a:chExt cx="1928731" cy="989554"/>
          </a:xfrm>
        </p:grpSpPr>
        <p:sp>
          <p:nvSpPr>
            <p:cNvPr id="46" name="Text Box 27"/>
            <p:cNvSpPr txBox="1"/>
            <p:nvPr/>
          </p:nvSpPr>
          <p:spPr>
            <a:xfrm>
              <a:off x="4027696" y="2715586"/>
              <a:ext cx="1928731" cy="61181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pPr>
              <a:r>
                <a:rPr lang="en-US" sz="1200" b="1" dirty="0">
                  <a:ea typeface="宋体" panose="02010600030101010101" pitchFamily="2" charset="-122"/>
                  <a:cs typeface="Times New Roman" panose="02020603050405020304" pitchFamily="18" charset="0"/>
                </a:rPr>
                <a:t>Data Generation Modeling </a:t>
              </a:r>
              <a:endParaRPr lang="en-US" sz="1200" dirty="0">
                <a:ea typeface="宋体" panose="02010600030101010101" pitchFamily="2" charset="-122"/>
                <a:cs typeface="Times New Roman" panose="02020603050405020304" pitchFamily="18" charset="0"/>
              </a:endParaRPr>
            </a:p>
          </p:txBody>
        </p:sp>
        <p:sp>
          <p:nvSpPr>
            <p:cNvPr id="47" name="Curved Up Arrow 46"/>
            <p:cNvSpPr/>
            <p:nvPr/>
          </p:nvSpPr>
          <p:spPr>
            <a:xfrm>
              <a:off x="4302056" y="2337846"/>
              <a:ext cx="1288964" cy="374497"/>
            </a:xfrm>
            <a:prstGeom prst="curvedUp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14" name="Group 13"/>
          <p:cNvGrpSpPr/>
          <p:nvPr/>
        </p:nvGrpSpPr>
        <p:grpSpPr>
          <a:xfrm>
            <a:off x="5591480" y="2252191"/>
            <a:ext cx="2797122" cy="1402413"/>
            <a:chOff x="5591480" y="2252191"/>
            <a:chExt cx="2797122" cy="1402413"/>
          </a:xfrm>
        </p:grpSpPr>
        <p:grpSp>
          <p:nvGrpSpPr>
            <p:cNvPr id="13" name="Group 12"/>
            <p:cNvGrpSpPr/>
            <p:nvPr/>
          </p:nvGrpSpPr>
          <p:grpSpPr>
            <a:xfrm>
              <a:off x="5591480" y="2252191"/>
              <a:ext cx="2797122" cy="1402413"/>
              <a:chOff x="5591480" y="2252191"/>
              <a:chExt cx="2797122" cy="1402413"/>
            </a:xfrm>
          </p:grpSpPr>
          <p:sp>
            <p:nvSpPr>
              <p:cNvPr id="39" name="Text Box 37"/>
              <p:cNvSpPr txBox="1"/>
              <p:nvPr/>
            </p:nvSpPr>
            <p:spPr>
              <a:xfrm>
                <a:off x="5692607" y="2305402"/>
                <a:ext cx="2561496" cy="44081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spcAft>
                    <a:spcPts val="600"/>
                  </a:spcAft>
                </a:pPr>
                <a:r>
                  <a:rPr lang="en-US" sz="1400" b="1" i="1" dirty="0">
                    <a:ea typeface="宋体" panose="02010600030101010101" pitchFamily="2" charset="-122"/>
                    <a:cs typeface="Times New Roman" panose="02020603050405020304" pitchFamily="18" charset="0"/>
                  </a:rPr>
                  <a:t>Human-generated data</a:t>
                </a:r>
                <a:endParaRPr lang="en-US" sz="1400" dirty="0">
                  <a:ea typeface="宋体" panose="02010600030101010101" pitchFamily="2" charset="-122"/>
                  <a:cs typeface="Times New Roman" panose="02020603050405020304" pitchFamily="18" charset="0"/>
                </a:endParaRPr>
              </a:p>
            </p:txBody>
          </p:sp>
          <p:sp>
            <p:nvSpPr>
              <p:cNvPr id="56" name="Rectangle 55"/>
              <p:cNvSpPr/>
              <p:nvPr/>
            </p:nvSpPr>
            <p:spPr>
              <a:xfrm>
                <a:off x="5591480" y="2252191"/>
                <a:ext cx="2797122" cy="14024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12" name="Group 11"/>
            <p:cNvGrpSpPr/>
            <p:nvPr/>
          </p:nvGrpSpPr>
          <p:grpSpPr>
            <a:xfrm>
              <a:off x="7071836" y="2799947"/>
              <a:ext cx="1182267" cy="775700"/>
              <a:chOff x="7071836" y="2799947"/>
              <a:chExt cx="1182267" cy="775700"/>
            </a:xfrm>
          </p:grpSpPr>
          <p:sp>
            <p:nvSpPr>
              <p:cNvPr id="52" name="Text Box 33"/>
              <p:cNvSpPr txBox="1"/>
              <p:nvPr/>
            </p:nvSpPr>
            <p:spPr>
              <a:xfrm>
                <a:off x="7071836" y="3299310"/>
                <a:ext cx="1182267" cy="27633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spcAft>
                    <a:spcPts val="600"/>
                  </a:spcAft>
                </a:pPr>
                <a:r>
                  <a:rPr lang="en-US" sz="1200" b="1" i="1" dirty="0">
                    <a:ea typeface="宋体" panose="02010600030101010101" pitchFamily="2" charset="-122"/>
                    <a:cs typeface="Times New Roman" panose="02020603050405020304" pitchFamily="18" charset="0"/>
                  </a:rPr>
                  <a:t>Behavior data</a:t>
                </a:r>
                <a:endParaRPr lang="en-US" sz="1200" dirty="0">
                  <a:ea typeface="宋体" panose="02010600030101010101" pitchFamily="2" charset="-122"/>
                  <a:cs typeface="Times New Roman" panose="02020603050405020304" pitchFamily="18" charset="0"/>
                </a:endParaRPr>
              </a:p>
            </p:txBody>
          </p:sp>
          <p:pic>
            <p:nvPicPr>
              <p:cNvPr id="6183" name="Picture 39" descr="http://www.professionistisardegna.it/wp-content/uploads/2012/12/web-search-300x23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3085" y="2799947"/>
                <a:ext cx="684038" cy="53354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1" name="Text Box 44"/>
          <p:cNvSpPr txBox="1"/>
          <p:nvPr/>
        </p:nvSpPr>
        <p:spPr>
          <a:xfrm>
            <a:off x="1124624" y="3524092"/>
            <a:ext cx="2533989" cy="41575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400" b="1" i="1" dirty="0">
                <a:ea typeface="宋体" panose="02010600030101010101" pitchFamily="2" charset="-122"/>
                <a:cs typeface="Times New Roman" panose="02020603050405020304" pitchFamily="18" charset="0"/>
              </a:rPr>
              <a:t>Knowledge service system</a:t>
            </a:r>
            <a:endParaRPr lang="en-US" sz="1400" dirty="0">
              <a:ea typeface="宋体" panose="02010600030101010101" pitchFamily="2" charset="-122"/>
              <a:cs typeface="Times New Roman" panose="02020603050405020304" pitchFamily="18" charset="0"/>
            </a:endParaRPr>
          </a:p>
        </p:txBody>
      </p:sp>
      <p:pic>
        <p:nvPicPr>
          <p:cNvPr id="3" name="Picture 2"/>
          <p:cNvPicPr>
            <a:picLocks noChangeAspect="1"/>
          </p:cNvPicPr>
          <p:nvPr/>
        </p:nvPicPr>
        <p:blipFill>
          <a:blip r:embed="rId5"/>
          <a:stretch>
            <a:fillRect/>
          </a:stretch>
        </p:blipFill>
        <p:spPr>
          <a:xfrm>
            <a:off x="1265628" y="1896233"/>
            <a:ext cx="2251979" cy="1684619"/>
          </a:xfrm>
          <a:prstGeom prst="rect">
            <a:avLst/>
          </a:prstGeom>
        </p:spPr>
      </p:pic>
      <p:pic>
        <p:nvPicPr>
          <p:cNvPr id="63" name="Picture 62"/>
          <p:cNvPicPr>
            <a:picLocks noChangeAspect="1"/>
          </p:cNvPicPr>
          <p:nvPr/>
        </p:nvPicPr>
        <p:blipFill>
          <a:blip r:embed="rId6"/>
          <a:stretch>
            <a:fillRect/>
          </a:stretch>
        </p:blipFill>
        <p:spPr>
          <a:xfrm>
            <a:off x="3340496" y="4323066"/>
            <a:ext cx="2393328" cy="1398164"/>
          </a:xfrm>
          <a:prstGeom prst="rect">
            <a:avLst/>
          </a:prstGeom>
        </p:spPr>
      </p:pic>
      <p:sp>
        <p:nvSpPr>
          <p:cNvPr id="57" name="Text Box 46"/>
          <p:cNvSpPr txBox="1"/>
          <p:nvPr/>
        </p:nvSpPr>
        <p:spPr>
          <a:xfrm>
            <a:off x="2664070" y="5751871"/>
            <a:ext cx="3685262" cy="34105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400" b="1" i="1" dirty="0">
                <a:ea typeface="宋体" panose="02010600030101010101" pitchFamily="2" charset="-122"/>
                <a:cs typeface="Times New Roman" panose="02020603050405020304" pitchFamily="18" charset="0"/>
              </a:rPr>
              <a:t>Human: big data producer and consumer</a:t>
            </a:r>
            <a:endParaRPr lang="en-US" sz="1400" dirty="0">
              <a:ea typeface="宋体" panose="02010600030101010101" pitchFamily="2" charset="-122"/>
              <a:cs typeface="Times New Roman" panose="02020603050405020304" pitchFamily="18" charset="0"/>
            </a:endParaRPr>
          </a:p>
        </p:txBody>
      </p:sp>
      <p:grpSp>
        <p:nvGrpSpPr>
          <p:cNvPr id="15" name="Group 14"/>
          <p:cNvGrpSpPr/>
          <p:nvPr/>
        </p:nvGrpSpPr>
        <p:grpSpPr>
          <a:xfrm>
            <a:off x="6949384" y="4928173"/>
            <a:ext cx="2194616" cy="1334766"/>
            <a:chOff x="6949384" y="4928173"/>
            <a:chExt cx="2194616" cy="1334766"/>
          </a:xfrm>
        </p:grpSpPr>
        <p:sp>
          <p:nvSpPr>
            <p:cNvPr id="10" name="TextBox 9"/>
            <p:cNvSpPr txBox="1"/>
            <p:nvPr/>
          </p:nvSpPr>
          <p:spPr>
            <a:xfrm>
              <a:off x="6958563" y="4928173"/>
              <a:ext cx="1885106" cy="369332"/>
            </a:xfrm>
            <a:prstGeom prst="rect">
              <a:avLst/>
            </a:prstGeom>
            <a:noFill/>
          </p:spPr>
          <p:txBody>
            <a:bodyPr wrap="square" rtlCol="0">
              <a:spAutoFit/>
            </a:bodyPr>
            <a:lstStyle/>
            <a:p>
              <a:r>
                <a:rPr lang="en-US" b="1" i="1" dirty="0">
                  <a:solidFill>
                    <a:srgbClr val="FF0000"/>
                  </a:solidFill>
                </a:rPr>
                <a:t>As data producer</a:t>
              </a:r>
            </a:p>
          </p:txBody>
        </p:sp>
        <p:sp>
          <p:nvSpPr>
            <p:cNvPr id="11" name="TextBox 10"/>
            <p:cNvSpPr txBox="1"/>
            <p:nvPr/>
          </p:nvSpPr>
          <p:spPr>
            <a:xfrm>
              <a:off x="6949384" y="5339609"/>
              <a:ext cx="2194616" cy="923330"/>
            </a:xfrm>
            <a:prstGeom prst="rect">
              <a:avLst/>
            </a:prstGeom>
            <a:noFill/>
          </p:spPr>
          <p:txBody>
            <a:bodyPr wrap="square" rtlCol="0">
              <a:spAutoFit/>
            </a:bodyPr>
            <a:lstStyle/>
            <a:p>
              <a:r>
                <a:rPr lang="en-US" b="1" dirty="0"/>
                <a:t>Challenges:</a:t>
              </a:r>
            </a:p>
            <a:p>
              <a:pPr marL="257175" indent="-257175">
                <a:buAutoNum type="arabicPeriod"/>
              </a:pPr>
              <a:r>
                <a:rPr lang="en-US" b="1" dirty="0"/>
                <a:t>Unstructured data</a:t>
              </a:r>
            </a:p>
            <a:p>
              <a:pPr marL="257175" indent="-257175">
                <a:buAutoNum type="arabicPeriod"/>
              </a:pPr>
              <a:r>
                <a:rPr lang="en-US" b="1" dirty="0"/>
                <a:t>Rich semantic</a:t>
              </a:r>
            </a:p>
          </p:txBody>
        </p:sp>
      </p:grpSp>
      <p:grpSp>
        <p:nvGrpSpPr>
          <p:cNvPr id="16" name="Group 15"/>
          <p:cNvGrpSpPr/>
          <p:nvPr/>
        </p:nvGrpSpPr>
        <p:grpSpPr>
          <a:xfrm>
            <a:off x="309101" y="4871296"/>
            <a:ext cx="2412956" cy="1483800"/>
            <a:chOff x="309101" y="4871296"/>
            <a:chExt cx="2412956" cy="1483800"/>
          </a:xfrm>
        </p:grpSpPr>
        <p:sp>
          <p:nvSpPr>
            <p:cNvPr id="41" name="TextBox 40"/>
            <p:cNvSpPr txBox="1"/>
            <p:nvPr/>
          </p:nvSpPr>
          <p:spPr>
            <a:xfrm>
              <a:off x="334797" y="4871296"/>
              <a:ext cx="1885106" cy="646331"/>
            </a:xfrm>
            <a:prstGeom prst="rect">
              <a:avLst/>
            </a:prstGeom>
            <a:noFill/>
          </p:spPr>
          <p:txBody>
            <a:bodyPr wrap="square" rtlCol="0">
              <a:spAutoFit/>
            </a:bodyPr>
            <a:lstStyle/>
            <a:p>
              <a:r>
                <a:rPr lang="en-US" b="1" i="1" dirty="0">
                  <a:solidFill>
                    <a:srgbClr val="FF0000"/>
                  </a:solidFill>
                </a:rPr>
                <a:t>As knowledge consumer</a:t>
              </a:r>
            </a:p>
          </p:txBody>
        </p:sp>
        <p:sp>
          <p:nvSpPr>
            <p:cNvPr id="44" name="TextBox 43"/>
            <p:cNvSpPr txBox="1"/>
            <p:nvPr/>
          </p:nvSpPr>
          <p:spPr>
            <a:xfrm>
              <a:off x="309101" y="5431766"/>
              <a:ext cx="2412956" cy="923330"/>
            </a:xfrm>
            <a:prstGeom prst="rect">
              <a:avLst/>
            </a:prstGeom>
            <a:noFill/>
          </p:spPr>
          <p:txBody>
            <a:bodyPr wrap="square" rtlCol="0">
              <a:spAutoFit/>
            </a:bodyPr>
            <a:lstStyle/>
            <a:p>
              <a:r>
                <a:rPr lang="en-US" b="1" dirty="0"/>
                <a:t>Challenges:</a:t>
              </a:r>
            </a:p>
            <a:p>
              <a:pPr marL="257175" indent="-257175">
                <a:buAutoNum type="arabicPeriod"/>
              </a:pPr>
              <a:r>
                <a:rPr lang="en-US" b="1" dirty="0"/>
                <a:t>Implicit feedback</a:t>
              </a:r>
            </a:p>
            <a:p>
              <a:pPr marL="257175" indent="-257175">
                <a:buAutoNum type="arabicPeriod"/>
              </a:pPr>
              <a:r>
                <a:rPr lang="en-US" b="1" dirty="0"/>
                <a:t>Diverse and dynamic</a:t>
              </a:r>
            </a:p>
          </p:txBody>
        </p:sp>
      </p:grpSp>
      <p:sp>
        <p:nvSpPr>
          <p:cNvPr id="17" name="Date Placeholder 16"/>
          <p:cNvSpPr>
            <a:spLocks noGrp="1"/>
          </p:cNvSpPr>
          <p:nvPr>
            <p:ph type="dt" sz="half" idx="10"/>
          </p:nvPr>
        </p:nvSpPr>
        <p:spPr/>
        <p:txBody>
          <a:bodyPr/>
          <a:lstStyle/>
          <a:p>
            <a:r>
              <a:rPr lang="en-US" smtClean="0"/>
              <a:t>CS@UVa</a:t>
            </a:r>
            <a:endParaRPr lang="en-US"/>
          </a:p>
        </p:txBody>
      </p:sp>
      <p:sp>
        <p:nvSpPr>
          <p:cNvPr id="18" name="Footer Placeholder 17"/>
          <p:cNvSpPr>
            <a:spLocks noGrp="1"/>
          </p:cNvSpPr>
          <p:nvPr>
            <p:ph type="ftr" sz="quarter" idx="11"/>
          </p:nvPr>
        </p:nvSpPr>
        <p:spPr/>
        <p:txBody>
          <a:bodyPr/>
          <a:lstStyle/>
          <a:p>
            <a:r>
              <a:rPr lang="en-US" smtClean="0"/>
              <a:t>CS6501: Text Mining</a:t>
            </a:r>
            <a:endParaRPr lang="en-US"/>
          </a:p>
        </p:txBody>
      </p:sp>
    </p:spTree>
    <p:extLst>
      <p:ext uri="{BB962C8B-B14F-4D97-AF65-F5344CB8AC3E}">
        <p14:creationId xmlns:p14="http://schemas.microsoft.com/office/powerpoint/2010/main" val="291151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cs.colorado.edu/~martin/SLP2/slp2-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76" y="3007968"/>
            <a:ext cx="1347336" cy="134733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Text books</a:t>
            </a:r>
            <a:endParaRPr lang="en-US" dirty="0"/>
          </a:p>
        </p:txBody>
      </p:sp>
      <p:sp>
        <p:nvSpPr>
          <p:cNvPr id="5" name="Content Placeholder 5"/>
          <p:cNvSpPr txBox="1">
            <a:spLocks/>
          </p:cNvSpPr>
          <p:nvPr/>
        </p:nvSpPr>
        <p:spPr>
          <a:xfrm>
            <a:off x="1928212" y="1771079"/>
            <a:ext cx="6629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i="1" dirty="0" smtClean="0"/>
              <a:t>Introduction to Information Retrieval</a:t>
            </a:r>
            <a:r>
              <a:rPr lang="en-US" sz="2400" dirty="0" smtClean="0"/>
              <a:t>. Christopher D. Manning, </a:t>
            </a:r>
            <a:r>
              <a:rPr lang="en-US" sz="2400" dirty="0" err="1" smtClean="0"/>
              <a:t>Prabhakar</a:t>
            </a:r>
            <a:r>
              <a:rPr lang="en-US" sz="2400" dirty="0" smtClean="0"/>
              <a:t> </a:t>
            </a:r>
            <a:r>
              <a:rPr lang="en-US" sz="2400" dirty="0" err="1" smtClean="0"/>
              <a:t>Raghavan</a:t>
            </a:r>
            <a:r>
              <a:rPr lang="en-US" sz="2400" dirty="0" smtClean="0"/>
              <a:t>, and </a:t>
            </a:r>
            <a:r>
              <a:rPr lang="en-US" sz="2400" dirty="0" err="1" smtClean="0"/>
              <a:t>Hinrich</a:t>
            </a:r>
            <a:r>
              <a:rPr lang="en-US" sz="2400" dirty="0" smtClean="0"/>
              <a:t> </a:t>
            </a:r>
            <a:r>
              <a:rPr lang="en-US" sz="2400" dirty="0" err="1" smtClean="0"/>
              <a:t>Schuetze</a:t>
            </a:r>
            <a:r>
              <a:rPr lang="en-US" sz="2400" dirty="0" smtClean="0"/>
              <a:t>, Cambridge University Press, 2007.</a:t>
            </a:r>
          </a:p>
          <a:p>
            <a:r>
              <a:rPr lang="en-US" sz="2400" b="1" i="1" dirty="0"/>
              <a:t>Speech and Language Processing</a:t>
            </a:r>
            <a:r>
              <a:rPr lang="en-US" sz="2400" dirty="0"/>
              <a:t>. Daniel </a:t>
            </a:r>
            <a:r>
              <a:rPr lang="en-US" sz="2400" dirty="0" err="1"/>
              <a:t>Jurafsky</a:t>
            </a:r>
            <a:r>
              <a:rPr lang="en-US" sz="2400" dirty="0"/>
              <a:t> and James H. Martin, Pearson Education, 2000</a:t>
            </a:r>
            <a:r>
              <a:rPr lang="en-US" sz="2400" dirty="0" smtClean="0"/>
              <a:t>.</a:t>
            </a:r>
          </a:p>
          <a:p>
            <a:r>
              <a:rPr lang="en-US" sz="2400" b="1" i="1" dirty="0"/>
              <a:t>Mining Text Data</a:t>
            </a:r>
            <a:r>
              <a:rPr lang="en-US" sz="2400" dirty="0"/>
              <a:t>. </a:t>
            </a:r>
            <a:r>
              <a:rPr lang="en-US" sz="2400" dirty="0" err="1"/>
              <a:t>Charu</a:t>
            </a:r>
            <a:r>
              <a:rPr lang="en-US" sz="2400" dirty="0"/>
              <a:t> C. Aggarwal and </a:t>
            </a:r>
            <a:r>
              <a:rPr lang="en-US" sz="2400" dirty="0" err="1"/>
              <a:t>ChengXiang</a:t>
            </a:r>
            <a:r>
              <a:rPr lang="en-US" sz="2400" dirty="0"/>
              <a:t> </a:t>
            </a:r>
            <a:r>
              <a:rPr lang="en-US" sz="2400" dirty="0" err="1"/>
              <a:t>Zhai</a:t>
            </a:r>
            <a:r>
              <a:rPr lang="en-US" sz="2400" dirty="0"/>
              <a:t>, Springer, 2012.</a:t>
            </a:r>
          </a:p>
          <a:p>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722" y="1417638"/>
            <a:ext cx="978426" cy="1491345"/>
          </a:xfrm>
          <a:prstGeom prst="rect">
            <a:avLst/>
          </a:prstGeom>
        </p:spPr>
      </p:pic>
      <p:pic>
        <p:nvPicPr>
          <p:cNvPr id="8" name="Picture 4" descr="http://ecx.images-amazon.com/images/I/41GOsA1%2BCQ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171" y="4454290"/>
            <a:ext cx="1048977" cy="157978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34</a:t>
            </a:fld>
            <a:endParaRPr lang="en-US"/>
          </a:p>
        </p:txBody>
      </p:sp>
    </p:spTree>
    <p:extLst>
      <p:ext uri="{BB962C8B-B14F-4D97-AF65-F5344CB8AC3E}">
        <p14:creationId xmlns:p14="http://schemas.microsoft.com/office/powerpoint/2010/main" val="24244551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59" name="Rectangle 19"/>
          <p:cNvSpPr>
            <a:spLocks noChangeArrowheads="1"/>
          </p:cNvSpPr>
          <p:nvPr/>
        </p:nvSpPr>
        <p:spPr bwMode="auto">
          <a:xfrm>
            <a:off x="4572000" y="1295400"/>
            <a:ext cx="4343400" cy="48768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0" name="Rectangle 20"/>
          <p:cNvSpPr>
            <a:spLocks noChangeArrowheads="1"/>
          </p:cNvSpPr>
          <p:nvPr/>
        </p:nvSpPr>
        <p:spPr bwMode="auto">
          <a:xfrm>
            <a:off x="228600" y="1600200"/>
            <a:ext cx="4114800" cy="43434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ounded Rectangle 10"/>
          <p:cNvSpPr/>
          <p:nvPr/>
        </p:nvSpPr>
        <p:spPr>
          <a:xfrm>
            <a:off x="3981108" y="3212068"/>
            <a:ext cx="2348122" cy="12837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Text Mining</a:t>
            </a:r>
            <a:endParaRPr lang="en-US" sz="2400" b="1" dirty="0">
              <a:solidFill>
                <a:schemeClr val="tx1"/>
              </a:solidFill>
            </a:endParaRPr>
          </a:p>
        </p:txBody>
      </p:sp>
      <p:sp>
        <p:nvSpPr>
          <p:cNvPr id="189443" name="Rectangle 3"/>
          <p:cNvSpPr>
            <a:spLocks noGrp="1" noChangeArrowheads="1"/>
          </p:cNvSpPr>
          <p:nvPr>
            <p:ph type="title"/>
          </p:nvPr>
        </p:nvSpPr>
        <p:spPr>
          <a:xfrm>
            <a:off x="228600" y="152400"/>
            <a:ext cx="8686800" cy="1066800"/>
          </a:xfrm>
        </p:spPr>
        <p:txBody>
          <a:bodyPr/>
          <a:lstStyle/>
          <a:p>
            <a:r>
              <a:rPr lang="en-US" altLang="en-US" dirty="0" smtClean="0">
                <a:latin typeface="Arial" charset="0"/>
              </a:rPr>
              <a:t>What to read?</a:t>
            </a:r>
            <a:endParaRPr lang="en-US" altLang="en-US" dirty="0">
              <a:latin typeface="Arial" charset="0"/>
            </a:endParaRPr>
          </a:p>
        </p:txBody>
      </p:sp>
      <p:grpSp>
        <p:nvGrpSpPr>
          <p:cNvPr id="9" name="Group 8"/>
          <p:cNvGrpSpPr/>
          <p:nvPr/>
        </p:nvGrpSpPr>
        <p:grpSpPr>
          <a:xfrm>
            <a:off x="5943600" y="3137261"/>
            <a:ext cx="2743200" cy="1219200"/>
            <a:chOff x="6096000" y="2743200"/>
            <a:chExt cx="2743200" cy="1219200"/>
          </a:xfrm>
        </p:grpSpPr>
        <p:sp>
          <p:nvSpPr>
            <p:cNvPr id="189449" name="Text Box 9"/>
            <p:cNvSpPr txBox="1">
              <a:spLocks noChangeArrowheads="1"/>
            </p:cNvSpPr>
            <p:nvPr/>
          </p:nvSpPr>
          <p:spPr bwMode="auto">
            <a:xfrm>
              <a:off x="6781800" y="3048000"/>
              <a:ext cx="1833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Library &amp; Info</a:t>
              </a:r>
            </a:p>
            <a:p>
              <a:r>
                <a:rPr lang="en-US" altLang="en-US" sz="2000" b="1"/>
                <a:t>Science</a:t>
              </a:r>
            </a:p>
          </p:txBody>
        </p:sp>
        <p:sp>
          <p:nvSpPr>
            <p:cNvPr id="189450" name="Oval 10"/>
            <p:cNvSpPr>
              <a:spLocks noChangeArrowheads="1"/>
            </p:cNvSpPr>
            <p:nvPr/>
          </p:nvSpPr>
          <p:spPr bwMode="auto">
            <a:xfrm>
              <a:off x="6096000" y="2743200"/>
              <a:ext cx="2743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9451" name="Text Box 11"/>
          <p:cNvSpPr txBox="1">
            <a:spLocks noChangeArrowheads="1"/>
          </p:cNvSpPr>
          <p:nvPr/>
        </p:nvSpPr>
        <p:spPr bwMode="auto">
          <a:xfrm>
            <a:off x="2163278" y="2645529"/>
            <a:ext cx="2290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Machine Learning</a:t>
            </a:r>
          </a:p>
          <a:p>
            <a:r>
              <a:rPr lang="en-US" altLang="en-US" sz="2000" b="1" dirty="0"/>
              <a:t>Pattern </a:t>
            </a:r>
            <a:r>
              <a:rPr lang="en-US" altLang="en-US" sz="2000" b="1" dirty="0" smtClean="0"/>
              <a:t>Recognition</a:t>
            </a:r>
            <a:endParaRPr lang="en-US" altLang="en-US" sz="2000" b="1" dirty="0"/>
          </a:p>
        </p:txBody>
      </p:sp>
      <p:sp>
        <p:nvSpPr>
          <p:cNvPr id="189452" name="Oval 12"/>
          <p:cNvSpPr>
            <a:spLocks noChangeArrowheads="1"/>
          </p:cNvSpPr>
          <p:nvPr/>
        </p:nvSpPr>
        <p:spPr bwMode="auto">
          <a:xfrm>
            <a:off x="1752600" y="2286000"/>
            <a:ext cx="2819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9"/>
          <p:cNvGrpSpPr/>
          <p:nvPr/>
        </p:nvGrpSpPr>
        <p:grpSpPr>
          <a:xfrm>
            <a:off x="4312401" y="1914540"/>
            <a:ext cx="3200400" cy="1524000"/>
            <a:chOff x="3962400" y="1828800"/>
            <a:chExt cx="3200400" cy="1524000"/>
          </a:xfrm>
        </p:grpSpPr>
        <p:sp>
          <p:nvSpPr>
            <p:cNvPr id="189444" name="Oval 4"/>
            <p:cNvSpPr>
              <a:spLocks noChangeArrowheads="1"/>
            </p:cNvSpPr>
            <p:nvPr/>
          </p:nvSpPr>
          <p:spPr bwMode="auto">
            <a:xfrm>
              <a:off x="3962400" y="1828800"/>
              <a:ext cx="3200400" cy="1524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4" name="Text Box 14"/>
            <p:cNvSpPr txBox="1">
              <a:spLocks noChangeArrowheads="1"/>
            </p:cNvSpPr>
            <p:nvPr/>
          </p:nvSpPr>
          <p:spPr bwMode="auto">
            <a:xfrm>
              <a:off x="4572000" y="2163762"/>
              <a:ext cx="21144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Web Applications,</a:t>
              </a:r>
            </a:p>
            <a:p>
              <a:r>
                <a:rPr lang="en-US" altLang="en-US" sz="2000" b="1" dirty="0" smtClean="0"/>
                <a:t>Bioinformatics</a:t>
              </a:r>
              <a:r>
                <a:rPr lang="en-US" altLang="en-US" sz="2000" b="1" dirty="0"/>
                <a:t>…</a:t>
              </a:r>
            </a:p>
          </p:txBody>
        </p:sp>
      </p:grpSp>
      <p:sp>
        <p:nvSpPr>
          <p:cNvPr id="189455" name="Oval 15"/>
          <p:cNvSpPr>
            <a:spLocks noChangeArrowheads="1"/>
          </p:cNvSpPr>
          <p:nvPr/>
        </p:nvSpPr>
        <p:spPr bwMode="auto">
          <a:xfrm>
            <a:off x="619365" y="2576195"/>
            <a:ext cx="1539413" cy="20316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6" name="Text Box 16"/>
          <p:cNvSpPr txBox="1">
            <a:spLocks noChangeArrowheads="1"/>
          </p:cNvSpPr>
          <p:nvPr/>
        </p:nvSpPr>
        <p:spPr bwMode="auto">
          <a:xfrm>
            <a:off x="633174" y="3255927"/>
            <a:ext cx="1719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Statistics</a:t>
            </a:r>
          </a:p>
          <a:p>
            <a:r>
              <a:rPr lang="en-US" altLang="en-US" sz="2000" b="1" dirty="0"/>
              <a:t>Optimization</a:t>
            </a:r>
          </a:p>
        </p:txBody>
      </p:sp>
      <p:sp>
        <p:nvSpPr>
          <p:cNvPr id="189463" name="Text Box 23"/>
          <p:cNvSpPr txBox="1">
            <a:spLocks noChangeArrowheads="1"/>
          </p:cNvSpPr>
          <p:nvPr/>
        </p:nvSpPr>
        <p:spPr bwMode="auto">
          <a:xfrm>
            <a:off x="7117614" y="1404605"/>
            <a:ext cx="1716497"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Applications</a:t>
            </a:r>
          </a:p>
        </p:txBody>
      </p:sp>
      <p:grpSp>
        <p:nvGrpSpPr>
          <p:cNvPr id="12" name="Group 11"/>
          <p:cNvGrpSpPr/>
          <p:nvPr/>
        </p:nvGrpSpPr>
        <p:grpSpPr>
          <a:xfrm>
            <a:off x="4764581" y="4139576"/>
            <a:ext cx="3048000" cy="1554163"/>
            <a:chOff x="4748422" y="3943905"/>
            <a:chExt cx="3048000" cy="1554163"/>
          </a:xfrm>
        </p:grpSpPr>
        <p:sp>
          <p:nvSpPr>
            <p:cNvPr id="189442" name="Oval 2"/>
            <p:cNvSpPr>
              <a:spLocks noChangeArrowheads="1"/>
            </p:cNvSpPr>
            <p:nvPr/>
          </p:nvSpPr>
          <p:spPr bwMode="auto">
            <a:xfrm>
              <a:off x="4748422" y="3943905"/>
              <a:ext cx="3048000" cy="1554163"/>
            </a:xfrm>
            <a:prstGeom prst="ellipse">
              <a:avLst/>
            </a:prstGeom>
            <a:noFill/>
            <a:ln w="12700" cmpd="thickThin">
              <a:solidFill>
                <a:schemeClr val="tx1"/>
              </a:solidFill>
              <a:round/>
              <a:headEnd/>
              <a:tailEnd/>
            </a:ln>
            <a:effectLst/>
            <a:extLst/>
          </p:spPr>
          <p:txBody>
            <a:bodyPr wrap="none" anchor="ctr"/>
            <a:lstStyle/>
            <a:p>
              <a:endParaRPr lang="en-US"/>
            </a:p>
          </p:txBody>
        </p:sp>
        <p:sp>
          <p:nvSpPr>
            <p:cNvPr id="189445" name="Text Box 5"/>
            <p:cNvSpPr txBox="1">
              <a:spLocks noChangeArrowheads="1"/>
            </p:cNvSpPr>
            <p:nvPr/>
          </p:nvSpPr>
          <p:spPr bwMode="auto">
            <a:xfrm>
              <a:off x="5129422" y="4412158"/>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smtClean="0"/>
                <a:t>Information Retrieval</a:t>
              </a:r>
              <a:endParaRPr lang="en-US" altLang="en-US" sz="2000" b="1" dirty="0"/>
            </a:p>
          </p:txBody>
        </p:sp>
        <p:sp>
          <p:nvSpPr>
            <p:cNvPr id="3" name="TextBox 2"/>
            <p:cNvSpPr txBox="1"/>
            <p:nvPr/>
          </p:nvSpPr>
          <p:spPr>
            <a:xfrm>
              <a:off x="4900822" y="4736068"/>
              <a:ext cx="2895600" cy="369332"/>
            </a:xfrm>
            <a:prstGeom prst="rect">
              <a:avLst/>
            </a:prstGeom>
            <a:noFill/>
          </p:spPr>
          <p:txBody>
            <a:bodyPr wrap="square" rtlCol="0">
              <a:spAutoFit/>
            </a:bodyPr>
            <a:lstStyle/>
            <a:p>
              <a:r>
                <a:rPr lang="en-US" b="1" dirty="0" smtClean="0">
                  <a:solidFill>
                    <a:srgbClr val="FF0000"/>
                  </a:solidFill>
                </a:rPr>
                <a:t>SIGIR, WWW, WSDM, CIKM</a:t>
              </a:r>
              <a:endParaRPr lang="en-US" b="1" dirty="0">
                <a:solidFill>
                  <a:srgbClr val="FF0000"/>
                </a:solidFill>
              </a:endParaRPr>
            </a:p>
          </p:txBody>
        </p:sp>
      </p:grpSp>
      <p:sp>
        <p:nvSpPr>
          <p:cNvPr id="4" name="TextBox 3"/>
          <p:cNvSpPr txBox="1"/>
          <p:nvPr/>
        </p:nvSpPr>
        <p:spPr>
          <a:xfrm>
            <a:off x="2438400" y="3212068"/>
            <a:ext cx="1828800" cy="369332"/>
          </a:xfrm>
          <a:prstGeom prst="rect">
            <a:avLst/>
          </a:prstGeom>
          <a:noFill/>
        </p:spPr>
        <p:txBody>
          <a:bodyPr wrap="square" rtlCol="0">
            <a:spAutoFit/>
          </a:bodyPr>
          <a:lstStyle/>
          <a:p>
            <a:r>
              <a:rPr lang="en-US" b="1" dirty="0" smtClean="0">
                <a:solidFill>
                  <a:srgbClr val="FF0000"/>
                </a:solidFill>
              </a:rPr>
              <a:t>ICML, NIPS, UAI</a:t>
            </a:r>
            <a:endParaRPr lang="en-US" b="1" dirty="0">
              <a:solidFill>
                <a:srgbClr val="FF0000"/>
              </a:solidFill>
            </a:endParaRPr>
          </a:p>
        </p:txBody>
      </p:sp>
      <p:grpSp>
        <p:nvGrpSpPr>
          <p:cNvPr id="14" name="Group 13"/>
          <p:cNvGrpSpPr/>
          <p:nvPr/>
        </p:nvGrpSpPr>
        <p:grpSpPr>
          <a:xfrm>
            <a:off x="2628299" y="4167981"/>
            <a:ext cx="2971800" cy="1112837"/>
            <a:chOff x="1676400" y="3581400"/>
            <a:chExt cx="2971800" cy="1112837"/>
          </a:xfrm>
        </p:grpSpPr>
        <p:sp>
          <p:nvSpPr>
            <p:cNvPr id="189446" name="Oval 6"/>
            <p:cNvSpPr>
              <a:spLocks noChangeArrowheads="1"/>
            </p:cNvSpPr>
            <p:nvPr/>
          </p:nvSpPr>
          <p:spPr bwMode="auto">
            <a:xfrm>
              <a:off x="1676400" y="3581400"/>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3" name="Text Box 13"/>
            <p:cNvSpPr txBox="1">
              <a:spLocks noChangeArrowheads="1"/>
            </p:cNvSpPr>
            <p:nvPr/>
          </p:nvSpPr>
          <p:spPr bwMode="auto">
            <a:xfrm>
              <a:off x="2724881" y="3795097"/>
              <a:ext cx="5982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NLP</a:t>
              </a:r>
              <a:endParaRPr lang="en-US" altLang="en-US" sz="2000" b="1" dirty="0"/>
            </a:p>
          </p:txBody>
        </p:sp>
        <p:sp>
          <p:nvSpPr>
            <p:cNvPr id="29" name="TextBox 28"/>
            <p:cNvSpPr txBox="1"/>
            <p:nvPr/>
          </p:nvSpPr>
          <p:spPr>
            <a:xfrm>
              <a:off x="2133600" y="4126468"/>
              <a:ext cx="2514600" cy="369332"/>
            </a:xfrm>
            <a:prstGeom prst="rect">
              <a:avLst/>
            </a:prstGeom>
            <a:noFill/>
          </p:spPr>
          <p:txBody>
            <a:bodyPr wrap="square" rtlCol="0">
              <a:spAutoFit/>
            </a:bodyPr>
            <a:lstStyle/>
            <a:p>
              <a:r>
                <a:rPr lang="en-US" b="1" dirty="0" smtClean="0">
                  <a:solidFill>
                    <a:srgbClr val="FF0000"/>
                  </a:solidFill>
                </a:rPr>
                <a:t>ACL, EMNLP, COLING</a:t>
              </a:r>
              <a:endParaRPr lang="en-US" b="1" dirty="0">
                <a:solidFill>
                  <a:srgbClr val="FF0000"/>
                </a:solidFill>
              </a:endParaRPr>
            </a:p>
          </p:txBody>
        </p:sp>
      </p:grpSp>
      <p:grpSp>
        <p:nvGrpSpPr>
          <p:cNvPr id="13" name="Group 12"/>
          <p:cNvGrpSpPr/>
          <p:nvPr/>
        </p:nvGrpSpPr>
        <p:grpSpPr>
          <a:xfrm>
            <a:off x="1866786" y="3557188"/>
            <a:ext cx="2850454" cy="1112837"/>
            <a:chOff x="2363804" y="4292616"/>
            <a:chExt cx="2850454" cy="1112837"/>
          </a:xfrm>
        </p:grpSpPr>
        <p:sp>
          <p:nvSpPr>
            <p:cNvPr id="25" name="Oval 6"/>
            <p:cNvSpPr>
              <a:spLocks noChangeArrowheads="1"/>
            </p:cNvSpPr>
            <p:nvPr/>
          </p:nvSpPr>
          <p:spPr bwMode="auto">
            <a:xfrm>
              <a:off x="2363804" y="4292616"/>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2987263" y="4574491"/>
              <a:ext cx="1356910" cy="369332"/>
            </a:xfrm>
            <a:prstGeom prst="rect">
              <a:avLst/>
            </a:prstGeom>
          </p:spPr>
          <p:txBody>
            <a:bodyPr wrap="none">
              <a:spAutoFit/>
            </a:bodyPr>
            <a:lstStyle/>
            <a:p>
              <a:r>
                <a:rPr lang="en-US" altLang="en-US" b="1" dirty="0" smtClean="0"/>
                <a:t>Data Mining</a:t>
              </a:r>
              <a:endParaRPr lang="en-US" altLang="en-US" b="1" dirty="0"/>
            </a:p>
          </p:txBody>
        </p:sp>
        <p:sp>
          <p:nvSpPr>
            <p:cNvPr id="30" name="TextBox 29"/>
            <p:cNvSpPr txBox="1"/>
            <p:nvPr/>
          </p:nvSpPr>
          <p:spPr>
            <a:xfrm>
              <a:off x="2699658" y="4844922"/>
              <a:ext cx="2514600" cy="369332"/>
            </a:xfrm>
            <a:prstGeom prst="rect">
              <a:avLst/>
            </a:prstGeom>
            <a:noFill/>
          </p:spPr>
          <p:txBody>
            <a:bodyPr wrap="square" rtlCol="0">
              <a:spAutoFit/>
            </a:bodyPr>
            <a:lstStyle/>
            <a:p>
              <a:r>
                <a:rPr lang="en-US" b="1" dirty="0" smtClean="0">
                  <a:solidFill>
                    <a:srgbClr val="FF0000"/>
                  </a:solidFill>
                </a:rPr>
                <a:t>KDD, ICDM, SDM</a:t>
              </a:r>
              <a:endParaRPr lang="en-US" b="1" dirty="0">
                <a:solidFill>
                  <a:srgbClr val="FF0000"/>
                </a:solidFill>
              </a:endParaRPr>
            </a:p>
          </p:txBody>
        </p:sp>
      </p:grpSp>
      <p:sp>
        <p:nvSpPr>
          <p:cNvPr id="5" name="TextBox 4"/>
          <p:cNvSpPr txBox="1"/>
          <p:nvPr/>
        </p:nvSpPr>
        <p:spPr>
          <a:xfrm>
            <a:off x="728312" y="6172200"/>
            <a:ext cx="52578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Find more on course website for resource</a:t>
            </a:r>
            <a:endParaRPr lang="en-US" sz="2000" dirty="0"/>
          </a:p>
        </p:txBody>
      </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8" name="Slide Number Placeholder 7"/>
          <p:cNvSpPr>
            <a:spLocks noGrp="1"/>
          </p:cNvSpPr>
          <p:nvPr>
            <p:ph type="sldNum" sz="quarter" idx="12"/>
          </p:nvPr>
        </p:nvSpPr>
        <p:spPr/>
        <p:txBody>
          <a:bodyPr/>
          <a:lstStyle/>
          <a:p>
            <a:fld id="{04D6BED6-93C9-4D43-B1C0-E2DD71716F4C}" type="slidenum">
              <a:rPr lang="en-US" smtClean="0"/>
              <a:t>35</a:t>
            </a:fld>
            <a:endParaRPr lang="en-US"/>
          </a:p>
        </p:txBody>
      </p:sp>
      <p:sp>
        <p:nvSpPr>
          <p:cNvPr id="39" name="Text Box 22"/>
          <p:cNvSpPr txBox="1">
            <a:spLocks noChangeArrowheads="1"/>
          </p:cNvSpPr>
          <p:nvPr/>
        </p:nvSpPr>
        <p:spPr bwMode="auto">
          <a:xfrm>
            <a:off x="332502" y="1701778"/>
            <a:ext cx="1545103"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Algorithms</a:t>
            </a:r>
          </a:p>
        </p:txBody>
      </p:sp>
    </p:spTree>
    <p:extLst>
      <p:ext uri="{BB962C8B-B14F-4D97-AF65-F5344CB8AC3E}">
        <p14:creationId xmlns:p14="http://schemas.microsoft.com/office/powerpoint/2010/main" val="686200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Welcome to the class of “Text Mining”!</a:t>
            </a:r>
            <a:endParaRPr lang="en-US" sz="3800" dirty="0"/>
          </a:p>
        </p:txBody>
      </p:sp>
      <p:pic>
        <p:nvPicPr>
          <p:cNvPr id="2050" name="Picture 2" descr="http://www.cc.gatech.edu/~agray/6240spr11/resources/textmi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2247901"/>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36</a:t>
            </a:fld>
            <a:endParaRPr lang="en-US"/>
          </a:p>
        </p:txBody>
      </p:sp>
    </p:spTree>
    <p:extLst>
      <p:ext uri="{BB962C8B-B14F-4D97-AF65-F5344CB8AC3E}">
        <p14:creationId xmlns:p14="http://schemas.microsoft.com/office/powerpoint/2010/main" val="3456629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Knowledge discovery from text data</a:t>
            </a:r>
            <a:endParaRPr lang="en-US" dirty="0"/>
          </a:p>
        </p:txBody>
      </p:sp>
      <p:sp>
        <p:nvSpPr>
          <p:cNvPr id="3" name="Content Placeholder 2"/>
          <p:cNvSpPr>
            <a:spLocks noGrp="1"/>
          </p:cNvSpPr>
          <p:nvPr>
            <p:ph idx="1"/>
          </p:nvPr>
        </p:nvSpPr>
        <p:spPr/>
        <p:txBody>
          <a:bodyPr/>
          <a:lstStyle/>
          <a:p>
            <a:r>
              <a:rPr lang="en-US" dirty="0"/>
              <a:t>IBM’s Watson wins at Jeopardy</a:t>
            </a:r>
            <a:r>
              <a:rPr lang="en-US" dirty="0" smtClean="0"/>
              <a:t>! - 2011</a:t>
            </a:r>
            <a:endParaRPr lang="en-US" dirty="0"/>
          </a:p>
        </p:txBody>
      </p:sp>
      <p:pic>
        <p:nvPicPr>
          <p:cNvPr id="1026" name="Picture 2" descr="http://www.ibm.com/smarterplanet/us/en/ibmwatson/assets/img/tech/img-video-jeopardy.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192" y="2396463"/>
            <a:ext cx="6955140" cy="391226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4</a:t>
            </a:fld>
            <a:endParaRPr lang="en-US"/>
          </a:p>
        </p:txBody>
      </p:sp>
    </p:spTree>
    <p:extLst>
      <p:ext uri="{BB962C8B-B14F-4D97-AF65-F5344CB8AC3E}">
        <p14:creationId xmlns:p14="http://schemas.microsoft.com/office/powerpoint/2010/main" val="482330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An overview of Watson</a:t>
            </a:r>
          </a:p>
        </p:txBody>
      </p:sp>
      <p:pic>
        <p:nvPicPr>
          <p:cNvPr id="51204" name="Picture 4"/>
          <p:cNvPicPr>
            <a:picLocks noChangeAspect="1" noChangeArrowheads="1"/>
          </p:cNvPicPr>
          <p:nvPr/>
        </p:nvPicPr>
        <p:blipFill>
          <a:blip r:embed="rId3"/>
          <a:srcRect/>
          <a:stretch>
            <a:fillRect/>
          </a:stretch>
        </p:blipFill>
        <p:spPr bwMode="auto">
          <a:xfrm>
            <a:off x="538162" y="1417638"/>
            <a:ext cx="8067675" cy="49720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1262744" y="2560638"/>
            <a:ext cx="2362200" cy="2112962"/>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530601" y="2278744"/>
            <a:ext cx="3318932" cy="206465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463524" y="4572000"/>
            <a:ext cx="7070950" cy="10256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5</a:t>
            </a:fld>
            <a:endParaRPr lang="en-US"/>
          </a:p>
        </p:txBody>
      </p:sp>
    </p:spTree>
    <p:extLst>
      <p:ext uri="{BB962C8B-B14F-4D97-AF65-F5344CB8AC3E}">
        <p14:creationId xmlns:p14="http://schemas.microsoft.com/office/powerpoint/2010/main" val="44134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inside Watson?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“Watson </a:t>
            </a:r>
            <a:r>
              <a:rPr lang="en-US" i="1" dirty="0"/>
              <a:t>had access to </a:t>
            </a:r>
            <a:r>
              <a:rPr lang="en-US" i="1" u="sng" dirty="0"/>
              <a:t>200 million pages</a:t>
            </a:r>
            <a:r>
              <a:rPr lang="en-US" i="1" dirty="0"/>
              <a:t> of structured and unstructured content consuming four terabytes of disk </a:t>
            </a:r>
            <a:r>
              <a:rPr lang="en-US" i="1" dirty="0" smtClean="0"/>
              <a:t>storage </a:t>
            </a:r>
            <a:r>
              <a:rPr lang="en-US" i="1" dirty="0"/>
              <a:t>including the full text of </a:t>
            </a:r>
            <a:r>
              <a:rPr lang="en-US" i="1" dirty="0" smtClean="0"/>
              <a:t>Wikipedia” – PC World</a:t>
            </a:r>
          </a:p>
          <a:p>
            <a:r>
              <a:rPr lang="en-US" i="1" dirty="0"/>
              <a:t>“The sources of information for Watson include encyclopedias, dictionaries, thesauri, newswire articles, and literary works. Watson also used databases, taxonomies, and ontologies. Specifically, </a:t>
            </a:r>
            <a:r>
              <a:rPr lang="en-US" i="1" dirty="0" err="1"/>
              <a:t>DBPedia</a:t>
            </a:r>
            <a:r>
              <a:rPr lang="en-US" i="1" dirty="0"/>
              <a:t>, WordNet, and </a:t>
            </a:r>
            <a:r>
              <a:rPr lang="en-US" i="1" dirty="0" err="1"/>
              <a:t>Yago</a:t>
            </a:r>
            <a:r>
              <a:rPr lang="en-US" i="1" dirty="0"/>
              <a:t> were used</a:t>
            </a:r>
            <a:r>
              <a:rPr lang="en-US" i="1" dirty="0" smtClean="0"/>
              <a:t>.” – AI Magazine</a:t>
            </a:r>
            <a:endParaRPr lang="en-US" i="1"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6</a:t>
            </a:fld>
            <a:endParaRPr lang="en-US"/>
          </a:p>
        </p:txBody>
      </p:sp>
    </p:spTree>
    <p:extLst>
      <p:ext uri="{BB962C8B-B14F-4D97-AF65-F5344CB8AC3E}">
        <p14:creationId xmlns:p14="http://schemas.microsoft.com/office/powerpoint/2010/main" val="1623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inside Watson?</a:t>
            </a:r>
          </a:p>
        </p:txBody>
      </p:sp>
      <p:sp>
        <p:nvSpPr>
          <p:cNvPr id="3" name="Content Placeholder 2"/>
          <p:cNvSpPr>
            <a:spLocks noGrp="1"/>
          </p:cNvSpPr>
          <p:nvPr>
            <p:ph idx="1"/>
          </p:nvPr>
        </p:nvSpPr>
        <p:spPr/>
        <p:txBody>
          <a:bodyPr/>
          <a:lstStyle/>
          <a:p>
            <a:r>
              <a:rPr lang="en-US" dirty="0" err="1" smtClean="0"/>
              <a:t>DeepQA</a:t>
            </a:r>
            <a:r>
              <a:rPr lang="en-US" dirty="0" smtClean="0"/>
              <a:t> system</a:t>
            </a:r>
          </a:p>
          <a:p>
            <a:pPr lvl="1"/>
            <a:r>
              <a:rPr lang="en-US" dirty="0" smtClean="0"/>
              <a:t>“</a:t>
            </a:r>
            <a:r>
              <a:rPr lang="en-US" i="1" dirty="0"/>
              <a:t>Watson's main innovation was not in the creation of a new algorithm for this operation but rather its ability to </a:t>
            </a:r>
            <a:r>
              <a:rPr lang="en-US" b="1" i="1" dirty="0"/>
              <a:t>quickly</a:t>
            </a:r>
            <a:r>
              <a:rPr lang="en-US" i="1" dirty="0"/>
              <a:t> execute hundreds of proven language analysis algorithms simultaneously to find the correct answer</a:t>
            </a:r>
            <a:r>
              <a:rPr lang="en-US" i="1" dirty="0" smtClean="0"/>
              <a:t>.</a:t>
            </a:r>
            <a:r>
              <a:rPr lang="en-US" dirty="0" smtClean="0"/>
              <a:t>” – New York Times</a:t>
            </a:r>
          </a:p>
          <a:p>
            <a:pPr lvl="1"/>
            <a:r>
              <a:rPr lang="en-US" dirty="0">
                <a:hlinkClick r:id="rId2"/>
              </a:rPr>
              <a:t>The </a:t>
            </a:r>
            <a:r>
              <a:rPr lang="en-US" dirty="0" err="1">
                <a:hlinkClick r:id="rId2"/>
              </a:rPr>
              <a:t>DeepQA</a:t>
            </a:r>
            <a:r>
              <a:rPr lang="en-US" dirty="0">
                <a:hlinkClick r:id="rId2"/>
              </a:rPr>
              <a:t> Research Team</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7</a:t>
            </a:fld>
            <a:endParaRPr lang="en-US"/>
          </a:p>
        </p:txBody>
      </p:sp>
    </p:spTree>
    <p:extLst>
      <p:ext uri="{BB962C8B-B14F-4D97-AF65-F5344CB8AC3E}">
        <p14:creationId xmlns:p14="http://schemas.microsoft.com/office/powerpoint/2010/main" val="39336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Sentiment analysis</a:t>
            </a:r>
            <a:endParaRPr lang="en-US" dirty="0"/>
          </a:p>
        </p:txBody>
      </p:sp>
      <p:pic>
        <p:nvPicPr>
          <p:cNvPr id="1030" name="Picture 6" descr="http://about.topsy.com/wp-content/uploads/2013/02/twitter_osca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891" y="2438553"/>
            <a:ext cx="6809902" cy="380270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8</a:t>
            </a:fld>
            <a:endParaRPr lang="en-US"/>
          </a:p>
        </p:txBody>
      </p:sp>
    </p:spTree>
    <p:extLst>
      <p:ext uri="{BB962C8B-B14F-4D97-AF65-F5344CB8AC3E}">
        <p14:creationId xmlns:p14="http://schemas.microsoft.com/office/powerpoint/2010/main" val="683324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Sentiment analysis</a:t>
            </a:r>
            <a:endParaRPr lang="en-US" dirty="0"/>
          </a:p>
        </p:txBody>
      </p:sp>
      <p:pic>
        <p:nvPicPr>
          <p:cNvPr id="1032" name="Picture 8" descr="https://www.recordedfuture.com/assets/presapp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266" y="2485371"/>
            <a:ext cx="6865718" cy="375588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9</a:t>
            </a:fld>
            <a:endParaRPr lang="en-US"/>
          </a:p>
        </p:txBody>
      </p:sp>
    </p:spTree>
    <p:extLst>
      <p:ext uri="{BB962C8B-B14F-4D97-AF65-F5344CB8AC3E}">
        <p14:creationId xmlns:p14="http://schemas.microsoft.com/office/powerpoint/2010/main" val="3057427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slide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mple slides template" id="{D5F212AE-FC68-4F40-A6E9-E622D0435166}" vid="{E85A6BF9-846D-4A1E-B2BC-AAD31AE4B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 slides template</Template>
  <TotalTime>663</TotalTime>
  <Words>1592</Words>
  <Application>Microsoft Office PowerPoint</Application>
  <PresentationFormat>On-screen Show (4:3)</PresentationFormat>
  <Paragraphs>312</Paragraphs>
  <Slides>36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MS PGothic</vt:lpstr>
      <vt:lpstr>宋体</vt:lpstr>
      <vt:lpstr>Arial</vt:lpstr>
      <vt:lpstr>Calibri</vt:lpstr>
      <vt:lpstr>Gill Sans MT</vt:lpstr>
      <vt:lpstr>Times New Roman</vt:lpstr>
      <vt:lpstr>Wingdings</vt:lpstr>
      <vt:lpstr>simple slides template</vt:lpstr>
      <vt:lpstr>Introduction to Text Mining</vt:lpstr>
      <vt:lpstr>What is “Text Mining”?</vt:lpstr>
      <vt:lpstr>Two different definitions of mining</vt:lpstr>
      <vt:lpstr>Knowledge discovery from text data</vt:lpstr>
      <vt:lpstr>An overview of Watson</vt:lpstr>
      <vt:lpstr>What is inside Watson?</vt:lpstr>
      <vt:lpstr>What is inside Watson?</vt:lpstr>
      <vt:lpstr>Text mining around us</vt:lpstr>
      <vt:lpstr>Text mining around us</vt:lpstr>
      <vt:lpstr>Text mining around us</vt:lpstr>
      <vt:lpstr>Text mining around us</vt:lpstr>
      <vt:lpstr>Text mining around us</vt:lpstr>
      <vt:lpstr>Text mining around us</vt:lpstr>
      <vt:lpstr>Text mining around us</vt:lpstr>
      <vt:lpstr>Text mining around us</vt:lpstr>
      <vt:lpstr>Text mining around us</vt:lpstr>
      <vt:lpstr>How to perform text mining?</vt:lpstr>
      <vt:lpstr>Text mining v.s. NLP, IR, DM…</vt:lpstr>
      <vt:lpstr>Text mining in general</vt:lpstr>
      <vt:lpstr>Challenges in text mining</vt:lpstr>
      <vt:lpstr>Text mining problems we will solve</vt:lpstr>
      <vt:lpstr>Text mining problems we will solve</vt:lpstr>
      <vt:lpstr>Text mining problems we will solve</vt:lpstr>
      <vt:lpstr>Text mining problems we will solve</vt:lpstr>
      <vt:lpstr>We will also briefly cover</vt:lpstr>
      <vt:lpstr>We will also briefly cover</vt:lpstr>
      <vt:lpstr>Text mining in the era of Big Data</vt:lpstr>
      <vt:lpstr>Scalability is crucial</vt:lpstr>
      <vt:lpstr>State-of-the-art solutions</vt:lpstr>
      <vt:lpstr>State-of-the-art solutions</vt:lpstr>
      <vt:lpstr>State-of-the-art solutions</vt:lpstr>
      <vt:lpstr>State-of-the-art solutions</vt:lpstr>
      <vt:lpstr>Text mining in the era of Big Data</vt:lpstr>
      <vt:lpstr>Text books</vt:lpstr>
      <vt:lpstr>What to read?</vt:lpstr>
      <vt:lpstr>Welcome to the class of “Text Mining”!</vt:lpstr>
    </vt:vector>
  </TitlesOfParts>
  <Company>CS@UIUC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hongning wang</dc:creator>
  <cp:lastModifiedBy>Hongning Wang</cp:lastModifiedBy>
  <cp:revision>41</cp:revision>
  <dcterms:created xsi:type="dcterms:W3CDTF">2014-12-27T17:25:32Z</dcterms:created>
  <dcterms:modified xsi:type="dcterms:W3CDTF">2016-01-20T23:15:57Z</dcterms:modified>
</cp:coreProperties>
</file>