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7" r:id="rId12"/>
    <p:sldId id="266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8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76DFE4-F3BB-43CB-B01D-1F36984D9805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B3B9D-9AD3-4E31-89FA-382F96B60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02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9248D-AC88-457A-BE2F-756346B9FF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22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0080-A553-4B39-86B2-A82FEF2D1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53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0080-A553-4B39-86B2-A82FEF2D1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81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0080-A553-4B39-86B2-A82FEF2D1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9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0080-A553-4B39-86B2-A82FEF2D1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3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0080-A553-4B39-86B2-A82FEF2D1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89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0080-A553-4B39-86B2-A82FEF2D1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07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0080-A553-4B39-86B2-A82FEF2D1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97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0080-A553-4B39-86B2-A82FEF2D1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01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0080-A553-4B39-86B2-A82FEF2D1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2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0080-A553-4B39-86B2-A82FEF2D1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0080-A553-4B39-86B2-A82FEF2D1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4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30080-A553-4B39-86B2-A82FEF2D1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2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669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step one, compute similarity between all pairs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individual instances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In the following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dirty="0" smtClean="0"/>
                  <a:t> steps </a:t>
                </a:r>
              </a:p>
              <a:p>
                <a:pPr lvl="1"/>
                <a:r>
                  <a:rPr lang="en-US" dirty="0" smtClean="0"/>
                  <a:t>If we could store the pairwise distances in step 1, the complexity will be still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;</a:t>
                </a:r>
              </a:p>
              <a:p>
                <a:pPr lvl="1"/>
                <a:r>
                  <a:rPr lang="en-US" dirty="0" smtClean="0"/>
                  <a:t>Otherwise, it could be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or even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(naïve implementation)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0080-A553-4B39-86B2-A82FEF2D1984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247503" y="5387546"/>
                <a:ext cx="28914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:r>
                  <a:rPr lang="en-US" dirty="0" smtClean="0">
                    <a:solidFill>
                      <a:srgbClr val="FF0000"/>
                    </a:solidFill>
                  </a:rPr>
                  <a:t>In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k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-means, we have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𝑘𝑛𝑙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, a much faster algorithm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503" y="5387546"/>
                <a:ext cx="2891481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1899" t="-5660" r="-3165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434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Hierarchical </a:t>
                </a:r>
                <a:r>
                  <a:rPr lang="en-US" dirty="0" smtClean="0"/>
                  <a:t>clustering</a:t>
                </a:r>
              </a:p>
              <a:p>
                <a:pPr lvl="1"/>
                <a:r>
                  <a:rPr lang="en-US" dirty="0" smtClean="0"/>
                  <a:t>Efficiency: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slow</a:t>
                </a:r>
              </a:p>
              <a:p>
                <a:r>
                  <a:rPr lang="en-US" dirty="0" smtClean="0"/>
                  <a:t>Assumptions</a:t>
                </a:r>
              </a:p>
              <a:p>
                <a:pPr lvl="1"/>
                <a:r>
                  <a:rPr lang="en-US" dirty="0" smtClean="0"/>
                  <a:t>No assumption</a:t>
                </a:r>
              </a:p>
              <a:p>
                <a:pPr lvl="1"/>
                <a:r>
                  <a:rPr lang="en-US" dirty="0" smtClean="0"/>
                  <a:t>Only need distance metric</a:t>
                </a:r>
              </a:p>
              <a:p>
                <a:r>
                  <a:rPr lang="en-US" dirty="0" smtClean="0"/>
                  <a:t>Output</a:t>
                </a:r>
              </a:p>
              <a:p>
                <a:pPr lvl="1"/>
                <a:r>
                  <a:rPr lang="en-US" dirty="0" err="1" smtClean="0"/>
                  <a:t>Dendrogram</a:t>
                </a:r>
                <a:r>
                  <a:rPr lang="en-US" dirty="0" smtClean="0"/>
                  <a:t>, a tree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2715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i="1" dirty="0" smtClean="0"/>
                  <a:t>k</a:t>
                </a:r>
                <a:r>
                  <a:rPr lang="en-US" dirty="0" smtClean="0"/>
                  <a:t>-means clustering</a:t>
                </a:r>
              </a:p>
              <a:p>
                <a:pPr lvl="1"/>
                <a:r>
                  <a:rPr lang="en-US" dirty="0" smtClean="0"/>
                  <a:t>Efficiency: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𝑘𝑛𝑙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fast</a:t>
                </a:r>
              </a:p>
              <a:p>
                <a:r>
                  <a:rPr lang="en-US" dirty="0" smtClean="0"/>
                  <a:t>Assumptions</a:t>
                </a:r>
              </a:p>
              <a:p>
                <a:pPr lvl="1"/>
                <a:r>
                  <a:rPr lang="en-US" dirty="0" smtClean="0"/>
                  <a:t>Strong assumption – centroid, latent cluster membership</a:t>
                </a:r>
              </a:p>
              <a:p>
                <a:pPr lvl="1"/>
                <a:r>
                  <a:rPr lang="en-US" dirty="0" smtClean="0"/>
                  <a:t>Need to specify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Output</a:t>
                </a:r>
              </a:p>
              <a:p>
                <a:pPr lvl="1"/>
                <a:r>
                  <a:rPr lang="en-US" dirty="0" smtClean="0"/>
                  <a:t>k clusters</a:t>
                </a:r>
                <a:endParaRPr lang="en-US" dirty="0"/>
              </a:p>
            </p:txBody>
          </p:sp>
        </mc:Choice>
        <mc:Fallback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2719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0080-A553-4B39-86B2-A82FEF2D19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4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final clusters?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is specified, find a cut that generates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clusters</a:t>
                </a:r>
              </a:p>
              <a:p>
                <a:pPr lvl="1"/>
                <a:r>
                  <a:rPr lang="en-US" dirty="0" smtClean="0"/>
                  <a:t>Since every time we only merge 2 clusters, such cut must exist</a:t>
                </a:r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is not specified, use the same strategy as in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-means </a:t>
                </a:r>
              </a:p>
              <a:p>
                <a:pPr lvl="1"/>
                <a:r>
                  <a:rPr lang="en-US" dirty="0"/>
                  <a:t>Cross </a:t>
                </a:r>
                <a:r>
                  <a:rPr lang="en-US" dirty="0" smtClean="0"/>
                  <a:t>validation with internal or </a:t>
                </a:r>
                <a:r>
                  <a:rPr lang="en-US" dirty="0"/>
                  <a:t>external validation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0080-A553-4B39-86B2-A82FEF2D19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4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Agglomerative hierarchical </a:t>
            </a:r>
            <a:r>
              <a:rPr lang="en-US" dirty="0"/>
              <a:t>clustering </a:t>
            </a:r>
            <a:endParaRPr lang="en-US" dirty="0" smtClean="0"/>
          </a:p>
          <a:p>
            <a:pPr lvl="1"/>
            <a:r>
              <a:rPr lang="en-US" dirty="0" smtClean="0"/>
              <a:t>Three types of linkage function</a:t>
            </a:r>
          </a:p>
          <a:p>
            <a:pPr lvl="2"/>
            <a:r>
              <a:rPr lang="en-US" dirty="0" smtClean="0"/>
              <a:t>Single link, complete link and average link</a:t>
            </a:r>
          </a:p>
          <a:p>
            <a:pPr lvl="1"/>
            <a:r>
              <a:rPr lang="en-US" dirty="0" smtClean="0"/>
              <a:t>Comparison with </a:t>
            </a:r>
            <a:r>
              <a:rPr lang="en-US" i="1" dirty="0" smtClean="0"/>
              <a:t>k</a:t>
            </a:r>
            <a:r>
              <a:rPr lang="en-US" dirty="0" smtClean="0"/>
              <a:t>-means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0080-A553-4B39-86B2-A82FEF2D198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1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Information Retrieval</a:t>
            </a:r>
          </a:p>
          <a:p>
            <a:pPr lvl="1"/>
            <a:r>
              <a:rPr lang="en-US" dirty="0"/>
              <a:t>Chapter 17: Hierarchical </a:t>
            </a:r>
            <a:r>
              <a:rPr lang="en-US" dirty="0" smtClean="0"/>
              <a:t>clustering</a:t>
            </a:r>
          </a:p>
          <a:p>
            <a:pPr lvl="2"/>
            <a:r>
              <a:rPr lang="en-US" dirty="0"/>
              <a:t>17.1 Hierarchical agglomerative clustering</a:t>
            </a:r>
          </a:p>
          <a:p>
            <a:pPr lvl="2"/>
            <a:r>
              <a:rPr lang="en-US" dirty="0"/>
              <a:t>17.2 Single-link and complete-link clustering</a:t>
            </a:r>
          </a:p>
          <a:p>
            <a:pPr lvl="2"/>
            <a:r>
              <a:rPr lang="en-US" dirty="0"/>
              <a:t>17.3 Group-average agglomerative clustering</a:t>
            </a:r>
          </a:p>
          <a:p>
            <a:pPr lvl="2"/>
            <a:r>
              <a:rPr lang="en-US" dirty="0"/>
              <a:t>17.5 Optimality of HAC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0080-A553-4B39-86B2-A82FEF2D198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3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Hierarchical clustering </a:t>
            </a:r>
            <a:r>
              <a:rPr lang="en-US" dirty="0" smtClean="0"/>
              <a:t>algorithm</a:t>
            </a:r>
          </a:p>
          <a:p>
            <a:pPr lvl="1"/>
            <a:r>
              <a:rPr lang="en-US" dirty="0"/>
              <a:t>Bottom-up: </a:t>
            </a:r>
            <a:r>
              <a:rPr lang="en-US" dirty="0" smtClean="0"/>
              <a:t>agglomerative</a:t>
            </a:r>
          </a:p>
          <a:p>
            <a:pPr lvl="1"/>
            <a:r>
              <a:rPr lang="en-US" dirty="0" smtClean="0"/>
              <a:t>Distance between clusters</a:t>
            </a:r>
          </a:p>
          <a:p>
            <a:pPr lvl="1"/>
            <a:r>
              <a:rPr lang="en-US" dirty="0" smtClean="0"/>
              <a:t>Complexity analysis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2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i.stack.imgur.com/heNA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804229" y="2808806"/>
            <a:ext cx="3502589" cy="402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 tree-based hierarchical taxonomy from a set of instances</a:t>
            </a:r>
          </a:p>
          <a:p>
            <a:pPr lvl="1"/>
            <a:r>
              <a:rPr lang="en-US" dirty="0" err="1" smtClean="0"/>
              <a:t>Dendrogram</a:t>
            </a:r>
            <a:r>
              <a:rPr lang="en-US" dirty="0" smtClean="0"/>
              <a:t> – a useful tool to summarize similarities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0080-A553-4B39-86B2-A82FEF2D1984}" type="slidenum">
              <a:rPr lang="en-US" smtClean="0"/>
              <a:t>3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3097428" y="3476368"/>
            <a:ext cx="0" cy="26662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168875" y="4347839"/>
            <a:ext cx="2846174" cy="932615"/>
            <a:chOff x="168875" y="4347839"/>
            <a:chExt cx="2846174" cy="932615"/>
          </a:xfrm>
        </p:grpSpPr>
        <p:sp>
          <p:nvSpPr>
            <p:cNvPr id="10" name="TextBox 9"/>
            <p:cNvSpPr txBox="1"/>
            <p:nvPr/>
          </p:nvSpPr>
          <p:spPr>
            <a:xfrm>
              <a:off x="168875" y="4347839"/>
              <a:ext cx="24219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After cutting, each connected component will be a cluster 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886465" y="5082746"/>
              <a:ext cx="1128584" cy="19770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202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Agglomerative hierarchical </a:t>
            </a:r>
            <a:r>
              <a:rPr lang="en-US" dirty="0"/>
              <a:t>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Pairwise distance metric between instances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0080-A553-4B39-86B2-A82FEF2D1984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596" y="3470104"/>
            <a:ext cx="209795" cy="4254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172" y="2642581"/>
            <a:ext cx="241846" cy="3991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1275" y="2642581"/>
            <a:ext cx="221450" cy="4050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3562" y="4688078"/>
            <a:ext cx="259329" cy="4108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9252" y="5012050"/>
            <a:ext cx="171915" cy="466210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817900"/>
              </p:ext>
            </p:extLst>
          </p:nvPr>
        </p:nvGraphicFramePr>
        <p:xfrm>
          <a:off x="2821461" y="3137168"/>
          <a:ext cx="350107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154"/>
                <a:gridCol w="500154"/>
                <a:gridCol w="500154"/>
                <a:gridCol w="500154"/>
                <a:gridCol w="500154"/>
                <a:gridCol w="500154"/>
                <a:gridCol w="5001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5287" y="3041773"/>
            <a:ext cx="291381" cy="42833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222" y="2616356"/>
            <a:ext cx="209795" cy="42541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364" y="3895521"/>
            <a:ext cx="241846" cy="39919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3562" y="4294713"/>
            <a:ext cx="221450" cy="4050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6728" y="2616356"/>
            <a:ext cx="291381" cy="42833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2716" y="2623640"/>
            <a:ext cx="259329" cy="41084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5722" y="2595958"/>
            <a:ext cx="171915" cy="46621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9630" y="2636116"/>
            <a:ext cx="280355" cy="41212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70036" y="5378455"/>
            <a:ext cx="280355" cy="41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31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991" y="4288796"/>
            <a:ext cx="2753701" cy="21995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Agglomerative hierarchical </a:t>
            </a:r>
            <a:r>
              <a:rPr lang="en-US" dirty="0"/>
              <a:t>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Every instance is in its own cluster when initialized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 until one cluster left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Find the best pair of clusters to merge and break the tie arbitrarily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0080-A553-4B39-86B2-A82FEF2D1984}" type="slidenum">
              <a:rPr lang="en-US" smtClean="0"/>
              <a:t>5</a:t>
            </a:fld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22" y="5403046"/>
            <a:ext cx="546797" cy="80379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6117" y="5409587"/>
            <a:ext cx="393694" cy="79832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7130" y="5457726"/>
            <a:ext cx="453842" cy="74911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8291" y="5457726"/>
            <a:ext cx="415566" cy="76004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2039" y="5490247"/>
            <a:ext cx="486649" cy="77098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6229" y="5481476"/>
            <a:ext cx="322611" cy="87487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76381" y="5490247"/>
            <a:ext cx="546797" cy="803792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22" y="5403046"/>
            <a:ext cx="546797" cy="803792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6117" y="5409587"/>
            <a:ext cx="393694" cy="798324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7130" y="5457726"/>
            <a:ext cx="453842" cy="749112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8291" y="5457726"/>
            <a:ext cx="415566" cy="76004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2039" y="5490247"/>
            <a:ext cx="486649" cy="770984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6229" y="5481476"/>
            <a:ext cx="322611" cy="87487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76381" y="5490247"/>
            <a:ext cx="546797" cy="803792"/>
          </a:xfrm>
          <a:prstGeom prst="rect">
            <a:avLst/>
          </a:prstGeom>
        </p:spPr>
      </p:pic>
      <p:grpSp>
        <p:nvGrpSpPr>
          <p:cNvPr id="74" name="Group 73"/>
          <p:cNvGrpSpPr/>
          <p:nvPr/>
        </p:nvGrpSpPr>
        <p:grpSpPr>
          <a:xfrm>
            <a:off x="892905" y="4819793"/>
            <a:ext cx="755934" cy="518680"/>
            <a:chOff x="2509693" y="4829391"/>
            <a:chExt cx="755934" cy="518680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2509693" y="5088298"/>
              <a:ext cx="75593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2519218" y="5088298"/>
              <a:ext cx="0" cy="2597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3258483" y="5088298"/>
              <a:ext cx="0" cy="2597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2864932" y="4829391"/>
              <a:ext cx="0" cy="2597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Straight Connector 67"/>
          <p:cNvCxnSpPr/>
          <p:nvPr/>
        </p:nvCxnSpPr>
        <p:spPr>
          <a:xfrm>
            <a:off x="2160324" y="5078700"/>
            <a:ext cx="75593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2169850" y="5078353"/>
            <a:ext cx="0" cy="2597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2906734" y="5078353"/>
            <a:ext cx="0" cy="2597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3475363" y="2722768"/>
            <a:ext cx="5520356" cy="671221"/>
            <a:chOff x="3475363" y="2722768"/>
            <a:chExt cx="5520356" cy="671221"/>
          </a:xfrm>
        </p:grpSpPr>
        <p:sp>
          <p:nvSpPr>
            <p:cNvPr id="81" name="TextBox 80"/>
            <p:cNvSpPr txBox="1"/>
            <p:nvPr/>
          </p:nvSpPr>
          <p:spPr>
            <a:xfrm>
              <a:off x="5871519" y="2722768"/>
              <a:ext cx="3124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Enumerate all the possibilities!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H="1">
              <a:off x="3475363" y="3064476"/>
              <a:ext cx="2760680" cy="32951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Straight Connector 84"/>
          <p:cNvCxnSpPr/>
          <p:nvPr/>
        </p:nvCxnSpPr>
        <p:spPr>
          <a:xfrm>
            <a:off x="1242257" y="4827830"/>
            <a:ext cx="927593" cy="366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2169850" y="4831498"/>
            <a:ext cx="0" cy="5486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131463" y="4135022"/>
            <a:ext cx="3796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to compare distance between an instance and a cluster of instances?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1533478" y="4384022"/>
            <a:ext cx="790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?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96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measure between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link</a:t>
            </a:r>
          </a:p>
          <a:p>
            <a:pPr lvl="1"/>
            <a:r>
              <a:rPr lang="en-US" dirty="0" smtClean="0"/>
              <a:t>Cluster distance = distance of two closest members between the clusters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0080-A553-4B39-86B2-A82FEF2D1984}" type="slidenum">
              <a:rPr lang="en-US" smtClean="0"/>
              <a:t>6</a:t>
            </a:fld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665" y="3502362"/>
            <a:ext cx="4303883" cy="2623803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553200" y="3343562"/>
            <a:ext cx="1898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Tend to generate scattered clusters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98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measure between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link</a:t>
            </a:r>
          </a:p>
          <a:p>
            <a:pPr lvl="1"/>
            <a:r>
              <a:rPr lang="en-US" dirty="0" smtClean="0"/>
              <a:t>Cluster distance = distance of two farthest members between the clusters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0080-A553-4B39-86B2-A82FEF2D1984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873" y="3583625"/>
            <a:ext cx="4416253" cy="2468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53200" y="3343562"/>
            <a:ext cx="1779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Tend to generate tight clusters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63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5" y="3580197"/>
            <a:ext cx="4514850" cy="25459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measure between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Average link</a:t>
            </a:r>
          </a:p>
          <a:p>
            <a:pPr lvl="1"/>
            <a:r>
              <a:rPr lang="en-US" dirty="0" smtClean="0"/>
              <a:t>Cluster distance = average distance of all pairs of members between the clusters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0080-A553-4B39-86B2-A82FEF2D1984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01946" y="3118532"/>
            <a:ext cx="2384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Mostly popularly used measure, robust against noise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47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Agglomerative hierarchical </a:t>
            </a:r>
            <a:r>
              <a:rPr lang="en-US" dirty="0"/>
              <a:t>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Every instance is in its own cluster when initialized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 until one cluster left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Find the best pair of clusters to merge and break the tie arbitrarily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0080-A553-4B39-86B2-A82FEF2D1984}" type="slidenum">
              <a:rPr lang="en-US" smtClean="0"/>
              <a:t>9</a:t>
            </a:fld>
            <a:endParaRPr lang="en-US"/>
          </a:p>
        </p:txBody>
      </p:sp>
      <p:grpSp>
        <p:nvGrpSpPr>
          <p:cNvPr id="84" name="Group 83"/>
          <p:cNvGrpSpPr/>
          <p:nvPr/>
        </p:nvGrpSpPr>
        <p:grpSpPr>
          <a:xfrm>
            <a:off x="3475363" y="2722768"/>
            <a:ext cx="5520356" cy="671221"/>
            <a:chOff x="3475363" y="2722768"/>
            <a:chExt cx="5520356" cy="671221"/>
          </a:xfrm>
        </p:grpSpPr>
        <p:sp>
          <p:nvSpPr>
            <p:cNvPr id="81" name="TextBox 80"/>
            <p:cNvSpPr txBox="1"/>
            <p:nvPr/>
          </p:nvSpPr>
          <p:spPr>
            <a:xfrm>
              <a:off x="5871519" y="2722768"/>
              <a:ext cx="3124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Enumerate all the possibilities!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H="1">
              <a:off x="3475363" y="3064476"/>
              <a:ext cx="2760680" cy="32951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0" name="Picture 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22" y="5410921"/>
            <a:ext cx="546797" cy="803792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117" y="5417462"/>
            <a:ext cx="393694" cy="798324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7130" y="5465601"/>
            <a:ext cx="453842" cy="749112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8291" y="5465601"/>
            <a:ext cx="415566" cy="760048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2039" y="5498122"/>
            <a:ext cx="486649" cy="770984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6229" y="5489351"/>
            <a:ext cx="322611" cy="874876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6381" y="5498122"/>
            <a:ext cx="546797" cy="803792"/>
          </a:xfrm>
          <a:prstGeom prst="rect">
            <a:avLst/>
          </a:prstGeom>
        </p:spPr>
      </p:pic>
      <p:cxnSp>
        <p:nvCxnSpPr>
          <p:cNvPr id="97" name="Straight Connector 96"/>
          <p:cNvCxnSpPr/>
          <p:nvPr/>
        </p:nvCxnSpPr>
        <p:spPr>
          <a:xfrm>
            <a:off x="1841716" y="4488682"/>
            <a:ext cx="250545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892905" y="4827668"/>
            <a:ext cx="755934" cy="518680"/>
            <a:chOff x="892905" y="4827668"/>
            <a:chExt cx="755934" cy="518680"/>
          </a:xfrm>
        </p:grpSpPr>
        <p:cxnSp>
          <p:nvCxnSpPr>
            <p:cNvPr id="94" name="Straight Connector 93"/>
            <p:cNvCxnSpPr/>
            <p:nvPr/>
          </p:nvCxnSpPr>
          <p:spPr>
            <a:xfrm>
              <a:off x="892905" y="5086575"/>
              <a:ext cx="75593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902430" y="5086575"/>
              <a:ext cx="0" cy="2597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1641695" y="5086575"/>
              <a:ext cx="0" cy="2597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1248144" y="4827668"/>
              <a:ext cx="0" cy="2597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98138" y="4827668"/>
            <a:ext cx="755934" cy="518333"/>
            <a:chOff x="2098138" y="4827668"/>
            <a:chExt cx="755934" cy="518333"/>
          </a:xfrm>
        </p:grpSpPr>
        <p:cxnSp>
          <p:nvCxnSpPr>
            <p:cNvPr id="95" name="Straight Connector 94"/>
            <p:cNvCxnSpPr/>
            <p:nvPr/>
          </p:nvCxnSpPr>
          <p:spPr>
            <a:xfrm>
              <a:off x="2098138" y="5086575"/>
              <a:ext cx="75593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2107664" y="5086228"/>
              <a:ext cx="0" cy="2597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2844548" y="5086228"/>
              <a:ext cx="0" cy="2597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2475090" y="4827668"/>
              <a:ext cx="0" cy="2597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475363" y="4814970"/>
            <a:ext cx="755934" cy="531031"/>
            <a:chOff x="3475363" y="4814970"/>
            <a:chExt cx="755934" cy="531031"/>
          </a:xfrm>
        </p:grpSpPr>
        <p:cxnSp>
          <p:nvCxnSpPr>
            <p:cNvPr id="100" name="Straight Connector 99"/>
            <p:cNvCxnSpPr/>
            <p:nvPr/>
          </p:nvCxnSpPr>
          <p:spPr>
            <a:xfrm flipV="1">
              <a:off x="3880873" y="4814970"/>
              <a:ext cx="0" cy="26780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3475363" y="5086575"/>
              <a:ext cx="75593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3484889" y="5086228"/>
              <a:ext cx="0" cy="2597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V="1">
              <a:off x="4221773" y="5086228"/>
              <a:ext cx="0" cy="2597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38619" y="4493444"/>
            <a:ext cx="1243584" cy="334224"/>
            <a:chOff x="1238619" y="4493444"/>
            <a:chExt cx="1243584" cy="334224"/>
          </a:xfrm>
        </p:grpSpPr>
        <p:cxnSp>
          <p:nvCxnSpPr>
            <p:cNvPr id="104" name="Straight Connector 103"/>
            <p:cNvCxnSpPr/>
            <p:nvPr/>
          </p:nvCxnSpPr>
          <p:spPr>
            <a:xfrm>
              <a:off x="1238619" y="4827668"/>
              <a:ext cx="124358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1851333" y="4493444"/>
              <a:ext cx="0" cy="33422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Connector 97"/>
          <p:cNvCxnSpPr/>
          <p:nvPr/>
        </p:nvCxnSpPr>
        <p:spPr>
          <a:xfrm flipV="1">
            <a:off x="4795917" y="4817351"/>
            <a:ext cx="0" cy="54804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871348" y="4488682"/>
            <a:ext cx="932688" cy="334224"/>
            <a:chOff x="3871348" y="4488682"/>
            <a:chExt cx="932688" cy="334224"/>
          </a:xfrm>
        </p:grpSpPr>
        <p:cxnSp>
          <p:nvCxnSpPr>
            <p:cNvPr id="96" name="Straight Connector 95"/>
            <p:cNvCxnSpPr/>
            <p:nvPr/>
          </p:nvCxnSpPr>
          <p:spPr>
            <a:xfrm>
              <a:off x="3871348" y="4817351"/>
              <a:ext cx="93268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V="1">
              <a:off x="4336331" y="4488682"/>
              <a:ext cx="0" cy="33422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3" name="Picture 1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82991" y="4288796"/>
            <a:ext cx="2753701" cy="219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6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85</TotalTime>
  <Words>500</Words>
  <Application>Microsoft Office PowerPoint</Application>
  <PresentationFormat>On-screen Show (4:3)</PresentationFormat>
  <Paragraphs>144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Cambria Math</vt:lpstr>
      <vt:lpstr>simple slides template</vt:lpstr>
      <vt:lpstr>Hierarchical clustering</vt:lpstr>
      <vt:lpstr>Today’s lecture</vt:lpstr>
      <vt:lpstr>Hierarchical clustering</vt:lpstr>
      <vt:lpstr>Agglomerative hierarchical clustering</vt:lpstr>
      <vt:lpstr>Agglomerative hierarchical clustering</vt:lpstr>
      <vt:lpstr>Distance measure between clusters</vt:lpstr>
      <vt:lpstr>Distance measure between clusters</vt:lpstr>
      <vt:lpstr>Distance measure between clusters</vt:lpstr>
      <vt:lpstr>Agglomerative hierarchical clustering</vt:lpstr>
      <vt:lpstr>Complexity analysis</vt:lpstr>
      <vt:lpstr>Comparisons</vt:lpstr>
      <vt:lpstr>How to get final clusters?</vt:lpstr>
      <vt:lpstr>What you should know</vt:lpstr>
      <vt:lpstr>Today’s reading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Hierarchical clustering</dc:title>
  <dc:creator>hongning wang</dc:creator>
  <cp:lastModifiedBy>hongning wang</cp:lastModifiedBy>
  <cp:revision>11</cp:revision>
  <dcterms:created xsi:type="dcterms:W3CDTF">2015-04-19T18:31:47Z</dcterms:created>
  <dcterms:modified xsi:type="dcterms:W3CDTF">2015-04-19T19:57:21Z</dcterms:modified>
</cp:coreProperties>
</file>