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19"/>
  </p:notesMasterIdLst>
  <p:sldIdLst>
    <p:sldId id="256" r:id="rId5"/>
    <p:sldId id="258" r:id="rId6"/>
    <p:sldId id="259" r:id="rId7"/>
    <p:sldId id="260" r:id="rId8"/>
    <p:sldId id="262" r:id="rId9"/>
    <p:sldId id="261" r:id="rId10"/>
    <p:sldId id="264" r:id="rId11"/>
    <p:sldId id="265" r:id="rId12"/>
    <p:sldId id="266" r:id="rId13"/>
    <p:sldId id="267" r:id="rId14"/>
    <p:sldId id="263" r:id="rId15"/>
    <p:sldId id="268" r:id="rId16"/>
    <p:sldId id="269" r:id="rId17"/>
    <p:sldId id="277" r:id="rId18"/>
  </p:sldIdLst>
  <p:sldSz cx="12192000" cy="6858000"/>
  <p:notesSz cx="6858000" cy="9144000"/>
  <p:defaultText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7576" autoAdjust="0"/>
  </p:normalViewPr>
  <p:slideViewPr>
    <p:cSldViewPr snapToGrid="0">
      <p:cViewPr varScale="1">
        <p:scale>
          <a:sx n="58" d="100"/>
          <a:sy n="58" d="100"/>
        </p:scale>
        <p:origin x="9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39DFC-2AC5-43C6-82AF-3D6F6329B2D6}"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69122-3F38-4A4B-8A00-116FAAA82747}" type="slidenum">
              <a:rPr lang="en-US" smtClean="0"/>
              <a:t>‹#›</a:t>
            </a:fld>
            <a:endParaRPr lang="en-US"/>
          </a:p>
        </p:txBody>
      </p:sp>
    </p:spTree>
    <p:extLst>
      <p:ext uri="{BB962C8B-B14F-4D97-AF65-F5344CB8AC3E}">
        <p14:creationId xmlns:p14="http://schemas.microsoft.com/office/powerpoint/2010/main" val="2204400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 could you encode location?</a:t>
            </a:r>
          </a:p>
          <a:p>
            <a:endParaRPr lang="en-US" dirty="0"/>
          </a:p>
          <a:p>
            <a:r>
              <a:rPr lang="en-US" dirty="0" err="1"/>
              <a:t>Zipcode</a:t>
            </a:r>
            <a:r>
              <a:rPr lang="en-US" dirty="0"/>
              <a:t> might be a proxy, but latitude and longitude convey more information…</a:t>
            </a:r>
          </a:p>
          <a:p>
            <a:endParaRPr lang="en-US" dirty="0"/>
          </a:p>
          <a:p>
            <a:r>
              <a:rPr lang="en-US" dirty="0"/>
              <a:t>Image from </a:t>
            </a:r>
            <a:r>
              <a:rPr lang="en-US" dirty="0" err="1"/>
              <a:t>feat.engineering</a:t>
            </a:r>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5</a:t>
            </a:fld>
            <a:endParaRPr lang="en-US"/>
          </a:p>
        </p:txBody>
      </p:sp>
    </p:spTree>
    <p:extLst>
      <p:ext uri="{BB962C8B-B14F-4D97-AF65-F5344CB8AC3E}">
        <p14:creationId xmlns:p14="http://schemas.microsoft.com/office/powerpoint/2010/main" val="18220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ROC curve: </a:t>
            </a:r>
          </a:p>
          <a:p>
            <a:r>
              <a:rPr lang="en-US" dirty="0"/>
              <a:t>Graph of true positive rate vs false positive rate as you increase your cut-off value</a:t>
            </a:r>
          </a:p>
          <a:p>
            <a:endParaRPr lang="en-US" dirty="0"/>
          </a:p>
          <a:p>
            <a:r>
              <a:rPr lang="en-US" dirty="0"/>
              <a:t>Area Under the ROC curve:</a:t>
            </a:r>
          </a:p>
          <a:p>
            <a:endParaRPr lang="en-US" dirty="0"/>
          </a:p>
          <a:p>
            <a:r>
              <a:rPr lang="en-US" dirty="0"/>
              <a:t>Probability PS</a:t>
            </a:r>
          </a:p>
          <a:p>
            <a:r>
              <a:rPr lang="en-US" dirty="0"/>
              <a:t>Is a measure of how well the model orders observations, i.e. does the model tend to give higher probabilities to those items that are TRUE vs. those that are FALSE.</a:t>
            </a:r>
          </a:p>
          <a:p>
            <a:endParaRPr lang="en-US" dirty="0"/>
          </a:p>
          <a:p>
            <a:r>
              <a:rPr lang="en-US" dirty="0"/>
              <a:t>My AUC interpretation: The likelihood the model gave a higher probability to a TRUE value than a FALSE value</a:t>
            </a:r>
          </a:p>
          <a:p>
            <a:endParaRPr lang="en-US" dirty="0"/>
          </a:p>
          <a:p>
            <a:r>
              <a:rPr lang="en-US" dirty="0"/>
              <a:t>(Typically prefer to using strictly accuracy or confusion matrix)</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Images from </a:t>
            </a:r>
            <a:r>
              <a:rPr lang="en-US" dirty="0" err="1"/>
              <a:t>feat.engineering</a:t>
            </a:r>
            <a:endParaRPr lang="en-US" dirty="0"/>
          </a:p>
          <a:p>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6</a:t>
            </a:fld>
            <a:endParaRPr lang="en-US"/>
          </a:p>
        </p:txBody>
      </p:sp>
    </p:spTree>
    <p:extLst>
      <p:ext uri="{BB962C8B-B14F-4D97-AF65-F5344CB8AC3E}">
        <p14:creationId xmlns:p14="http://schemas.microsoft.com/office/powerpoint/2010/main" val="399115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ogle.com/url?sa=i&amp;source=images&amp;cd=&amp;ved=2ahUKEwi816LKh6LkAhUMVN8KHfxVA3AQjRx6BAgBEAQ&amp;url=https%3A%2F%2Flakshaysuri.wordpress.com%2F2017%2F03%2F19%2Fmachine-learning-supervised-vs-unsupervised-learning%2F&amp;psig=AOvVaw3vfhURDWRTUihwTs5K6Hgj&amp;ust=1566961149862643</a:t>
            </a:r>
          </a:p>
        </p:txBody>
      </p:sp>
      <p:sp>
        <p:nvSpPr>
          <p:cNvPr id="4" name="Slide Number Placeholder 3"/>
          <p:cNvSpPr>
            <a:spLocks noGrp="1"/>
          </p:cNvSpPr>
          <p:nvPr>
            <p:ph type="sldNum" sz="quarter" idx="5"/>
          </p:nvPr>
        </p:nvSpPr>
        <p:spPr/>
        <p:txBody>
          <a:bodyPr/>
          <a:lstStyle/>
          <a:p>
            <a:fld id="{D2169122-3F38-4A4B-8A00-116FAAA82747}" type="slidenum">
              <a:rPr lang="en-US" smtClean="0"/>
              <a:t>7</a:t>
            </a:fld>
            <a:endParaRPr lang="en-US"/>
          </a:p>
        </p:txBody>
      </p:sp>
    </p:spTree>
    <p:extLst>
      <p:ext uri="{BB962C8B-B14F-4D97-AF65-F5344CB8AC3E}">
        <p14:creationId xmlns:p14="http://schemas.microsoft.com/office/powerpoint/2010/main" val="183937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from </a:t>
            </a:r>
            <a:r>
              <a:rPr lang="en-US" dirty="0" err="1"/>
              <a:t>feat.engineering</a:t>
            </a:r>
            <a:r>
              <a:rPr lang="en-US" dirty="0"/>
              <a:t> and</a:t>
            </a:r>
          </a:p>
          <a:p>
            <a:r>
              <a:rPr lang="en-US" dirty="0"/>
              <a:t>R for data science</a:t>
            </a:r>
          </a:p>
        </p:txBody>
      </p:sp>
      <p:sp>
        <p:nvSpPr>
          <p:cNvPr id="4" name="Slide Number Placeholder 3"/>
          <p:cNvSpPr>
            <a:spLocks noGrp="1"/>
          </p:cNvSpPr>
          <p:nvPr>
            <p:ph type="sldNum" sz="quarter" idx="5"/>
          </p:nvPr>
        </p:nvSpPr>
        <p:spPr/>
        <p:txBody>
          <a:bodyPr/>
          <a:lstStyle/>
          <a:p>
            <a:fld id="{D2169122-3F38-4A4B-8A00-116FAAA82747}" type="slidenum">
              <a:rPr lang="en-US" smtClean="0"/>
              <a:t>9</a:t>
            </a:fld>
            <a:endParaRPr lang="en-US"/>
          </a:p>
        </p:txBody>
      </p:sp>
    </p:spTree>
    <p:extLst>
      <p:ext uri="{BB962C8B-B14F-4D97-AF65-F5344CB8AC3E}">
        <p14:creationId xmlns:p14="http://schemas.microsoft.com/office/powerpoint/2010/main" val="824955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from </a:t>
            </a:r>
            <a:r>
              <a:rPr lang="en-US" dirty="0" err="1"/>
              <a:t>feat.engineering</a:t>
            </a:r>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10</a:t>
            </a:fld>
            <a:endParaRPr lang="en-US"/>
          </a:p>
        </p:txBody>
      </p:sp>
    </p:spTree>
    <p:extLst>
      <p:ext uri="{BB962C8B-B14F-4D97-AF65-F5344CB8AC3E}">
        <p14:creationId xmlns:p14="http://schemas.microsoft.com/office/powerpoint/2010/main" val="92881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ogle.com/url?sa=i&amp;source=images&amp;cd=&amp;ved=2ahUKEwjT7Mnkh6LkAhVPU98KHR5EDpsQjRx6BAgBEAQ&amp;url=https%3A%2F%2Fmedium.com%2Fgreyatom%2Fwhat-is-underfitting-and-overfitting-in-machine-learning-and-how-to-deal-with-it-6803a989c76&amp;psig=AOvVaw2dMIbNar3HK7a5cc4lfZlL&amp;ust=1566961276841125</a:t>
            </a:r>
          </a:p>
        </p:txBody>
      </p:sp>
      <p:sp>
        <p:nvSpPr>
          <p:cNvPr id="4" name="Slide Number Placeholder 3"/>
          <p:cNvSpPr>
            <a:spLocks noGrp="1"/>
          </p:cNvSpPr>
          <p:nvPr>
            <p:ph type="sldNum" sz="quarter" idx="5"/>
          </p:nvPr>
        </p:nvSpPr>
        <p:spPr/>
        <p:txBody>
          <a:bodyPr/>
          <a:lstStyle/>
          <a:p>
            <a:fld id="{D2169122-3F38-4A4B-8A00-116FAAA82747}" type="slidenum">
              <a:rPr lang="en-US" smtClean="0"/>
              <a:t>11</a:t>
            </a:fld>
            <a:endParaRPr lang="en-US"/>
          </a:p>
        </p:txBody>
      </p:sp>
    </p:spTree>
    <p:extLst>
      <p:ext uri="{BB962C8B-B14F-4D97-AF65-F5344CB8AC3E}">
        <p14:creationId xmlns:p14="http://schemas.microsoft.com/office/powerpoint/2010/main" val="2100179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from </a:t>
            </a:r>
            <a:r>
              <a:rPr lang="en-US" dirty="0" err="1"/>
              <a:t>feat.engineering</a:t>
            </a:r>
            <a:endParaRPr lang="en-US" dirty="0"/>
          </a:p>
        </p:txBody>
      </p:sp>
      <p:sp>
        <p:nvSpPr>
          <p:cNvPr id="4" name="Slide Number Placeholder 3"/>
          <p:cNvSpPr>
            <a:spLocks noGrp="1"/>
          </p:cNvSpPr>
          <p:nvPr>
            <p:ph type="sldNum" sz="quarter" idx="5"/>
          </p:nvPr>
        </p:nvSpPr>
        <p:spPr/>
        <p:txBody>
          <a:bodyPr/>
          <a:lstStyle/>
          <a:p>
            <a:fld id="{D2169122-3F38-4A4B-8A00-116FAAA82747}" type="slidenum">
              <a:rPr lang="en-US" smtClean="0"/>
              <a:t>12</a:t>
            </a:fld>
            <a:endParaRPr lang="en-US"/>
          </a:p>
        </p:txBody>
      </p:sp>
    </p:spTree>
    <p:extLst>
      <p:ext uri="{BB962C8B-B14F-4D97-AF65-F5344CB8AC3E}">
        <p14:creationId xmlns:p14="http://schemas.microsoft.com/office/powerpoint/2010/main" val="1056986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Introduction to </a:t>
            </a:r>
            <a:r>
              <a:rPr lang="en-US"/>
              <a:t>Statistical Learning</a:t>
            </a:r>
          </a:p>
        </p:txBody>
      </p:sp>
      <p:sp>
        <p:nvSpPr>
          <p:cNvPr id="4" name="Slide Number Placeholder 3"/>
          <p:cNvSpPr>
            <a:spLocks noGrp="1"/>
          </p:cNvSpPr>
          <p:nvPr>
            <p:ph type="sldNum" sz="quarter" idx="5"/>
          </p:nvPr>
        </p:nvSpPr>
        <p:spPr/>
        <p:txBody>
          <a:bodyPr/>
          <a:lstStyle/>
          <a:p>
            <a:fld id="{D2169122-3F38-4A4B-8A00-116FAAA82747}" type="slidenum">
              <a:rPr lang="en-US" smtClean="0"/>
              <a:t>14</a:t>
            </a:fld>
            <a:endParaRPr lang="en-US"/>
          </a:p>
        </p:txBody>
      </p:sp>
    </p:spTree>
    <p:extLst>
      <p:ext uri="{BB962C8B-B14F-4D97-AF65-F5344CB8AC3E}">
        <p14:creationId xmlns:p14="http://schemas.microsoft.com/office/powerpoint/2010/main" val="419200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E430-70C1-4977-88C7-2EE76369E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8BD6DA-3B44-4A26-B7AE-596E07B3C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09806B-FE95-477D-AB44-22AD2B7B647B}"/>
              </a:ext>
            </a:extLst>
          </p:cNvPr>
          <p:cNvSpPr>
            <a:spLocks noGrp="1"/>
          </p:cNvSpPr>
          <p:nvPr>
            <p:ph type="dt" sz="half" idx="10"/>
          </p:nvPr>
        </p:nvSpPr>
        <p:spPr/>
        <p:txBody>
          <a:bodyPr/>
          <a:lstStyle/>
          <a:p>
            <a:fld id="{6ABCA81B-8443-41C7-8F9E-D0AA7B309506}" type="datetimeFigureOut">
              <a:rPr lang="en-US" smtClean="0"/>
              <a:t>9/29/2020</a:t>
            </a:fld>
            <a:endParaRPr lang="en-US"/>
          </a:p>
        </p:txBody>
      </p:sp>
      <p:sp>
        <p:nvSpPr>
          <p:cNvPr id="5" name="Footer Placeholder 4">
            <a:extLst>
              <a:ext uri="{FF2B5EF4-FFF2-40B4-BE49-F238E27FC236}">
                <a16:creationId xmlns:a16="http://schemas.microsoft.com/office/drawing/2014/main" id="{365A302F-4CF8-48A0-922B-6111ED4FB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A1FC8-02A1-43A9-AA8E-5602DA191D55}"/>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80594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3CB8-FE15-41FB-8B5D-64D43C2E65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559923-9463-44F3-9F33-F2BACB180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FE671-AF37-4A8B-A592-6A12078FA867}"/>
              </a:ext>
            </a:extLst>
          </p:cNvPr>
          <p:cNvSpPr>
            <a:spLocks noGrp="1"/>
          </p:cNvSpPr>
          <p:nvPr>
            <p:ph type="dt" sz="half" idx="10"/>
          </p:nvPr>
        </p:nvSpPr>
        <p:spPr/>
        <p:txBody>
          <a:bodyPr/>
          <a:lstStyle/>
          <a:p>
            <a:fld id="{DBDE1FF7-03AB-4608-859D-E14FA44BA70E}" type="datetimeFigureOut">
              <a:rPr lang="en-US" smtClean="0"/>
              <a:t>9/29/2020</a:t>
            </a:fld>
            <a:endParaRPr lang="en-US"/>
          </a:p>
        </p:txBody>
      </p:sp>
      <p:sp>
        <p:nvSpPr>
          <p:cNvPr id="5" name="Footer Placeholder 4">
            <a:extLst>
              <a:ext uri="{FF2B5EF4-FFF2-40B4-BE49-F238E27FC236}">
                <a16:creationId xmlns:a16="http://schemas.microsoft.com/office/drawing/2014/main" id="{1F12DAB7-A67E-4982-9AA4-D38DE86BD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95F59-4E99-49F6-BA69-A4FF498EC3D9}"/>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26139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B45EBB-F689-4AC2-93FD-E74269CE9D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D6783-F5D7-449E-BCA1-E57EFC7BB4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9F6F9-C977-48A8-A113-D64EC9E9CC35}"/>
              </a:ext>
            </a:extLst>
          </p:cNvPr>
          <p:cNvSpPr>
            <a:spLocks noGrp="1"/>
          </p:cNvSpPr>
          <p:nvPr>
            <p:ph type="dt" sz="half" idx="10"/>
          </p:nvPr>
        </p:nvSpPr>
        <p:spPr/>
        <p:txBody>
          <a:bodyPr/>
          <a:lstStyle/>
          <a:p>
            <a:fld id="{DBDE1FF7-03AB-4608-859D-E14FA44BA70E}" type="datetimeFigureOut">
              <a:rPr lang="en-US" smtClean="0"/>
              <a:t>9/29/2020</a:t>
            </a:fld>
            <a:endParaRPr lang="en-US"/>
          </a:p>
        </p:txBody>
      </p:sp>
      <p:sp>
        <p:nvSpPr>
          <p:cNvPr id="5" name="Footer Placeholder 4">
            <a:extLst>
              <a:ext uri="{FF2B5EF4-FFF2-40B4-BE49-F238E27FC236}">
                <a16:creationId xmlns:a16="http://schemas.microsoft.com/office/drawing/2014/main" id="{71B9FBD0-E342-43FD-B5DA-68CF641FD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4B652-F007-4767-86A6-1DE2D3E8EB8F}"/>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908300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Vertical">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1572390" y="2586361"/>
            <a:ext cx="9045772" cy="1470025"/>
          </a:xfrm>
        </p:spPr>
        <p:txBody>
          <a:bodyPr wrap="square" lIns="91521" tIns="45761" rIns="91440" bIns="45761">
            <a:noAutofit/>
          </a:bodyPr>
          <a:lstStyle>
            <a:lvl1pPr algn="l">
              <a:lnSpc>
                <a:spcPct val="95000"/>
              </a:lnSpc>
              <a:defRPr sz="4400" b="0">
                <a:solidFill>
                  <a:schemeClr val="tx1"/>
                </a:solidFill>
              </a:defRPr>
            </a:lvl1pPr>
          </a:lstStyle>
          <a:p>
            <a:r>
              <a:rPr lang="en-US"/>
              <a:t>Click to edit Master title style</a:t>
            </a:r>
            <a:endParaRPr lang="en-US" dirty="0"/>
          </a:p>
        </p:txBody>
      </p:sp>
      <p:sp>
        <p:nvSpPr>
          <p:cNvPr id="25" name="Text Placeholder 24"/>
          <p:cNvSpPr>
            <a:spLocks noGrp="1"/>
          </p:cNvSpPr>
          <p:nvPr>
            <p:ph type="body" sz="quarter" idx="10"/>
          </p:nvPr>
        </p:nvSpPr>
        <p:spPr bwMode="gray">
          <a:xfrm>
            <a:off x="1572390" y="4083426"/>
            <a:ext cx="9045772" cy="2009781"/>
          </a:xfrm>
        </p:spPr>
        <p:txBody>
          <a:bodyPr wrap="square" lIns="91521" tIns="45761" rIns="91440" bIns="45761">
            <a:noAutofit/>
          </a:bodyPr>
          <a:lstStyle>
            <a:lvl1pPr marL="0" indent="0">
              <a:lnSpc>
                <a:spcPct val="85000"/>
              </a:lnSpc>
              <a:spcAft>
                <a:spcPts val="1601"/>
              </a:spcAft>
              <a:buFont typeface="Arial" panose="020B0604020202020204" pitchFamily="34" charset="0"/>
              <a:buChar char="​"/>
              <a:defRPr sz="2600" b="0">
                <a:solidFill>
                  <a:schemeClr val="bg1"/>
                </a:solidFill>
              </a:defRPr>
            </a:lvl1pPr>
            <a:lvl2pPr marL="0" indent="0">
              <a:lnSpc>
                <a:spcPct val="85000"/>
              </a:lnSpc>
              <a:spcBef>
                <a:spcPts val="4400"/>
              </a:spcBef>
              <a:buFont typeface="Arial" panose="020B0604020202020204" pitchFamily="34" charset="0"/>
              <a:buChar char="​"/>
              <a:defRPr sz="1800" b="0">
                <a:solidFill>
                  <a:schemeClr val="bg1"/>
                </a:solidFill>
              </a:defRPr>
            </a:lvl2pPr>
            <a:lvl3pPr marL="0" indent="0">
              <a:lnSpc>
                <a:spcPct val="85000"/>
              </a:lnSpc>
              <a:buFont typeface="Arial" panose="020B0604020202020204" pitchFamily="34" charset="0"/>
              <a:buChar char="​"/>
              <a:defRPr sz="1800" b="0">
                <a:solidFill>
                  <a:schemeClr val="bg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8"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1"/>
                </a:solidFill>
              </a:defRPr>
            </a:lvl1pPr>
          </a:lstStyle>
          <a:p>
            <a:endParaRPr lang="en-US"/>
          </a:p>
        </p:txBody>
      </p:sp>
      <p:sp>
        <p:nvSpPr>
          <p:cNvPr id="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183726572"/>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4" name="Title 3"/>
          <p:cNvSpPr>
            <a:spLocks noGrp="1"/>
          </p:cNvSpPr>
          <p:nvPr>
            <p:ph type="title"/>
          </p:nvPr>
        </p:nvSpPr>
        <p:spPr>
          <a:xfrm>
            <a:off x="263031" y="232384"/>
            <a:ext cx="11661637" cy="912741"/>
          </a:xfrm>
        </p:spPr>
        <p:txBody>
          <a:bodyPr wrap="square" lIns="91521">
            <a:noAutofit/>
          </a:bodyPr>
          <a:lstStyle>
            <a:lvl1pPr>
              <a:defRPr sz="3000"/>
            </a:lvl1pPr>
          </a:lstStyle>
          <a:p>
            <a:r>
              <a:rPr lang="en-US"/>
              <a:t>Click to edit Master title style</a:t>
            </a:r>
            <a:endParaRPr lang="en-US" dirty="0"/>
          </a:p>
        </p:txBody>
      </p:sp>
      <p:sp>
        <p:nvSpPr>
          <p:cNvPr id="50" name="Content Placeholder 39"/>
          <p:cNvSpPr>
            <a:spLocks noGrp="1"/>
          </p:cNvSpPr>
          <p:nvPr>
            <p:ph sz="quarter" idx="15"/>
          </p:nvPr>
        </p:nvSpPr>
        <p:spPr bwMode="gray">
          <a:xfrm>
            <a:off x="263031" y="1733423"/>
            <a:ext cx="11661637" cy="4480055"/>
          </a:xfrm>
        </p:spPr>
        <p:txBody>
          <a:bodyPr wrap="square" lIns="91521">
            <a:noAutofit/>
          </a:bodyPr>
          <a:lstStyle>
            <a:lvl1pPr marL="343205" indent="-343205">
              <a:buFont typeface="+mj-lt"/>
              <a:buAutoNum type="arabicParenR"/>
              <a:defRPr sz="2200">
                <a:solidFill>
                  <a:schemeClr val="accent1"/>
                </a:solidFill>
              </a:defRPr>
            </a:lvl1pPr>
            <a:lvl2pPr marL="572009" indent="-228804">
              <a:buClr>
                <a:schemeClr val="accent1"/>
              </a:buClr>
              <a:buFont typeface="Wingdings" panose="05000000000000000000" pitchFamily="2" charset="2"/>
              <a:buChar char="§"/>
              <a:defRPr sz="1800"/>
            </a:lvl2pPr>
            <a:lvl3pPr marL="800813" indent="-228804">
              <a:buClr>
                <a:schemeClr val="tx1">
                  <a:lumMod val="65000"/>
                  <a:lumOff val="35000"/>
                </a:schemeClr>
              </a:buClr>
              <a:buFont typeface="Wingdings" panose="05000000000000000000" pitchFamily="2" charset="2"/>
              <a:buChar char="§"/>
              <a:defRPr sz="1600"/>
            </a:lvl3pPr>
            <a:lvl4pPr marL="1029617" indent="-228804">
              <a:buClr>
                <a:schemeClr val="tx1">
                  <a:lumMod val="65000"/>
                  <a:lumOff val="35000"/>
                </a:schemeClr>
              </a:buClr>
              <a:buFont typeface="Wingdings" panose="05000000000000000000" pitchFamily="2" charset="2"/>
              <a:buChar char="§"/>
              <a:defRPr sz="1400"/>
            </a:lvl4pPr>
            <a:lvl5pPr marL="1258421" indent="-228804">
              <a:buClr>
                <a:schemeClr val="tx1">
                  <a:lumMod val="65000"/>
                  <a:lumOff val="35000"/>
                </a:schemeClr>
              </a:buClr>
              <a:buFont typeface="Wingdings" panose="05000000000000000000" pitchFamily="2" charset="2"/>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2"/>
          <p:cNvSpPr>
            <a:spLocks noGrp="1"/>
          </p:cNvSpPr>
          <p:nvPr>
            <p:ph type="body" idx="10" hasCustomPrompt="1"/>
          </p:nvPr>
        </p:nvSpPr>
        <p:spPr bwMode="gray">
          <a:xfrm>
            <a:off x="275797" y="1106419"/>
            <a:ext cx="11650795"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9"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2018244857"/>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3031" y="240330"/>
            <a:ext cx="11661637" cy="904795"/>
          </a:xfrm>
        </p:spPr>
        <p:txBody>
          <a:bodyPr wrap="square" lIns="91521">
            <a:noAutofit/>
          </a:bodyPr>
          <a:lstStyle>
            <a:lvl1pPr>
              <a:defRPr sz="3000"/>
            </a:lvl1pPr>
          </a:lstStyle>
          <a:p>
            <a:r>
              <a:rPr lang="en-US"/>
              <a:t>Click to edit Master title style</a:t>
            </a:r>
            <a:endParaRPr lang="en-US" dirty="0"/>
          </a:p>
        </p:txBody>
      </p:sp>
      <p:sp>
        <p:nvSpPr>
          <p:cNvPr id="48" name="Content Placeholder 3"/>
          <p:cNvSpPr>
            <a:spLocks noGrp="1"/>
          </p:cNvSpPr>
          <p:nvPr>
            <p:ph sz="quarter" idx="14"/>
          </p:nvPr>
        </p:nvSpPr>
        <p:spPr>
          <a:xfrm>
            <a:off x="263031" y="1733552"/>
            <a:ext cx="11661637" cy="447992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219181457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5" name="Content Placeholder 39"/>
          <p:cNvSpPr>
            <a:spLocks noGrp="1"/>
          </p:cNvSpPr>
          <p:nvPr>
            <p:ph sz="quarter" idx="15"/>
          </p:nvPr>
        </p:nvSpPr>
        <p:spPr bwMode="gray">
          <a:xfrm>
            <a:off x="263031" y="1733423"/>
            <a:ext cx="5716489" cy="448005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263031" y="240330"/>
            <a:ext cx="11661637" cy="904795"/>
          </a:xfrm>
        </p:spPr>
        <p:txBody>
          <a:bodyPr wrap="square" lIns="91521">
            <a:noAutofit/>
          </a:bodyPr>
          <a:lstStyle/>
          <a:p>
            <a:r>
              <a:rPr lang="en-US"/>
              <a:t>Click to edit Master title style</a:t>
            </a:r>
            <a:endParaRPr lang="en-US" dirty="0"/>
          </a:p>
        </p:txBody>
      </p:sp>
      <p:sp>
        <p:nvSpPr>
          <p:cNvPr id="83" name="Content Placeholder 3"/>
          <p:cNvSpPr>
            <a:spLocks noGrp="1"/>
          </p:cNvSpPr>
          <p:nvPr>
            <p:ph sz="quarter" idx="14"/>
          </p:nvPr>
        </p:nvSpPr>
        <p:spPr>
          <a:xfrm>
            <a:off x="6208180" y="1733423"/>
            <a:ext cx="5716489" cy="447992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2"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2265592474"/>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BDAA-1F5D-4C29-B987-E1F4E5D6E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DC766-E728-4AD3-9AFA-567263C6DF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49DF0-731D-4029-A716-0BBE6AE70D7C}"/>
              </a:ext>
            </a:extLst>
          </p:cNvPr>
          <p:cNvSpPr>
            <a:spLocks noGrp="1"/>
          </p:cNvSpPr>
          <p:nvPr>
            <p:ph type="dt" sz="half" idx="10"/>
          </p:nvPr>
        </p:nvSpPr>
        <p:spPr/>
        <p:txBody>
          <a:bodyPr/>
          <a:lstStyle/>
          <a:p>
            <a:fld id="{DBDE1FF7-03AB-4608-859D-E14FA44BA70E}" type="datetimeFigureOut">
              <a:rPr lang="en-US" smtClean="0"/>
              <a:t>9/29/2020</a:t>
            </a:fld>
            <a:endParaRPr lang="en-US"/>
          </a:p>
        </p:txBody>
      </p:sp>
      <p:sp>
        <p:nvSpPr>
          <p:cNvPr id="5" name="Footer Placeholder 4">
            <a:extLst>
              <a:ext uri="{FF2B5EF4-FFF2-40B4-BE49-F238E27FC236}">
                <a16:creationId xmlns:a16="http://schemas.microsoft.com/office/drawing/2014/main" id="{3B4EBE8B-2A91-4945-AEC6-3DD03C116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42F31-7013-4CE6-8A0B-DB39F16168AF}"/>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423279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DE44-5943-4E85-A395-4258EDEA15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1B770A-8A7B-40D0-8730-B40C01605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097D26-AD8F-4659-BDF4-60374834FF11}"/>
              </a:ext>
            </a:extLst>
          </p:cNvPr>
          <p:cNvSpPr>
            <a:spLocks noGrp="1"/>
          </p:cNvSpPr>
          <p:nvPr>
            <p:ph type="dt" sz="half" idx="10"/>
          </p:nvPr>
        </p:nvSpPr>
        <p:spPr/>
        <p:txBody>
          <a:bodyPr/>
          <a:lstStyle/>
          <a:p>
            <a:fld id="{DBDE1FF7-03AB-4608-859D-E14FA44BA70E}" type="datetimeFigureOut">
              <a:rPr lang="en-US" smtClean="0"/>
              <a:t>9/29/2020</a:t>
            </a:fld>
            <a:endParaRPr lang="en-US"/>
          </a:p>
        </p:txBody>
      </p:sp>
      <p:sp>
        <p:nvSpPr>
          <p:cNvPr id="5" name="Footer Placeholder 4">
            <a:extLst>
              <a:ext uri="{FF2B5EF4-FFF2-40B4-BE49-F238E27FC236}">
                <a16:creationId xmlns:a16="http://schemas.microsoft.com/office/drawing/2014/main" id="{1862A279-7AF8-435C-8EA4-1418FC430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C46F8-AC37-4775-B9D8-852D731335B9}"/>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85255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90A-331F-4FCF-AB18-02ED03B0CF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6C9679-412B-47A4-91B8-991B4530A3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FF888D-DBCB-4EC5-A4A2-9CC6690AAD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7A8A58-4E08-4506-9440-F3B62415C95A}"/>
              </a:ext>
            </a:extLst>
          </p:cNvPr>
          <p:cNvSpPr>
            <a:spLocks noGrp="1"/>
          </p:cNvSpPr>
          <p:nvPr>
            <p:ph type="dt" sz="half" idx="10"/>
          </p:nvPr>
        </p:nvSpPr>
        <p:spPr/>
        <p:txBody>
          <a:bodyPr/>
          <a:lstStyle/>
          <a:p>
            <a:fld id="{DBDE1FF7-03AB-4608-859D-E14FA44BA70E}" type="datetimeFigureOut">
              <a:rPr lang="en-US" smtClean="0"/>
              <a:t>9/29/2020</a:t>
            </a:fld>
            <a:endParaRPr lang="en-US"/>
          </a:p>
        </p:txBody>
      </p:sp>
      <p:sp>
        <p:nvSpPr>
          <p:cNvPr id="6" name="Footer Placeholder 5">
            <a:extLst>
              <a:ext uri="{FF2B5EF4-FFF2-40B4-BE49-F238E27FC236}">
                <a16:creationId xmlns:a16="http://schemas.microsoft.com/office/drawing/2014/main" id="{2358E325-7F51-49BC-8FE3-5E13FDB85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BE669-61F9-462C-A5A2-6EE9556C900D}"/>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126686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4A1A-C4B8-4DBC-86E8-9DFF4D5C32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8E2F8E-ED00-489A-9F62-5DE46C694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874337-7300-419E-AF50-B0BECE2BF8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400346-04EE-4D64-BEBA-FFD3516E4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36BDC6-E83F-433D-B915-FABA2EC0D2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6BCEE-BA27-416B-B219-4CF1FD59606F}"/>
              </a:ext>
            </a:extLst>
          </p:cNvPr>
          <p:cNvSpPr>
            <a:spLocks noGrp="1"/>
          </p:cNvSpPr>
          <p:nvPr>
            <p:ph type="dt" sz="half" idx="10"/>
          </p:nvPr>
        </p:nvSpPr>
        <p:spPr/>
        <p:txBody>
          <a:bodyPr/>
          <a:lstStyle/>
          <a:p>
            <a:fld id="{DBDE1FF7-03AB-4608-859D-E14FA44BA70E}" type="datetimeFigureOut">
              <a:rPr lang="en-US" smtClean="0"/>
              <a:t>9/29/2020</a:t>
            </a:fld>
            <a:endParaRPr lang="en-US"/>
          </a:p>
        </p:txBody>
      </p:sp>
      <p:sp>
        <p:nvSpPr>
          <p:cNvPr id="8" name="Footer Placeholder 7">
            <a:extLst>
              <a:ext uri="{FF2B5EF4-FFF2-40B4-BE49-F238E27FC236}">
                <a16:creationId xmlns:a16="http://schemas.microsoft.com/office/drawing/2014/main" id="{6E34D2F1-BFA6-48D2-9B95-460D0F62E1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4C042-E4ED-4554-B30F-710521898673}"/>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14020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AA10-CFAD-48D3-B4A0-5316845D60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F9785C-21B5-403A-ADBF-8F6877DDB40B}"/>
              </a:ext>
            </a:extLst>
          </p:cNvPr>
          <p:cNvSpPr>
            <a:spLocks noGrp="1"/>
          </p:cNvSpPr>
          <p:nvPr>
            <p:ph type="dt" sz="half" idx="10"/>
          </p:nvPr>
        </p:nvSpPr>
        <p:spPr/>
        <p:txBody>
          <a:bodyPr/>
          <a:lstStyle/>
          <a:p>
            <a:fld id="{DBDE1FF7-03AB-4608-859D-E14FA44BA70E}" type="datetimeFigureOut">
              <a:rPr lang="en-US" smtClean="0"/>
              <a:t>9/29/2020</a:t>
            </a:fld>
            <a:endParaRPr lang="en-US"/>
          </a:p>
        </p:txBody>
      </p:sp>
      <p:sp>
        <p:nvSpPr>
          <p:cNvPr id="4" name="Footer Placeholder 3">
            <a:extLst>
              <a:ext uri="{FF2B5EF4-FFF2-40B4-BE49-F238E27FC236}">
                <a16:creationId xmlns:a16="http://schemas.microsoft.com/office/drawing/2014/main" id="{42397700-F135-4035-83DD-4972E033B1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2AD961-9F1C-4578-B5FA-F23B0328EDBE}"/>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4216682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1B246-7DE2-4FE1-8735-A461FE182075}"/>
              </a:ext>
            </a:extLst>
          </p:cNvPr>
          <p:cNvSpPr>
            <a:spLocks noGrp="1"/>
          </p:cNvSpPr>
          <p:nvPr>
            <p:ph type="dt" sz="half" idx="10"/>
          </p:nvPr>
        </p:nvSpPr>
        <p:spPr/>
        <p:txBody>
          <a:bodyPr/>
          <a:lstStyle/>
          <a:p>
            <a:fld id="{DBDE1FF7-03AB-4608-859D-E14FA44BA70E}" type="datetimeFigureOut">
              <a:rPr lang="en-US" smtClean="0"/>
              <a:t>9/29/2020</a:t>
            </a:fld>
            <a:endParaRPr lang="en-US"/>
          </a:p>
        </p:txBody>
      </p:sp>
      <p:sp>
        <p:nvSpPr>
          <p:cNvPr id="3" name="Footer Placeholder 2">
            <a:extLst>
              <a:ext uri="{FF2B5EF4-FFF2-40B4-BE49-F238E27FC236}">
                <a16:creationId xmlns:a16="http://schemas.microsoft.com/office/drawing/2014/main" id="{CFA86432-225C-485C-8904-3C91996D8B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1A1566-0D7C-4C9F-ACFA-125E92B7551D}"/>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41006391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C045-9912-44BA-A3EC-6513AE848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9BDC83-EBE8-4E01-8291-E01DE9768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94483A-28EC-41EA-A61F-12917DF27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841BA-1E10-416F-AEE1-4F75AAC781D0}"/>
              </a:ext>
            </a:extLst>
          </p:cNvPr>
          <p:cNvSpPr>
            <a:spLocks noGrp="1"/>
          </p:cNvSpPr>
          <p:nvPr>
            <p:ph type="dt" sz="half" idx="10"/>
          </p:nvPr>
        </p:nvSpPr>
        <p:spPr/>
        <p:txBody>
          <a:bodyPr/>
          <a:lstStyle/>
          <a:p>
            <a:fld id="{DBDE1FF7-03AB-4608-859D-E14FA44BA70E}" type="datetimeFigureOut">
              <a:rPr lang="en-US" smtClean="0"/>
              <a:t>9/29/2020</a:t>
            </a:fld>
            <a:endParaRPr lang="en-US"/>
          </a:p>
        </p:txBody>
      </p:sp>
      <p:sp>
        <p:nvSpPr>
          <p:cNvPr id="6" name="Footer Placeholder 5">
            <a:extLst>
              <a:ext uri="{FF2B5EF4-FFF2-40B4-BE49-F238E27FC236}">
                <a16:creationId xmlns:a16="http://schemas.microsoft.com/office/drawing/2014/main" id="{AC988044-4F64-4052-B947-E1A81D941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1E970-5735-4851-8929-501C9EB67CF7}"/>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208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3C30-FF36-426B-8469-3E932C3F3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0F2451-41A1-44E6-B2BD-AB636267F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9F97BE-B3B2-47B1-B8FB-E5F1B9E8C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9F367-3EFF-4F65-8073-F67DDE96E838}"/>
              </a:ext>
            </a:extLst>
          </p:cNvPr>
          <p:cNvSpPr>
            <a:spLocks noGrp="1"/>
          </p:cNvSpPr>
          <p:nvPr>
            <p:ph type="dt" sz="half" idx="10"/>
          </p:nvPr>
        </p:nvSpPr>
        <p:spPr/>
        <p:txBody>
          <a:bodyPr/>
          <a:lstStyle/>
          <a:p>
            <a:fld id="{DBDE1FF7-03AB-4608-859D-E14FA44BA70E}" type="datetimeFigureOut">
              <a:rPr lang="en-US" smtClean="0"/>
              <a:t>9/29/2020</a:t>
            </a:fld>
            <a:endParaRPr lang="en-US"/>
          </a:p>
        </p:txBody>
      </p:sp>
      <p:sp>
        <p:nvSpPr>
          <p:cNvPr id="6" name="Footer Placeholder 5">
            <a:extLst>
              <a:ext uri="{FF2B5EF4-FFF2-40B4-BE49-F238E27FC236}">
                <a16:creationId xmlns:a16="http://schemas.microsoft.com/office/drawing/2014/main" id="{735D4743-EF73-4355-8410-1B04F2837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6AB3B-65B6-4259-8154-CCF904F70DF0}"/>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50443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4D98C3-C673-4A2B-9DF7-40C12044B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FA0700-580A-4657-8F5C-1DF2E86C6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839EE-AF5C-4B43-B777-85EA332B6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E1FF7-03AB-4608-859D-E14FA44BA70E}" type="datetimeFigureOut">
              <a:rPr lang="en-US" smtClean="0"/>
              <a:t>9/29/2020</a:t>
            </a:fld>
            <a:endParaRPr lang="en-US"/>
          </a:p>
        </p:txBody>
      </p:sp>
      <p:sp>
        <p:nvSpPr>
          <p:cNvPr id="5" name="Footer Placeholder 4">
            <a:extLst>
              <a:ext uri="{FF2B5EF4-FFF2-40B4-BE49-F238E27FC236}">
                <a16:creationId xmlns:a16="http://schemas.microsoft.com/office/drawing/2014/main" id="{12C26066-FB6A-4FC4-93BC-D40EF9711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1C7046-30D1-48CC-9929-BD456006F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352935345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opepo/FES" TargetMode="External"/><Relationship Id="rId2" Type="http://schemas.openxmlformats.org/officeDocument/2006/relationships/hyperlink" Target="http://www.feat.engineering/"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4071-A5D8-430A-8082-5DCD8911B20B}"/>
              </a:ext>
            </a:extLst>
          </p:cNvPr>
          <p:cNvSpPr>
            <a:spLocks noGrp="1"/>
          </p:cNvSpPr>
          <p:nvPr>
            <p:ph type="ctrTitle"/>
          </p:nvPr>
        </p:nvSpPr>
        <p:spPr/>
        <p:txBody>
          <a:bodyPr/>
          <a:lstStyle/>
          <a:p>
            <a:r>
              <a:rPr lang="en-US" sz="4000" b="1" dirty="0"/>
              <a:t>Feature Engineering and Selection…</a:t>
            </a:r>
            <a:br>
              <a:rPr lang="en-US" sz="4000" b="1" dirty="0"/>
            </a:br>
            <a:r>
              <a:rPr lang="en-US" sz="4000" b="1" dirty="0"/>
              <a:t>Chapter 1: Introduction</a:t>
            </a:r>
            <a:endParaRPr lang="en-US" sz="4000" dirty="0"/>
          </a:p>
        </p:txBody>
      </p:sp>
      <p:sp>
        <p:nvSpPr>
          <p:cNvPr id="3" name="Text Placeholder 2">
            <a:extLst>
              <a:ext uri="{FF2B5EF4-FFF2-40B4-BE49-F238E27FC236}">
                <a16:creationId xmlns:a16="http://schemas.microsoft.com/office/drawing/2014/main" id="{2A95BFEF-A479-442C-8DFF-4E7BCEA3E707}"/>
              </a:ext>
            </a:extLst>
          </p:cNvPr>
          <p:cNvSpPr>
            <a:spLocks noGrp="1"/>
          </p:cNvSpPr>
          <p:nvPr>
            <p:ph type="body" sz="quarter" idx="10"/>
          </p:nvPr>
        </p:nvSpPr>
        <p:spPr/>
        <p:txBody>
          <a:bodyPr/>
          <a:lstStyle/>
          <a:p>
            <a:r>
              <a:rPr lang="en-US" dirty="0"/>
              <a:t>Bryan Shalloway</a:t>
            </a:r>
          </a:p>
          <a:p>
            <a:r>
              <a:rPr lang="en-US" dirty="0"/>
              <a:t>2019-08-13</a:t>
            </a:r>
          </a:p>
        </p:txBody>
      </p:sp>
    </p:spTree>
    <p:extLst>
      <p:ext uri="{BB962C8B-B14F-4D97-AF65-F5344CB8AC3E}">
        <p14:creationId xmlns:p14="http://schemas.microsoft.com/office/powerpoint/2010/main" val="159122557"/>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2E2F-09C0-4335-93FB-399A0778ABBE}"/>
              </a:ext>
            </a:extLst>
          </p:cNvPr>
          <p:cNvSpPr>
            <a:spLocks noGrp="1"/>
          </p:cNvSpPr>
          <p:nvPr>
            <p:ph type="title"/>
          </p:nvPr>
        </p:nvSpPr>
        <p:spPr/>
        <p:txBody>
          <a:bodyPr/>
          <a:lstStyle/>
          <a:p>
            <a:r>
              <a:rPr lang="en-US" dirty="0"/>
              <a:t>Important concepts</a:t>
            </a:r>
          </a:p>
        </p:txBody>
      </p:sp>
      <p:sp>
        <p:nvSpPr>
          <p:cNvPr id="3" name="Content Placeholder 2">
            <a:extLst>
              <a:ext uri="{FF2B5EF4-FFF2-40B4-BE49-F238E27FC236}">
                <a16:creationId xmlns:a16="http://schemas.microsoft.com/office/drawing/2014/main" id="{87556802-5186-47AC-885A-24375F808A34}"/>
              </a:ext>
            </a:extLst>
          </p:cNvPr>
          <p:cNvSpPr>
            <a:spLocks noGrp="1"/>
          </p:cNvSpPr>
          <p:nvPr>
            <p:ph sz="quarter" idx="14"/>
          </p:nvPr>
        </p:nvSpPr>
        <p:spPr/>
        <p:txBody>
          <a:bodyPr/>
          <a:lstStyle/>
          <a:p>
            <a:r>
              <a:rPr lang="en-US" b="1" dirty="0"/>
              <a:t>Variance: </a:t>
            </a:r>
            <a:r>
              <a:rPr lang="en-US" dirty="0"/>
              <a:t>How much would </a:t>
            </a:r>
            <a:r>
              <a:rPr lang="en-US" i="1" dirty="0"/>
              <a:t>f</a:t>
            </a:r>
            <a:r>
              <a:rPr lang="en-US" dirty="0"/>
              <a:t> would change if we estimated it with a different training dataset. (Associated with overfitting.)</a:t>
            </a:r>
            <a:endParaRPr lang="en-US" b="1" dirty="0"/>
          </a:p>
          <a:p>
            <a:r>
              <a:rPr lang="en-US" b="1" dirty="0"/>
              <a:t>Bias: </a:t>
            </a:r>
            <a:r>
              <a:rPr lang="en-US" dirty="0"/>
              <a:t>Error introduced by approximating a real-life problem (complicated) by a much simpler model. (Associated with underfitting)</a:t>
            </a:r>
            <a:endParaRPr lang="en-US" b="1" dirty="0"/>
          </a:p>
          <a:p>
            <a:endParaRPr lang="en-US" dirty="0"/>
          </a:p>
        </p:txBody>
      </p:sp>
      <p:sp>
        <p:nvSpPr>
          <p:cNvPr id="4" name="Text Placeholder 3">
            <a:extLst>
              <a:ext uri="{FF2B5EF4-FFF2-40B4-BE49-F238E27FC236}">
                <a16:creationId xmlns:a16="http://schemas.microsoft.com/office/drawing/2014/main" id="{0D02E661-30F0-48A6-844E-E15982411794}"/>
              </a:ext>
            </a:extLst>
          </p:cNvPr>
          <p:cNvSpPr>
            <a:spLocks noGrp="1"/>
          </p:cNvSpPr>
          <p:nvPr>
            <p:ph type="body" idx="10"/>
          </p:nvPr>
        </p:nvSpPr>
        <p:spPr/>
        <p:txBody>
          <a:bodyPr/>
          <a:lstStyle/>
          <a:p>
            <a:r>
              <a:rPr lang="en-US" dirty="0"/>
              <a:t>Model Bias and Variance</a:t>
            </a:r>
          </a:p>
        </p:txBody>
      </p:sp>
      <p:pic>
        <p:nvPicPr>
          <p:cNvPr id="12" name="Picture 11">
            <a:extLst>
              <a:ext uri="{FF2B5EF4-FFF2-40B4-BE49-F238E27FC236}">
                <a16:creationId xmlns:a16="http://schemas.microsoft.com/office/drawing/2014/main" id="{FE43B8FD-5D63-4D2B-BEB8-9ADB2EB8C6D2}"/>
              </a:ext>
            </a:extLst>
          </p:cNvPr>
          <p:cNvPicPr>
            <a:picLocks noChangeAspect="1"/>
          </p:cNvPicPr>
          <p:nvPr/>
        </p:nvPicPr>
        <p:blipFill>
          <a:blip r:embed="rId3"/>
          <a:stretch>
            <a:fillRect/>
          </a:stretch>
        </p:blipFill>
        <p:spPr>
          <a:xfrm>
            <a:off x="263031" y="3486384"/>
            <a:ext cx="4955691" cy="2799107"/>
          </a:xfrm>
          <a:prstGeom prst="rect">
            <a:avLst/>
          </a:prstGeom>
        </p:spPr>
      </p:pic>
      <p:pic>
        <p:nvPicPr>
          <p:cNvPr id="13" name="Picture 12">
            <a:extLst>
              <a:ext uri="{FF2B5EF4-FFF2-40B4-BE49-F238E27FC236}">
                <a16:creationId xmlns:a16="http://schemas.microsoft.com/office/drawing/2014/main" id="{36FA0A79-DFAF-456F-A602-18F0FF88A459}"/>
              </a:ext>
            </a:extLst>
          </p:cNvPr>
          <p:cNvPicPr>
            <a:picLocks noChangeAspect="1"/>
          </p:cNvPicPr>
          <p:nvPr/>
        </p:nvPicPr>
        <p:blipFill>
          <a:blip r:embed="rId4"/>
          <a:stretch>
            <a:fillRect/>
          </a:stretch>
        </p:blipFill>
        <p:spPr>
          <a:xfrm>
            <a:off x="6696147" y="3558397"/>
            <a:ext cx="4817786" cy="2655080"/>
          </a:xfrm>
          <a:prstGeom prst="rect">
            <a:avLst/>
          </a:prstGeom>
        </p:spPr>
      </p:pic>
      <p:sp>
        <p:nvSpPr>
          <p:cNvPr id="14" name="Content Placeholder 2">
            <a:extLst>
              <a:ext uri="{FF2B5EF4-FFF2-40B4-BE49-F238E27FC236}">
                <a16:creationId xmlns:a16="http://schemas.microsoft.com/office/drawing/2014/main" id="{509A0877-DEC6-4C92-A333-951B5667B236}"/>
              </a:ext>
            </a:extLst>
          </p:cNvPr>
          <p:cNvSpPr txBox="1">
            <a:spLocks/>
          </p:cNvSpPr>
          <p:nvPr/>
        </p:nvSpPr>
        <p:spPr>
          <a:xfrm>
            <a:off x="5158155" y="469752"/>
            <a:ext cx="7479323" cy="559903"/>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a:solidFill>
                  <a:schemeClr val="accent5"/>
                </a:solidFill>
              </a:rPr>
              <a:t>Which of the below models does a better job in this case?</a:t>
            </a:r>
          </a:p>
        </p:txBody>
      </p:sp>
    </p:spTree>
    <p:extLst>
      <p:ext uri="{BB962C8B-B14F-4D97-AF65-F5344CB8AC3E}">
        <p14:creationId xmlns:p14="http://schemas.microsoft.com/office/powerpoint/2010/main" val="13217325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F087-B40F-4B80-8FB7-5556FBEBFD29}"/>
              </a:ext>
            </a:extLst>
          </p:cNvPr>
          <p:cNvSpPr>
            <a:spLocks noGrp="1"/>
          </p:cNvSpPr>
          <p:nvPr>
            <p:ph type="title"/>
          </p:nvPr>
        </p:nvSpPr>
        <p:spPr/>
        <p:txBody>
          <a:bodyPr/>
          <a:lstStyle/>
          <a:p>
            <a:r>
              <a:rPr lang="en-US" dirty="0"/>
              <a:t>Important concepts</a:t>
            </a:r>
          </a:p>
        </p:txBody>
      </p:sp>
      <p:sp>
        <p:nvSpPr>
          <p:cNvPr id="6" name="Content Placeholder 5">
            <a:extLst>
              <a:ext uri="{FF2B5EF4-FFF2-40B4-BE49-F238E27FC236}">
                <a16:creationId xmlns:a16="http://schemas.microsoft.com/office/drawing/2014/main" id="{4E73D6C5-448B-4E66-9173-A4AE3A42DB60}"/>
              </a:ext>
            </a:extLst>
          </p:cNvPr>
          <p:cNvSpPr>
            <a:spLocks noGrp="1"/>
          </p:cNvSpPr>
          <p:nvPr>
            <p:ph sz="quarter" idx="14"/>
          </p:nvPr>
        </p:nvSpPr>
        <p:spPr>
          <a:xfrm>
            <a:off x="275797" y="5845394"/>
            <a:ext cx="11661637" cy="904796"/>
          </a:xfrm>
        </p:spPr>
        <p:txBody>
          <a:bodyPr/>
          <a:lstStyle/>
          <a:p>
            <a:pPr marL="0" indent="0">
              <a:buNone/>
            </a:pPr>
            <a:r>
              <a:rPr lang="en-US" dirty="0"/>
              <a:t>https://medium.com/greyatom/what-is-underfitting-and-overfitting-in-machine-learning-and-how-to-deal-with-it-6803a989c76</a:t>
            </a:r>
          </a:p>
        </p:txBody>
      </p:sp>
      <p:sp>
        <p:nvSpPr>
          <p:cNvPr id="4" name="Text Placeholder 3">
            <a:extLst>
              <a:ext uri="{FF2B5EF4-FFF2-40B4-BE49-F238E27FC236}">
                <a16:creationId xmlns:a16="http://schemas.microsoft.com/office/drawing/2014/main" id="{A7BE810C-3D48-47CB-8185-9491CC86B045}"/>
              </a:ext>
            </a:extLst>
          </p:cNvPr>
          <p:cNvSpPr>
            <a:spLocks noGrp="1"/>
          </p:cNvSpPr>
          <p:nvPr>
            <p:ph type="body" idx="10"/>
          </p:nvPr>
        </p:nvSpPr>
        <p:spPr/>
        <p:txBody>
          <a:bodyPr/>
          <a:lstStyle/>
          <a:p>
            <a:r>
              <a:rPr lang="en-US" dirty="0"/>
              <a:t>Underfitting and Overfitting</a:t>
            </a:r>
          </a:p>
        </p:txBody>
      </p:sp>
      <p:pic>
        <p:nvPicPr>
          <p:cNvPr id="7" name="Picture 6">
            <a:extLst>
              <a:ext uri="{FF2B5EF4-FFF2-40B4-BE49-F238E27FC236}">
                <a16:creationId xmlns:a16="http://schemas.microsoft.com/office/drawing/2014/main" id="{7F9B0929-F9CC-4C44-82B5-5439A3F0A982}"/>
              </a:ext>
            </a:extLst>
          </p:cNvPr>
          <p:cNvPicPr>
            <a:picLocks noChangeAspect="1"/>
          </p:cNvPicPr>
          <p:nvPr/>
        </p:nvPicPr>
        <p:blipFill>
          <a:blip r:embed="rId3"/>
          <a:stretch>
            <a:fillRect/>
          </a:stretch>
        </p:blipFill>
        <p:spPr>
          <a:xfrm>
            <a:off x="821051" y="1888434"/>
            <a:ext cx="9409043" cy="2822713"/>
          </a:xfrm>
          <a:prstGeom prst="rect">
            <a:avLst/>
          </a:prstGeom>
        </p:spPr>
      </p:pic>
    </p:spTree>
    <p:extLst>
      <p:ext uri="{BB962C8B-B14F-4D97-AF65-F5344CB8AC3E}">
        <p14:creationId xmlns:p14="http://schemas.microsoft.com/office/powerpoint/2010/main" val="153294966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C541-9F58-4B96-A98D-C214222DFBE6}"/>
              </a:ext>
            </a:extLst>
          </p:cNvPr>
          <p:cNvSpPr>
            <a:spLocks noGrp="1"/>
          </p:cNvSpPr>
          <p:nvPr>
            <p:ph type="title"/>
          </p:nvPr>
        </p:nvSpPr>
        <p:spPr/>
        <p:txBody>
          <a:bodyPr/>
          <a:lstStyle/>
          <a:p>
            <a:r>
              <a:rPr lang="en-US" dirty="0"/>
              <a:t>A more complex example</a:t>
            </a:r>
          </a:p>
        </p:txBody>
      </p:sp>
      <p:sp>
        <p:nvSpPr>
          <p:cNvPr id="3" name="Content Placeholder 2">
            <a:extLst>
              <a:ext uri="{FF2B5EF4-FFF2-40B4-BE49-F238E27FC236}">
                <a16:creationId xmlns:a16="http://schemas.microsoft.com/office/drawing/2014/main" id="{0BA0E129-65C1-4350-AD4F-1A9E3BD0F0B4}"/>
              </a:ext>
            </a:extLst>
          </p:cNvPr>
          <p:cNvSpPr>
            <a:spLocks noGrp="1"/>
          </p:cNvSpPr>
          <p:nvPr>
            <p:ph sz="quarter" idx="14"/>
          </p:nvPr>
        </p:nvSpPr>
        <p:spPr>
          <a:xfrm>
            <a:off x="7826709" y="1594404"/>
            <a:ext cx="3851769" cy="4479925"/>
          </a:xfrm>
        </p:spPr>
        <p:txBody>
          <a:bodyPr/>
          <a:lstStyle/>
          <a:p>
            <a:pPr marL="342900" indent="-342900">
              <a:buFont typeface="+mj-lt"/>
              <a:buAutoNum type="arabicPeriod"/>
            </a:pPr>
            <a:r>
              <a:rPr lang="en-US" sz="1600" dirty="0"/>
              <a:t>When modeling data, there is almost never a single model fit or feature set that will immediately solve the problem. The process is more likely to be a </a:t>
            </a:r>
            <a:r>
              <a:rPr lang="en-US" sz="1600" i="1" dirty="0"/>
              <a:t>campaign</a:t>
            </a:r>
            <a:r>
              <a:rPr lang="en-US" sz="1600" dirty="0"/>
              <a:t> of trial and error to achieve the best results.</a:t>
            </a:r>
          </a:p>
          <a:p>
            <a:pPr marL="342900" indent="-342900">
              <a:buFont typeface="+mj-lt"/>
              <a:buAutoNum type="arabicPeriod"/>
            </a:pPr>
            <a:r>
              <a:rPr lang="en-US" sz="1600" dirty="0"/>
              <a:t>The effect of feature sets </a:t>
            </a:r>
            <a:r>
              <a:rPr lang="en-US" sz="1600" i="1" dirty="0"/>
              <a:t>can</a:t>
            </a:r>
            <a:r>
              <a:rPr lang="en-US" sz="1600" dirty="0"/>
              <a:t> be much larger than the effect of different models.</a:t>
            </a:r>
          </a:p>
          <a:p>
            <a:pPr marL="342900" indent="-342900">
              <a:buFont typeface="+mj-lt"/>
              <a:buAutoNum type="arabicPeriod"/>
            </a:pPr>
            <a:r>
              <a:rPr lang="en-US" sz="1600" dirty="0"/>
              <a:t>The interplay between models and features is complex and somewhat unpredictable.</a:t>
            </a:r>
          </a:p>
          <a:p>
            <a:pPr marL="342900" indent="-342900">
              <a:buFont typeface="+mj-lt"/>
              <a:buAutoNum type="arabicPeriod"/>
            </a:pPr>
            <a:r>
              <a:rPr lang="en-US" sz="1600" dirty="0"/>
              <a:t>With the right set of predictors, is it common that many different types of models can achieve the same level of performance. Initially, the linear models had the worst performance but, in the end, showed some of the best performance</a:t>
            </a:r>
          </a:p>
          <a:p>
            <a:endParaRPr lang="en-US" dirty="0"/>
          </a:p>
        </p:txBody>
      </p:sp>
      <p:sp>
        <p:nvSpPr>
          <p:cNvPr id="4" name="Text Placeholder 3">
            <a:extLst>
              <a:ext uri="{FF2B5EF4-FFF2-40B4-BE49-F238E27FC236}">
                <a16:creationId xmlns:a16="http://schemas.microsoft.com/office/drawing/2014/main" id="{8E237D05-E0AD-4046-97B3-DA2000006007}"/>
              </a:ext>
            </a:extLst>
          </p:cNvPr>
          <p:cNvSpPr>
            <a:spLocks noGrp="1"/>
          </p:cNvSpPr>
          <p:nvPr>
            <p:ph type="body" idx="10"/>
          </p:nvPr>
        </p:nvSpPr>
        <p:spPr/>
        <p:txBody>
          <a:bodyPr/>
          <a:lstStyle/>
          <a:p>
            <a:endParaRPr lang="en-US" dirty="0"/>
          </a:p>
        </p:txBody>
      </p:sp>
      <p:pic>
        <p:nvPicPr>
          <p:cNvPr id="5" name="Picture 4">
            <a:extLst>
              <a:ext uri="{FF2B5EF4-FFF2-40B4-BE49-F238E27FC236}">
                <a16:creationId xmlns:a16="http://schemas.microsoft.com/office/drawing/2014/main" id="{0E896B34-6953-4545-9C3D-5B93CCACEE4B}"/>
              </a:ext>
            </a:extLst>
          </p:cNvPr>
          <p:cNvPicPr>
            <a:picLocks noChangeAspect="1"/>
          </p:cNvPicPr>
          <p:nvPr/>
        </p:nvPicPr>
        <p:blipFill>
          <a:blip r:embed="rId3"/>
          <a:stretch>
            <a:fillRect/>
          </a:stretch>
        </p:blipFill>
        <p:spPr>
          <a:xfrm>
            <a:off x="83032" y="1594404"/>
            <a:ext cx="7553325" cy="4752975"/>
          </a:xfrm>
          <a:prstGeom prst="rect">
            <a:avLst/>
          </a:prstGeom>
        </p:spPr>
      </p:pic>
      <p:sp>
        <p:nvSpPr>
          <p:cNvPr id="6" name="Content Placeholder 2">
            <a:extLst>
              <a:ext uri="{FF2B5EF4-FFF2-40B4-BE49-F238E27FC236}">
                <a16:creationId xmlns:a16="http://schemas.microsoft.com/office/drawing/2014/main" id="{240A0BEE-530D-482E-BDF5-45E80099DD9F}"/>
              </a:ext>
            </a:extLst>
          </p:cNvPr>
          <p:cNvSpPr txBox="1">
            <a:spLocks/>
          </p:cNvSpPr>
          <p:nvPr/>
        </p:nvSpPr>
        <p:spPr>
          <a:xfrm>
            <a:off x="5158155" y="469752"/>
            <a:ext cx="7479323" cy="559903"/>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a:solidFill>
                  <a:schemeClr val="accent5"/>
                </a:solidFill>
              </a:rPr>
              <a:t>What are other factors to consider other than performance?</a:t>
            </a:r>
          </a:p>
        </p:txBody>
      </p:sp>
    </p:spTree>
    <p:extLst>
      <p:ext uri="{BB962C8B-B14F-4D97-AF65-F5344CB8AC3E}">
        <p14:creationId xmlns:p14="http://schemas.microsoft.com/office/powerpoint/2010/main" val="17093448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B3C7-A6A6-4450-B3A8-C1181BE99E08}"/>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C74A254B-A4E6-40D9-9B9F-3D5E7328D82D}"/>
              </a:ext>
            </a:extLst>
          </p:cNvPr>
          <p:cNvSpPr>
            <a:spLocks noGrp="1"/>
          </p:cNvSpPr>
          <p:nvPr>
            <p:ph sz="quarter" idx="14"/>
          </p:nvPr>
        </p:nvSpPr>
        <p:spPr/>
        <p:txBody>
          <a:bodyPr/>
          <a:lstStyle/>
          <a:p>
            <a:r>
              <a:rPr lang="en-US" dirty="0"/>
              <a:t>Wrapper methods</a:t>
            </a:r>
          </a:p>
          <a:p>
            <a:pPr lvl="1"/>
            <a:r>
              <a:rPr lang="en-US" dirty="0"/>
              <a:t>E.g. stepwise / recursive feature selection techniques; genetic algorithms</a:t>
            </a:r>
          </a:p>
          <a:p>
            <a:r>
              <a:rPr lang="en-US" dirty="0"/>
              <a:t>Embedded methods</a:t>
            </a:r>
          </a:p>
          <a:p>
            <a:pPr lvl="1"/>
            <a:r>
              <a:rPr lang="en-US" dirty="0"/>
              <a:t>E.g. splits in decision trees; lasso penalty</a:t>
            </a:r>
          </a:p>
          <a:p>
            <a:r>
              <a:rPr lang="en-US" dirty="0"/>
              <a:t>Unsupervised selection</a:t>
            </a:r>
          </a:p>
          <a:p>
            <a:pPr lvl="1"/>
            <a:r>
              <a:rPr lang="en-US" dirty="0"/>
              <a:t>E.g. remove rare levels if dummy encoding</a:t>
            </a:r>
          </a:p>
        </p:txBody>
      </p:sp>
      <p:sp>
        <p:nvSpPr>
          <p:cNvPr id="4" name="Text Placeholder 3">
            <a:extLst>
              <a:ext uri="{FF2B5EF4-FFF2-40B4-BE49-F238E27FC236}">
                <a16:creationId xmlns:a16="http://schemas.microsoft.com/office/drawing/2014/main" id="{D285DA03-6EFF-47AA-B01C-1E186F687D64}"/>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385461001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18042" y="1018938"/>
            <a:ext cx="6412545" cy="3771271"/>
          </a:xfrm>
          <a:custGeom>
            <a:avLst/>
            <a:gdLst/>
            <a:ahLst/>
            <a:cxnLst/>
            <a:rect l="l" t="t" r="r" b="b"/>
            <a:pathLst>
              <a:path w="3235960" h="1903095">
                <a:moveTo>
                  <a:pt x="0" y="1902612"/>
                </a:moveTo>
                <a:lnTo>
                  <a:pt x="3235755" y="1902612"/>
                </a:lnTo>
                <a:lnTo>
                  <a:pt x="3235755" y="0"/>
                </a:lnTo>
                <a:lnTo>
                  <a:pt x="0" y="0"/>
                </a:lnTo>
                <a:lnTo>
                  <a:pt x="0" y="1902612"/>
                </a:lnTo>
              </a:path>
            </a:pathLst>
          </a:custGeom>
          <a:ln w="5143">
            <a:solidFill>
              <a:srgbClr val="000000"/>
            </a:solidFill>
          </a:ln>
        </p:spPr>
        <p:txBody>
          <a:bodyPr wrap="square" lIns="0" tIns="0" rIns="0" bIns="0" rtlCol="0"/>
          <a:lstStyle/>
          <a:p>
            <a:endParaRPr sz="3765"/>
          </a:p>
        </p:txBody>
      </p:sp>
      <p:sp>
        <p:nvSpPr>
          <p:cNvPr id="3" name="object 3"/>
          <p:cNvSpPr txBox="1"/>
          <p:nvPr/>
        </p:nvSpPr>
        <p:spPr>
          <a:xfrm>
            <a:off x="6107835" y="5441377"/>
            <a:ext cx="827993" cy="255335"/>
          </a:xfrm>
          <a:prstGeom prst="rect">
            <a:avLst/>
          </a:prstGeom>
        </p:spPr>
        <p:txBody>
          <a:bodyPr vert="horz" wrap="square" lIns="0" tIns="26425" rIns="0" bIns="0" rtlCol="0">
            <a:spAutoFit/>
          </a:bodyPr>
          <a:lstStyle/>
          <a:p>
            <a:pPr marL="25168">
              <a:spcBef>
                <a:spcPts val="208"/>
              </a:spcBef>
            </a:pPr>
            <a:r>
              <a:rPr sz="1486" dirty="0">
                <a:latin typeface="Arial"/>
                <a:cs typeface="Arial"/>
              </a:rPr>
              <a:t>Fl</a:t>
            </a:r>
            <a:r>
              <a:rPr sz="1486" spc="-50" dirty="0">
                <a:latin typeface="Arial"/>
                <a:cs typeface="Arial"/>
              </a:rPr>
              <a:t>e</a:t>
            </a:r>
            <a:r>
              <a:rPr sz="1486" dirty="0">
                <a:latin typeface="Arial"/>
                <a:cs typeface="Arial"/>
              </a:rPr>
              <a:t>xibility</a:t>
            </a:r>
            <a:endParaRPr sz="1486">
              <a:latin typeface="Arial"/>
              <a:cs typeface="Arial"/>
            </a:endParaRPr>
          </a:p>
        </p:txBody>
      </p:sp>
      <p:sp>
        <p:nvSpPr>
          <p:cNvPr id="4" name="object 4"/>
          <p:cNvSpPr txBox="1"/>
          <p:nvPr/>
        </p:nvSpPr>
        <p:spPr>
          <a:xfrm>
            <a:off x="2390043" y="2275678"/>
            <a:ext cx="228652" cy="1252057"/>
          </a:xfrm>
          <a:prstGeom prst="rect">
            <a:avLst/>
          </a:prstGeom>
        </p:spPr>
        <p:txBody>
          <a:bodyPr vert="vert270" wrap="square" lIns="0" tIns="8808" rIns="0" bIns="0" rtlCol="0">
            <a:spAutoFit/>
          </a:bodyPr>
          <a:lstStyle/>
          <a:p>
            <a:pPr marL="25168">
              <a:spcBef>
                <a:spcPts val="69"/>
              </a:spcBef>
            </a:pPr>
            <a:r>
              <a:rPr sz="1486" dirty="0">
                <a:latin typeface="Arial"/>
                <a:cs typeface="Arial"/>
              </a:rPr>
              <a:t>Interpretability</a:t>
            </a:r>
            <a:endParaRPr sz="1486">
              <a:latin typeface="Arial"/>
              <a:cs typeface="Arial"/>
            </a:endParaRPr>
          </a:p>
        </p:txBody>
      </p:sp>
      <p:sp>
        <p:nvSpPr>
          <p:cNvPr id="5" name="object 5"/>
          <p:cNvSpPr/>
          <p:nvPr/>
        </p:nvSpPr>
        <p:spPr>
          <a:xfrm>
            <a:off x="3852367" y="4789251"/>
            <a:ext cx="5344207" cy="0"/>
          </a:xfrm>
          <a:custGeom>
            <a:avLst/>
            <a:gdLst/>
            <a:ahLst/>
            <a:cxnLst/>
            <a:rect l="l" t="t" r="r" b="b"/>
            <a:pathLst>
              <a:path w="2696845">
                <a:moveTo>
                  <a:pt x="0" y="0"/>
                </a:moveTo>
                <a:lnTo>
                  <a:pt x="2696470" y="0"/>
                </a:lnTo>
              </a:path>
            </a:pathLst>
          </a:custGeom>
          <a:ln w="5143">
            <a:solidFill>
              <a:srgbClr val="000000"/>
            </a:solidFill>
          </a:ln>
        </p:spPr>
        <p:txBody>
          <a:bodyPr wrap="square" lIns="0" tIns="0" rIns="0" bIns="0" rtlCol="0"/>
          <a:lstStyle/>
          <a:p>
            <a:endParaRPr sz="3765"/>
          </a:p>
        </p:txBody>
      </p:sp>
      <p:sp>
        <p:nvSpPr>
          <p:cNvPr id="6" name="object 6"/>
          <p:cNvSpPr/>
          <p:nvPr/>
        </p:nvSpPr>
        <p:spPr>
          <a:xfrm>
            <a:off x="3852366" y="4789252"/>
            <a:ext cx="0" cy="114510"/>
          </a:xfrm>
          <a:custGeom>
            <a:avLst/>
            <a:gdLst/>
            <a:ahLst/>
            <a:cxnLst/>
            <a:rect l="l" t="t" r="r" b="b"/>
            <a:pathLst>
              <a:path h="57785">
                <a:moveTo>
                  <a:pt x="0" y="0"/>
                </a:moveTo>
                <a:lnTo>
                  <a:pt x="0" y="57602"/>
                </a:lnTo>
              </a:path>
            </a:pathLst>
          </a:custGeom>
          <a:ln w="5143">
            <a:solidFill>
              <a:srgbClr val="000000"/>
            </a:solidFill>
          </a:ln>
        </p:spPr>
        <p:txBody>
          <a:bodyPr wrap="square" lIns="0" tIns="0" rIns="0" bIns="0" rtlCol="0"/>
          <a:lstStyle/>
          <a:p>
            <a:endParaRPr sz="3765"/>
          </a:p>
        </p:txBody>
      </p:sp>
      <p:sp>
        <p:nvSpPr>
          <p:cNvPr id="7" name="object 7"/>
          <p:cNvSpPr/>
          <p:nvPr/>
        </p:nvSpPr>
        <p:spPr>
          <a:xfrm>
            <a:off x="9195830" y="4789252"/>
            <a:ext cx="0" cy="114510"/>
          </a:xfrm>
          <a:custGeom>
            <a:avLst/>
            <a:gdLst/>
            <a:ahLst/>
            <a:cxnLst/>
            <a:rect l="l" t="t" r="r" b="b"/>
            <a:pathLst>
              <a:path h="57785">
                <a:moveTo>
                  <a:pt x="0" y="0"/>
                </a:moveTo>
                <a:lnTo>
                  <a:pt x="0" y="57602"/>
                </a:lnTo>
              </a:path>
            </a:pathLst>
          </a:custGeom>
          <a:ln w="5143">
            <a:solidFill>
              <a:srgbClr val="000000"/>
            </a:solidFill>
          </a:ln>
        </p:spPr>
        <p:txBody>
          <a:bodyPr wrap="square" lIns="0" tIns="0" rIns="0" bIns="0" rtlCol="0"/>
          <a:lstStyle/>
          <a:p>
            <a:endParaRPr sz="3765"/>
          </a:p>
        </p:txBody>
      </p:sp>
      <p:sp>
        <p:nvSpPr>
          <p:cNvPr id="8" name="object 8"/>
          <p:cNvSpPr txBox="1"/>
          <p:nvPr/>
        </p:nvSpPr>
        <p:spPr>
          <a:xfrm>
            <a:off x="3665225" y="4998377"/>
            <a:ext cx="372471" cy="238869"/>
          </a:xfrm>
          <a:prstGeom prst="rect">
            <a:avLst/>
          </a:prstGeom>
        </p:spPr>
        <p:txBody>
          <a:bodyPr vert="horz" wrap="square" lIns="0" tIns="25167" rIns="0" bIns="0" rtlCol="0">
            <a:spAutoFit/>
          </a:bodyPr>
          <a:lstStyle/>
          <a:p>
            <a:pPr marL="25168">
              <a:spcBef>
                <a:spcPts val="198"/>
              </a:spcBef>
            </a:pPr>
            <a:r>
              <a:rPr sz="1387" dirty="0">
                <a:latin typeface="Arial"/>
                <a:cs typeface="Arial"/>
              </a:rPr>
              <a:t>L</a:t>
            </a:r>
            <a:r>
              <a:rPr sz="1387" spc="-30" dirty="0">
                <a:latin typeface="Arial"/>
                <a:cs typeface="Arial"/>
              </a:rPr>
              <a:t>o</a:t>
            </a:r>
            <a:r>
              <a:rPr sz="1387" dirty="0">
                <a:latin typeface="Arial"/>
                <a:cs typeface="Arial"/>
              </a:rPr>
              <a:t>w</a:t>
            </a:r>
            <a:endParaRPr sz="1387">
              <a:latin typeface="Arial"/>
              <a:cs typeface="Arial"/>
            </a:endParaRPr>
          </a:p>
        </p:txBody>
      </p:sp>
      <p:sp>
        <p:nvSpPr>
          <p:cNvPr id="9" name="object 9"/>
          <p:cNvSpPr txBox="1"/>
          <p:nvPr/>
        </p:nvSpPr>
        <p:spPr>
          <a:xfrm>
            <a:off x="8989085" y="4998377"/>
            <a:ext cx="413997" cy="238869"/>
          </a:xfrm>
          <a:prstGeom prst="rect">
            <a:avLst/>
          </a:prstGeom>
        </p:spPr>
        <p:txBody>
          <a:bodyPr vert="horz" wrap="square" lIns="0" tIns="25167" rIns="0" bIns="0" rtlCol="0">
            <a:spAutoFit/>
          </a:bodyPr>
          <a:lstStyle/>
          <a:p>
            <a:pPr marL="25168">
              <a:spcBef>
                <a:spcPts val="198"/>
              </a:spcBef>
            </a:pPr>
            <a:r>
              <a:rPr sz="1387" dirty="0">
                <a:latin typeface="Arial"/>
                <a:cs typeface="Arial"/>
              </a:rPr>
              <a:t>High</a:t>
            </a:r>
            <a:endParaRPr sz="1387">
              <a:latin typeface="Arial"/>
              <a:cs typeface="Arial"/>
            </a:endParaRPr>
          </a:p>
        </p:txBody>
      </p:sp>
      <p:sp>
        <p:nvSpPr>
          <p:cNvPr id="10" name="object 10"/>
          <p:cNvSpPr/>
          <p:nvPr/>
        </p:nvSpPr>
        <p:spPr>
          <a:xfrm>
            <a:off x="3318042" y="1333129"/>
            <a:ext cx="0" cy="3142097"/>
          </a:xfrm>
          <a:custGeom>
            <a:avLst/>
            <a:gdLst/>
            <a:ahLst/>
            <a:cxnLst/>
            <a:rect l="l" t="t" r="r" b="b"/>
            <a:pathLst>
              <a:path h="1585595">
                <a:moveTo>
                  <a:pt x="0" y="1585512"/>
                </a:moveTo>
                <a:lnTo>
                  <a:pt x="0" y="0"/>
                </a:lnTo>
              </a:path>
            </a:pathLst>
          </a:custGeom>
          <a:ln w="5143">
            <a:solidFill>
              <a:srgbClr val="000000"/>
            </a:solidFill>
          </a:ln>
        </p:spPr>
        <p:txBody>
          <a:bodyPr wrap="square" lIns="0" tIns="0" rIns="0" bIns="0" rtlCol="0"/>
          <a:lstStyle/>
          <a:p>
            <a:endParaRPr sz="3765"/>
          </a:p>
        </p:txBody>
      </p:sp>
      <p:sp>
        <p:nvSpPr>
          <p:cNvPr id="11" name="object 11"/>
          <p:cNvSpPr/>
          <p:nvPr/>
        </p:nvSpPr>
        <p:spPr>
          <a:xfrm>
            <a:off x="3203868" y="4475060"/>
            <a:ext cx="114510" cy="0"/>
          </a:xfrm>
          <a:custGeom>
            <a:avLst/>
            <a:gdLst/>
            <a:ahLst/>
            <a:cxnLst/>
            <a:rect l="l" t="t" r="r" b="b"/>
            <a:pathLst>
              <a:path w="57784">
                <a:moveTo>
                  <a:pt x="57616" y="0"/>
                </a:moveTo>
                <a:lnTo>
                  <a:pt x="0" y="0"/>
                </a:lnTo>
              </a:path>
            </a:pathLst>
          </a:custGeom>
          <a:ln w="5143">
            <a:solidFill>
              <a:srgbClr val="000000"/>
            </a:solidFill>
          </a:ln>
        </p:spPr>
        <p:txBody>
          <a:bodyPr wrap="square" lIns="0" tIns="0" rIns="0" bIns="0" rtlCol="0"/>
          <a:lstStyle/>
          <a:p>
            <a:endParaRPr sz="3765"/>
          </a:p>
        </p:txBody>
      </p:sp>
      <p:sp>
        <p:nvSpPr>
          <p:cNvPr id="12" name="object 12"/>
          <p:cNvSpPr/>
          <p:nvPr/>
        </p:nvSpPr>
        <p:spPr>
          <a:xfrm>
            <a:off x="3203868" y="1333128"/>
            <a:ext cx="114510" cy="0"/>
          </a:xfrm>
          <a:custGeom>
            <a:avLst/>
            <a:gdLst/>
            <a:ahLst/>
            <a:cxnLst/>
            <a:rect l="l" t="t" r="r" b="b"/>
            <a:pathLst>
              <a:path w="57784">
                <a:moveTo>
                  <a:pt x="57616" y="0"/>
                </a:moveTo>
                <a:lnTo>
                  <a:pt x="0" y="0"/>
                </a:lnTo>
              </a:path>
            </a:pathLst>
          </a:custGeom>
          <a:ln w="5143">
            <a:solidFill>
              <a:srgbClr val="000000"/>
            </a:solidFill>
          </a:ln>
        </p:spPr>
        <p:txBody>
          <a:bodyPr wrap="square" lIns="0" tIns="0" rIns="0" bIns="0" rtlCol="0"/>
          <a:lstStyle/>
          <a:p>
            <a:endParaRPr sz="3765"/>
          </a:p>
        </p:txBody>
      </p:sp>
      <p:sp>
        <p:nvSpPr>
          <p:cNvPr id="13" name="object 13"/>
          <p:cNvSpPr txBox="1"/>
          <p:nvPr/>
        </p:nvSpPr>
        <p:spPr>
          <a:xfrm>
            <a:off x="2858963" y="4290428"/>
            <a:ext cx="213456" cy="372471"/>
          </a:xfrm>
          <a:prstGeom prst="rect">
            <a:avLst/>
          </a:prstGeom>
        </p:spPr>
        <p:txBody>
          <a:bodyPr vert="vert270" wrap="square" lIns="0" tIns="8808" rIns="0" bIns="0" rtlCol="0">
            <a:spAutoFit/>
          </a:bodyPr>
          <a:lstStyle/>
          <a:p>
            <a:pPr marL="25168">
              <a:spcBef>
                <a:spcPts val="69"/>
              </a:spcBef>
            </a:pPr>
            <a:r>
              <a:rPr sz="1387" dirty="0">
                <a:latin typeface="Arial"/>
                <a:cs typeface="Arial"/>
              </a:rPr>
              <a:t>L</a:t>
            </a:r>
            <a:r>
              <a:rPr sz="1387" spc="-30" dirty="0">
                <a:latin typeface="Arial"/>
                <a:cs typeface="Arial"/>
              </a:rPr>
              <a:t>o</a:t>
            </a:r>
            <a:r>
              <a:rPr sz="1387" dirty="0">
                <a:latin typeface="Arial"/>
                <a:cs typeface="Arial"/>
              </a:rPr>
              <a:t>w</a:t>
            </a:r>
            <a:endParaRPr sz="1387">
              <a:latin typeface="Arial"/>
              <a:cs typeface="Arial"/>
            </a:endParaRPr>
          </a:p>
        </p:txBody>
      </p:sp>
      <p:sp>
        <p:nvSpPr>
          <p:cNvPr id="17" name="object 17"/>
          <p:cNvSpPr txBox="1">
            <a:spLocks noGrp="1"/>
          </p:cNvSpPr>
          <p:nvPr>
            <p:ph type="sldNum" sz="quarter" idx="12"/>
          </p:nvPr>
        </p:nvSpPr>
        <p:spPr>
          <a:xfrm>
            <a:off x="2111771" y="13167717"/>
            <a:ext cx="889076" cy="155684"/>
          </a:xfrm>
          <a:prstGeom prst="rect">
            <a:avLst/>
          </a:prstGeom>
        </p:spPr>
        <p:txBody>
          <a:bodyPr vert="horz" wrap="square" lIns="0" tIns="0" rIns="0" bIns="0" rtlCol="0" anchor="b">
            <a:spAutoFit/>
          </a:bodyPr>
          <a:lstStyle/>
          <a:p>
            <a:pPr marL="50335">
              <a:lnSpc>
                <a:spcPts val="1328"/>
              </a:lnSpc>
            </a:pPr>
            <a:r>
              <a:rPr spc="-20" dirty="0"/>
              <a:t>16</a:t>
            </a:r>
            <a:r>
              <a:rPr spc="-208" dirty="0"/>
              <a:t> </a:t>
            </a:r>
            <a:r>
              <a:rPr spc="10" dirty="0"/>
              <a:t>/</a:t>
            </a:r>
            <a:r>
              <a:rPr spc="-198" dirty="0"/>
              <a:t> </a:t>
            </a:r>
            <a:r>
              <a:rPr spc="-20" dirty="0"/>
              <a:t>30</a:t>
            </a:r>
          </a:p>
        </p:txBody>
      </p:sp>
      <p:sp>
        <p:nvSpPr>
          <p:cNvPr id="14" name="object 14"/>
          <p:cNvSpPr txBox="1"/>
          <p:nvPr/>
        </p:nvSpPr>
        <p:spPr>
          <a:xfrm>
            <a:off x="2858963" y="1126126"/>
            <a:ext cx="213456" cy="413997"/>
          </a:xfrm>
          <a:prstGeom prst="rect">
            <a:avLst/>
          </a:prstGeom>
        </p:spPr>
        <p:txBody>
          <a:bodyPr vert="vert270" wrap="square" lIns="0" tIns="8808" rIns="0" bIns="0" rtlCol="0">
            <a:spAutoFit/>
          </a:bodyPr>
          <a:lstStyle/>
          <a:p>
            <a:pPr marL="25168">
              <a:spcBef>
                <a:spcPts val="69"/>
              </a:spcBef>
            </a:pPr>
            <a:r>
              <a:rPr sz="1387" dirty="0">
                <a:latin typeface="Arial"/>
                <a:cs typeface="Arial"/>
              </a:rPr>
              <a:t>High</a:t>
            </a:r>
            <a:endParaRPr sz="1387">
              <a:latin typeface="Arial"/>
              <a:cs typeface="Arial"/>
            </a:endParaRPr>
          </a:p>
        </p:txBody>
      </p:sp>
      <p:sp>
        <p:nvSpPr>
          <p:cNvPr id="15" name="object 15"/>
          <p:cNvSpPr txBox="1"/>
          <p:nvPr/>
        </p:nvSpPr>
        <p:spPr>
          <a:xfrm>
            <a:off x="3350978" y="1116221"/>
            <a:ext cx="4697415" cy="1937675"/>
          </a:xfrm>
          <a:prstGeom prst="rect">
            <a:avLst/>
          </a:prstGeom>
        </p:spPr>
        <p:txBody>
          <a:bodyPr vert="horz" wrap="square" lIns="0" tIns="79276" rIns="0" bIns="0" rtlCol="0">
            <a:spAutoFit/>
          </a:bodyPr>
          <a:lstStyle/>
          <a:p>
            <a:pPr marL="484476" marR="3227743" indent="-460567">
              <a:lnSpc>
                <a:spcPct val="76400"/>
              </a:lnSpc>
              <a:spcBef>
                <a:spcPts val="624"/>
              </a:spcBef>
            </a:pPr>
            <a:r>
              <a:rPr sz="1486" dirty="0">
                <a:solidFill>
                  <a:srgbClr val="5B00FF"/>
                </a:solidFill>
                <a:latin typeface="Arial"/>
                <a:cs typeface="Arial"/>
              </a:rPr>
              <a:t>Subset</a:t>
            </a:r>
            <a:r>
              <a:rPr sz="1486" spc="-109" dirty="0">
                <a:solidFill>
                  <a:srgbClr val="5B00FF"/>
                </a:solidFill>
                <a:latin typeface="Arial"/>
                <a:cs typeface="Arial"/>
              </a:rPr>
              <a:t> </a:t>
            </a:r>
            <a:r>
              <a:rPr sz="1486" dirty="0">
                <a:solidFill>
                  <a:srgbClr val="5B00FF"/>
                </a:solidFill>
                <a:latin typeface="Arial"/>
                <a:cs typeface="Arial"/>
              </a:rPr>
              <a:t>Selection  Lasso</a:t>
            </a:r>
            <a:endParaRPr sz="1486" dirty="0">
              <a:latin typeface="Arial"/>
              <a:cs typeface="Arial"/>
            </a:endParaRPr>
          </a:p>
          <a:p>
            <a:pPr>
              <a:lnSpc>
                <a:spcPct val="100000"/>
              </a:lnSpc>
            </a:pPr>
            <a:endParaRPr sz="1585" dirty="0">
              <a:latin typeface="Times New Roman"/>
              <a:cs typeface="Times New Roman"/>
            </a:endParaRPr>
          </a:p>
          <a:p>
            <a:pPr>
              <a:spcBef>
                <a:spcPts val="30"/>
              </a:spcBef>
            </a:pPr>
            <a:endParaRPr sz="1982" dirty="0">
              <a:latin typeface="Times New Roman"/>
              <a:cs typeface="Times New Roman"/>
            </a:endParaRPr>
          </a:p>
          <a:p>
            <a:pPr marL="1371634">
              <a:spcBef>
                <a:spcPts val="10"/>
              </a:spcBef>
            </a:pPr>
            <a:r>
              <a:rPr sz="1486" dirty="0">
                <a:solidFill>
                  <a:srgbClr val="5B00FF"/>
                </a:solidFill>
                <a:latin typeface="Arial"/>
                <a:cs typeface="Arial"/>
              </a:rPr>
              <a:t>Least</a:t>
            </a:r>
            <a:r>
              <a:rPr sz="1486" spc="-10" dirty="0">
                <a:solidFill>
                  <a:srgbClr val="5B00FF"/>
                </a:solidFill>
                <a:latin typeface="Arial"/>
                <a:cs typeface="Arial"/>
              </a:rPr>
              <a:t> </a:t>
            </a:r>
            <a:r>
              <a:rPr sz="1486" dirty="0">
                <a:solidFill>
                  <a:srgbClr val="5B00FF"/>
                </a:solidFill>
                <a:latin typeface="Arial"/>
                <a:cs typeface="Arial"/>
              </a:rPr>
              <a:t>Squares</a:t>
            </a:r>
            <a:endParaRPr sz="1486" dirty="0">
              <a:latin typeface="Arial"/>
              <a:cs typeface="Arial"/>
            </a:endParaRPr>
          </a:p>
          <a:p>
            <a:pPr>
              <a:lnSpc>
                <a:spcPct val="100000"/>
              </a:lnSpc>
            </a:pPr>
            <a:endParaRPr sz="1585" dirty="0">
              <a:latin typeface="Times New Roman"/>
              <a:cs typeface="Times New Roman"/>
            </a:endParaRPr>
          </a:p>
          <a:p>
            <a:pPr marL="3226483" marR="10067" indent="-967694">
              <a:lnSpc>
                <a:spcPct val="76400"/>
              </a:lnSpc>
              <a:spcBef>
                <a:spcPts val="1070"/>
              </a:spcBef>
            </a:pPr>
            <a:r>
              <a:rPr sz="1486" dirty="0">
                <a:solidFill>
                  <a:srgbClr val="5B00FF"/>
                </a:solidFill>
                <a:latin typeface="Arial"/>
                <a:cs typeface="Arial"/>
              </a:rPr>
              <a:t>Generalized Additive</a:t>
            </a:r>
            <a:r>
              <a:rPr sz="1486" spc="-139" dirty="0">
                <a:solidFill>
                  <a:srgbClr val="5B00FF"/>
                </a:solidFill>
                <a:latin typeface="Arial"/>
                <a:cs typeface="Arial"/>
              </a:rPr>
              <a:t> </a:t>
            </a:r>
            <a:r>
              <a:rPr sz="1486" dirty="0">
                <a:solidFill>
                  <a:srgbClr val="5B00FF"/>
                </a:solidFill>
                <a:latin typeface="Arial"/>
                <a:cs typeface="Arial"/>
              </a:rPr>
              <a:t>Models  </a:t>
            </a:r>
            <a:r>
              <a:rPr sz="1486" spc="-40" dirty="0">
                <a:solidFill>
                  <a:srgbClr val="5B00FF"/>
                </a:solidFill>
                <a:latin typeface="Arial"/>
                <a:cs typeface="Arial"/>
              </a:rPr>
              <a:t>Trees</a:t>
            </a:r>
            <a:endParaRPr sz="1486" dirty="0">
              <a:latin typeface="Arial"/>
              <a:cs typeface="Arial"/>
            </a:endParaRPr>
          </a:p>
        </p:txBody>
      </p:sp>
      <p:sp>
        <p:nvSpPr>
          <p:cNvPr id="16" name="object 16"/>
          <p:cNvSpPr txBox="1"/>
          <p:nvPr/>
        </p:nvSpPr>
        <p:spPr>
          <a:xfrm>
            <a:off x="6915196" y="3608839"/>
            <a:ext cx="2989268" cy="1030484"/>
          </a:xfrm>
          <a:prstGeom prst="rect">
            <a:avLst/>
          </a:prstGeom>
        </p:spPr>
        <p:txBody>
          <a:bodyPr vert="horz" wrap="square" lIns="0" tIns="26425" rIns="0" bIns="0" rtlCol="0">
            <a:spAutoFit/>
          </a:bodyPr>
          <a:lstStyle/>
          <a:p>
            <a:pPr marL="914842">
              <a:spcBef>
                <a:spcPts val="208"/>
              </a:spcBef>
            </a:pPr>
            <a:r>
              <a:rPr sz="1486" dirty="0">
                <a:solidFill>
                  <a:srgbClr val="5B00FF"/>
                </a:solidFill>
                <a:latin typeface="Arial"/>
                <a:cs typeface="Arial"/>
              </a:rPr>
              <a:t>Bagging,</a:t>
            </a:r>
            <a:r>
              <a:rPr sz="1486" spc="-79" dirty="0">
                <a:solidFill>
                  <a:srgbClr val="5B00FF"/>
                </a:solidFill>
                <a:latin typeface="Arial"/>
                <a:cs typeface="Arial"/>
              </a:rPr>
              <a:t> </a:t>
            </a:r>
            <a:r>
              <a:rPr sz="1486" dirty="0">
                <a:solidFill>
                  <a:srgbClr val="5B00FF"/>
                </a:solidFill>
                <a:latin typeface="Arial"/>
                <a:cs typeface="Arial"/>
              </a:rPr>
              <a:t>Boosting</a:t>
            </a:r>
            <a:endParaRPr sz="1486" dirty="0">
              <a:latin typeface="Arial"/>
              <a:cs typeface="Arial"/>
            </a:endParaRPr>
          </a:p>
          <a:p>
            <a:pPr>
              <a:spcBef>
                <a:spcPts val="79"/>
              </a:spcBef>
            </a:pPr>
            <a:endParaRPr sz="1982" dirty="0">
              <a:latin typeface="Times New Roman"/>
              <a:cs typeface="Times New Roman"/>
            </a:endParaRPr>
          </a:p>
          <a:p>
            <a:pPr marL="25168">
              <a:spcBef>
                <a:spcPts val="10"/>
              </a:spcBef>
            </a:pPr>
            <a:r>
              <a:rPr sz="1486" spc="10" dirty="0">
                <a:solidFill>
                  <a:srgbClr val="5B00FF"/>
                </a:solidFill>
                <a:latin typeface="Arial"/>
                <a:cs typeface="Arial"/>
              </a:rPr>
              <a:t>Support </a:t>
            </a:r>
            <a:r>
              <a:rPr sz="1486" spc="-20" dirty="0">
                <a:solidFill>
                  <a:srgbClr val="5B00FF"/>
                </a:solidFill>
                <a:latin typeface="Arial"/>
                <a:cs typeface="Arial"/>
              </a:rPr>
              <a:t>Vector</a:t>
            </a:r>
            <a:r>
              <a:rPr sz="1486" spc="-40" dirty="0">
                <a:solidFill>
                  <a:srgbClr val="5B00FF"/>
                </a:solidFill>
                <a:latin typeface="Arial"/>
                <a:cs typeface="Arial"/>
              </a:rPr>
              <a:t> </a:t>
            </a:r>
            <a:r>
              <a:rPr sz="1486" dirty="0">
                <a:solidFill>
                  <a:srgbClr val="5B00FF"/>
                </a:solidFill>
                <a:latin typeface="Arial"/>
                <a:cs typeface="Arial"/>
              </a:rPr>
              <a:t>Machines</a:t>
            </a:r>
            <a:endParaRPr lang="en-US" sz="1486" dirty="0">
              <a:solidFill>
                <a:srgbClr val="5B00FF"/>
              </a:solidFill>
              <a:latin typeface="Arial"/>
              <a:cs typeface="Arial"/>
            </a:endParaRPr>
          </a:p>
          <a:p>
            <a:pPr marL="25168">
              <a:spcBef>
                <a:spcPts val="10"/>
              </a:spcBef>
            </a:pPr>
            <a:r>
              <a:rPr lang="en-US" sz="1486" dirty="0">
                <a:solidFill>
                  <a:srgbClr val="5B00FF"/>
                </a:solidFill>
                <a:latin typeface="Arial"/>
                <a:cs typeface="Arial"/>
              </a:rPr>
              <a:t>	Neural Nets</a:t>
            </a:r>
            <a:endParaRPr sz="1486" dirty="0">
              <a:latin typeface="Arial"/>
              <a:cs typeface="Arial"/>
            </a:endParaRPr>
          </a:p>
        </p:txBody>
      </p:sp>
      <p:sp>
        <p:nvSpPr>
          <p:cNvPr id="18" name="Title 1">
            <a:extLst>
              <a:ext uri="{FF2B5EF4-FFF2-40B4-BE49-F238E27FC236}">
                <a16:creationId xmlns:a16="http://schemas.microsoft.com/office/drawing/2014/main" id="{2179D0B8-6A3C-40F1-9254-795049FA9B4B}"/>
              </a:ext>
            </a:extLst>
          </p:cNvPr>
          <p:cNvSpPr txBox="1">
            <a:spLocks/>
          </p:cNvSpPr>
          <p:nvPr/>
        </p:nvSpPr>
        <p:spPr>
          <a:xfrm>
            <a:off x="263031" y="240330"/>
            <a:ext cx="11661637" cy="904795"/>
          </a:xfrm>
          <a:prstGeom prst="rect">
            <a:avLst/>
          </a:prstGeom>
        </p:spPr>
        <p:txBody>
          <a:bodyPr/>
          <a:lstStyle>
            <a:lvl1pPr algn="l" defTabSz="915216" rtl="0" eaLnBrk="1" latinLnBrk="0" hangingPunct="1">
              <a:lnSpc>
                <a:spcPct val="80000"/>
              </a:lnSpc>
              <a:spcBef>
                <a:spcPct val="0"/>
              </a:spcBef>
              <a:buNone/>
              <a:defRPr sz="3000" b="0" kern="1200" baseline="0">
                <a:solidFill>
                  <a:schemeClr val="tx1"/>
                </a:solidFill>
                <a:latin typeface="+mj-lt"/>
                <a:ea typeface="+mj-ea"/>
                <a:cs typeface="+mj-cs"/>
              </a:defRPr>
            </a:lvl1pPr>
          </a:lstStyle>
          <a:p>
            <a:r>
              <a:rPr lang="en-US" dirty="0"/>
              <a:t>Model types by interpretability vs flexibility</a:t>
            </a:r>
          </a:p>
        </p:txBody>
      </p:sp>
      <p:sp>
        <p:nvSpPr>
          <p:cNvPr id="19" name="TextBox 18">
            <a:extLst>
              <a:ext uri="{FF2B5EF4-FFF2-40B4-BE49-F238E27FC236}">
                <a16:creationId xmlns:a16="http://schemas.microsoft.com/office/drawing/2014/main" id="{9F3045D4-EE27-40FB-8401-2AB72A1C22DE}"/>
              </a:ext>
            </a:extLst>
          </p:cNvPr>
          <p:cNvSpPr txBox="1"/>
          <p:nvPr/>
        </p:nvSpPr>
        <p:spPr>
          <a:xfrm>
            <a:off x="263030" y="6242303"/>
            <a:ext cx="9467539" cy="372471"/>
          </a:xfrm>
          <a:prstGeom prst="rect">
            <a:avLst/>
          </a:prstGeom>
        </p:spPr>
        <p:txBody>
          <a:bodyPr vert="horz" wrap="square" lIns="91440" tIns="45720" rIns="91440" bIns="45720" rtlCol="0" anchor="t">
            <a:noAutofit/>
          </a:bodyPr>
          <a:lstStyle/>
          <a:p>
            <a:pPr marR="0" algn="l" defTabSz="914400" rtl="0" eaLnBrk="1" fontAlgn="auto" latinLnBrk="0" hangingPunct="1">
              <a:lnSpc>
                <a:spcPct val="95000"/>
              </a:lnSpc>
              <a:spcBef>
                <a:spcPts val="400"/>
              </a:spcBef>
              <a:spcAft>
                <a:spcPts val="200"/>
              </a:spcAft>
              <a:buClr>
                <a:schemeClr val="accent1"/>
              </a:buClr>
              <a:buSzTx/>
              <a:tabLst/>
            </a:pPr>
            <a:r>
              <a:rPr lang="en-US" sz="1400" dirty="0">
                <a:solidFill>
                  <a:sysClr val="windowText" lastClr="000000"/>
                </a:solidFill>
              </a:rPr>
              <a:t>Introduction to Statistical Learning with Applications in R, http://faculty.marshall.usc.edu/gareth-james/ISL/</a:t>
            </a:r>
            <a:endParaRPr kumimoji="0" lang="en-US" sz="1400" b="0" i="0" u="none" strike="noStrike" kern="1200" cap="none" spc="0" normalizeH="0" baseline="0" noProof="0" dirty="0" err="1">
              <a:ln>
                <a:noFill/>
              </a:ln>
              <a:solidFill>
                <a:sysClr val="windowText" lastClr="000000"/>
              </a:solidFill>
              <a:effectLst/>
              <a:uLnTx/>
              <a:uFillTx/>
              <a:latin typeface="+mn-lt"/>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AA04-C29F-4D9E-8432-FB4E7490270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201C0B9-EE1E-4337-B9CD-C7AC9111546A}"/>
              </a:ext>
            </a:extLst>
          </p:cNvPr>
          <p:cNvSpPr>
            <a:spLocks noGrp="1"/>
          </p:cNvSpPr>
          <p:nvPr>
            <p:ph sz="quarter" idx="15"/>
          </p:nvPr>
        </p:nvSpPr>
        <p:spPr/>
        <p:txBody>
          <a:bodyPr/>
          <a:lstStyle/>
          <a:p>
            <a:r>
              <a:rPr lang="en-US" dirty="0"/>
              <a:t>Navigating materials</a:t>
            </a:r>
          </a:p>
          <a:p>
            <a:r>
              <a:rPr lang="en-US" dirty="0"/>
              <a:t>Preface</a:t>
            </a:r>
          </a:p>
          <a:p>
            <a:r>
              <a:rPr lang="en-US" dirty="0"/>
              <a:t>Introduction</a:t>
            </a:r>
          </a:p>
          <a:p>
            <a:pPr lvl="1"/>
            <a:r>
              <a:rPr lang="en-US" dirty="0"/>
              <a:t>Simple Example</a:t>
            </a:r>
          </a:p>
          <a:p>
            <a:pPr lvl="1"/>
            <a:r>
              <a:rPr lang="en-US" dirty="0"/>
              <a:t>Important Concepts</a:t>
            </a:r>
          </a:p>
          <a:p>
            <a:pPr lvl="1"/>
            <a:r>
              <a:rPr lang="en-US" dirty="0"/>
              <a:t>More Complex Example</a:t>
            </a:r>
          </a:p>
          <a:p>
            <a:pPr lvl="1"/>
            <a:r>
              <a:rPr lang="en-US" dirty="0"/>
              <a:t>Feature Selection</a:t>
            </a:r>
          </a:p>
          <a:p>
            <a:pPr lvl="1"/>
            <a:r>
              <a:rPr lang="en-US" dirty="0"/>
              <a:t>Outline</a:t>
            </a:r>
          </a:p>
          <a:p>
            <a:endParaRPr lang="en-US" dirty="0"/>
          </a:p>
        </p:txBody>
      </p:sp>
      <p:sp>
        <p:nvSpPr>
          <p:cNvPr id="4" name="Text Placeholder 3">
            <a:extLst>
              <a:ext uri="{FF2B5EF4-FFF2-40B4-BE49-F238E27FC236}">
                <a16:creationId xmlns:a16="http://schemas.microsoft.com/office/drawing/2014/main" id="{DB7D1EA7-54C1-400D-9A21-265705B88DC0}"/>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397302329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5A0C-2014-46E8-A8D2-3EB092BC02DE}"/>
              </a:ext>
            </a:extLst>
          </p:cNvPr>
          <p:cNvSpPr>
            <a:spLocks noGrp="1"/>
          </p:cNvSpPr>
          <p:nvPr>
            <p:ph type="title"/>
          </p:nvPr>
        </p:nvSpPr>
        <p:spPr/>
        <p:txBody>
          <a:bodyPr/>
          <a:lstStyle/>
          <a:p>
            <a:r>
              <a:rPr lang="en-US" dirty="0"/>
              <a:t>Navigating materials</a:t>
            </a:r>
          </a:p>
        </p:txBody>
      </p:sp>
      <p:sp>
        <p:nvSpPr>
          <p:cNvPr id="3" name="Content Placeholder 2">
            <a:extLst>
              <a:ext uri="{FF2B5EF4-FFF2-40B4-BE49-F238E27FC236}">
                <a16:creationId xmlns:a16="http://schemas.microsoft.com/office/drawing/2014/main" id="{AC673D40-D8E6-4A03-88FE-33597467DD4E}"/>
              </a:ext>
            </a:extLst>
          </p:cNvPr>
          <p:cNvSpPr>
            <a:spLocks noGrp="1"/>
          </p:cNvSpPr>
          <p:nvPr>
            <p:ph sz="quarter" idx="14"/>
          </p:nvPr>
        </p:nvSpPr>
        <p:spPr/>
        <p:txBody>
          <a:bodyPr/>
          <a:lstStyle/>
          <a:p>
            <a:r>
              <a:rPr lang="en-US" dirty="0"/>
              <a:t>Online book: </a:t>
            </a:r>
            <a:r>
              <a:rPr lang="en-US" dirty="0">
                <a:hlinkClick r:id="rId2"/>
              </a:rPr>
              <a:t>http://www.feat.engineering/</a:t>
            </a:r>
            <a:endParaRPr lang="en-US" dirty="0"/>
          </a:p>
          <a:p>
            <a:r>
              <a:rPr lang="en-US" dirty="0"/>
              <a:t>Teams page: </a:t>
            </a:r>
            <a:r>
              <a:rPr lang="en-US" u="sng" dirty="0"/>
              <a:t>LINK</a:t>
            </a:r>
          </a:p>
          <a:p>
            <a:pPr lvl="1"/>
            <a:r>
              <a:rPr lang="en-US" dirty="0"/>
              <a:t>See “Files” tab for ppt slides, see “Schedule &amp; recordings links” for links to recordings</a:t>
            </a:r>
          </a:p>
          <a:p>
            <a:pPr lvl="1"/>
            <a:r>
              <a:rPr lang="en-US" dirty="0"/>
              <a:t>Feel free to add materials directly!  (Do not delete other’s materials)</a:t>
            </a:r>
          </a:p>
          <a:p>
            <a:r>
              <a:rPr lang="en-US" dirty="0"/>
              <a:t>Code: </a:t>
            </a:r>
            <a:r>
              <a:rPr lang="en-US" dirty="0">
                <a:hlinkClick r:id="rId3"/>
              </a:rPr>
              <a:t>https://github.com/topepo/FES</a:t>
            </a:r>
            <a:r>
              <a:rPr lang="en-US" dirty="0"/>
              <a:t> (also cloned to Teams page)</a:t>
            </a:r>
          </a:p>
        </p:txBody>
      </p:sp>
      <p:sp>
        <p:nvSpPr>
          <p:cNvPr id="4" name="Text Placeholder 3">
            <a:extLst>
              <a:ext uri="{FF2B5EF4-FFF2-40B4-BE49-F238E27FC236}">
                <a16:creationId xmlns:a16="http://schemas.microsoft.com/office/drawing/2014/main" id="{DC06A38B-4AAF-4AF1-A7D0-121657E3D59C}"/>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389894020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1867-C387-4C90-B1FD-1F7094B5C263}"/>
              </a:ext>
            </a:extLst>
          </p:cNvPr>
          <p:cNvSpPr>
            <a:spLocks noGrp="1"/>
          </p:cNvSpPr>
          <p:nvPr>
            <p:ph type="title"/>
          </p:nvPr>
        </p:nvSpPr>
        <p:spPr/>
        <p:txBody>
          <a:bodyPr/>
          <a:lstStyle/>
          <a:p>
            <a:r>
              <a:rPr lang="en-US" dirty="0"/>
              <a:t>Preface</a:t>
            </a:r>
          </a:p>
        </p:txBody>
      </p:sp>
      <p:sp>
        <p:nvSpPr>
          <p:cNvPr id="3" name="Content Placeholder 2">
            <a:extLst>
              <a:ext uri="{FF2B5EF4-FFF2-40B4-BE49-F238E27FC236}">
                <a16:creationId xmlns:a16="http://schemas.microsoft.com/office/drawing/2014/main" id="{05F211B0-C48B-467A-B99F-8CAE5763D989}"/>
              </a:ext>
            </a:extLst>
          </p:cNvPr>
          <p:cNvSpPr>
            <a:spLocks noGrp="1"/>
          </p:cNvSpPr>
          <p:nvPr>
            <p:ph sz="quarter" idx="14"/>
          </p:nvPr>
        </p:nvSpPr>
        <p:spPr/>
        <p:txBody>
          <a:bodyPr/>
          <a:lstStyle/>
          <a:p>
            <a:r>
              <a:rPr lang="en-US" sz="3200" dirty="0"/>
              <a:t>When you model has poor performance…</a:t>
            </a:r>
          </a:p>
          <a:p>
            <a:r>
              <a:rPr lang="en-US" sz="3200" dirty="0"/>
              <a:t>“…lack of performance may be due to a simple to explain, but difficult to pinpoint, cause: relevant predictors that were collected are represented in a way that models have trouble achieving good performance.”</a:t>
            </a:r>
          </a:p>
          <a:p>
            <a:endParaRPr lang="en-US" sz="3200" dirty="0"/>
          </a:p>
          <a:p>
            <a:r>
              <a:rPr lang="en-US" sz="3200" dirty="0"/>
              <a:t>“Adjusting and reworking the predictors to enable models to better uncover predictor-response relationships has been termed </a:t>
            </a:r>
            <a:r>
              <a:rPr lang="en-US" sz="3200" b="1" u="sng" dirty="0"/>
              <a:t>feature engineering</a:t>
            </a:r>
            <a:r>
              <a:rPr lang="en-US" sz="3200" dirty="0"/>
              <a:t>.”</a:t>
            </a:r>
          </a:p>
          <a:p>
            <a:endParaRPr lang="en-US" sz="3200" dirty="0"/>
          </a:p>
        </p:txBody>
      </p:sp>
      <p:sp>
        <p:nvSpPr>
          <p:cNvPr id="4" name="Text Placeholder 3">
            <a:extLst>
              <a:ext uri="{FF2B5EF4-FFF2-40B4-BE49-F238E27FC236}">
                <a16:creationId xmlns:a16="http://schemas.microsoft.com/office/drawing/2014/main" id="{1C81F3C8-DE8B-403C-A02D-CDD0EF4A25D7}"/>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8951899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0366F91-D9C3-4DA3-A899-0A0673CDC91D}"/>
              </a:ext>
            </a:extLst>
          </p:cNvPr>
          <p:cNvSpPr>
            <a:spLocks noGrp="1"/>
          </p:cNvSpPr>
          <p:nvPr>
            <p:ph sz="quarter" idx="15"/>
          </p:nvPr>
        </p:nvSpPr>
        <p:spPr/>
        <p:txBody>
          <a:bodyPr/>
          <a:lstStyle/>
          <a:p>
            <a:r>
              <a:rPr lang="en-US" dirty="0"/>
              <a:t>2 uses for a model:</a:t>
            </a:r>
          </a:p>
          <a:p>
            <a:pPr lvl="1"/>
            <a:r>
              <a:rPr lang="en-US" dirty="0"/>
              <a:t>Inference/explanation</a:t>
            </a:r>
          </a:p>
          <a:p>
            <a:pPr lvl="1"/>
            <a:r>
              <a:rPr lang="en-US" dirty="0"/>
              <a:t>Prediction/estimation</a:t>
            </a:r>
          </a:p>
          <a:p>
            <a:r>
              <a:rPr lang="en-US" dirty="0"/>
              <a:t>Parsimony/simplicity of model is usually preferred</a:t>
            </a:r>
          </a:p>
          <a:p>
            <a:pPr lvl="1"/>
            <a:r>
              <a:rPr lang="en-US" dirty="0"/>
              <a:t>Easier to trust easier + easier to understand</a:t>
            </a:r>
          </a:p>
          <a:p>
            <a:r>
              <a:rPr lang="en-US" dirty="0"/>
              <a:t>HOWEVER, “accuracy should not be seriously sacrificed for simplicity…”</a:t>
            </a:r>
          </a:p>
          <a:p>
            <a:pPr lvl="1"/>
            <a:r>
              <a:rPr lang="en-US" dirty="0"/>
              <a:t>Is a balance</a:t>
            </a:r>
          </a:p>
          <a:p>
            <a:pPr lvl="1"/>
            <a:r>
              <a:rPr lang="en-US" dirty="0"/>
              <a:t>Help your stakeholders define where this </a:t>
            </a:r>
            <a:br>
              <a:rPr lang="en-US" dirty="0"/>
            </a:br>
            <a:r>
              <a:rPr lang="en-US" dirty="0"/>
              <a:t>balance is in the problem at hand…</a:t>
            </a:r>
          </a:p>
          <a:p>
            <a:r>
              <a:rPr lang="en-US" dirty="0"/>
              <a:t>Training/testing datasets</a:t>
            </a:r>
          </a:p>
        </p:txBody>
      </p:sp>
      <p:sp>
        <p:nvSpPr>
          <p:cNvPr id="2" name="Title 1">
            <a:extLst>
              <a:ext uri="{FF2B5EF4-FFF2-40B4-BE49-F238E27FC236}">
                <a16:creationId xmlns:a16="http://schemas.microsoft.com/office/drawing/2014/main" id="{7F70F405-077C-4D49-A6D3-0F301C235532}"/>
              </a:ext>
            </a:extLst>
          </p:cNvPr>
          <p:cNvSpPr>
            <a:spLocks noGrp="1"/>
          </p:cNvSpPr>
          <p:nvPr>
            <p:ph type="title"/>
          </p:nvPr>
        </p:nvSpPr>
        <p:spPr/>
        <p:txBody>
          <a:bodyPr/>
          <a:lstStyle/>
          <a:p>
            <a:r>
              <a:rPr lang="en-US" dirty="0"/>
              <a:t>Introduction</a:t>
            </a:r>
          </a:p>
        </p:txBody>
      </p:sp>
      <p:sp>
        <p:nvSpPr>
          <p:cNvPr id="7" name="Content Placeholder 6">
            <a:extLst>
              <a:ext uri="{FF2B5EF4-FFF2-40B4-BE49-F238E27FC236}">
                <a16:creationId xmlns:a16="http://schemas.microsoft.com/office/drawing/2014/main" id="{FF6C54F3-51AF-40B3-8FE9-AC2388C73DFE}"/>
              </a:ext>
            </a:extLst>
          </p:cNvPr>
          <p:cNvSpPr>
            <a:spLocks noGrp="1"/>
          </p:cNvSpPr>
          <p:nvPr>
            <p:ph sz="quarter" idx="14"/>
          </p:nvPr>
        </p:nvSpPr>
        <p:spPr>
          <a:xfrm>
            <a:off x="6102042" y="667734"/>
            <a:ext cx="5716489" cy="3305716"/>
          </a:xfrm>
        </p:spPr>
        <p:txBody>
          <a:bodyPr/>
          <a:lstStyle/>
          <a:p>
            <a:pPr marL="0" indent="0">
              <a:buNone/>
            </a:pPr>
            <a:r>
              <a:rPr lang="en-US" sz="1800" b="1" dirty="0"/>
              <a:t>Nomenclature:</a:t>
            </a:r>
          </a:p>
          <a:p>
            <a:pPr marL="0" indent="0">
              <a:buNone/>
            </a:pPr>
            <a:r>
              <a:rPr lang="en-US" sz="1800" i="1" dirty="0"/>
              <a:t>Thing you are predicting:</a:t>
            </a:r>
          </a:p>
          <a:p>
            <a:r>
              <a:rPr lang="en-US" sz="1800" dirty="0"/>
              <a:t>Target/outcome/response/dependent variable</a:t>
            </a:r>
          </a:p>
          <a:p>
            <a:pPr marL="0" indent="0">
              <a:buNone/>
            </a:pPr>
            <a:r>
              <a:rPr lang="en-US" sz="1800" i="1" dirty="0"/>
              <a:t>Thing you use to predict:</a:t>
            </a:r>
          </a:p>
          <a:p>
            <a:r>
              <a:rPr lang="en-US" sz="1800" dirty="0"/>
              <a:t>Predictors/features/independent variables/inputs</a:t>
            </a:r>
          </a:p>
          <a:p>
            <a:r>
              <a:rPr lang="en-US" sz="1800" dirty="0"/>
              <a:t>“Features” often represent artificial predictors that may be composites or "engineered" versions of initial variables</a:t>
            </a:r>
          </a:p>
        </p:txBody>
      </p:sp>
      <p:sp>
        <p:nvSpPr>
          <p:cNvPr id="9" name="Text Placeholder 8">
            <a:extLst>
              <a:ext uri="{FF2B5EF4-FFF2-40B4-BE49-F238E27FC236}">
                <a16:creationId xmlns:a16="http://schemas.microsoft.com/office/drawing/2014/main" id="{FECC130D-4AFB-4834-820E-A66DF6F8D348}"/>
              </a:ext>
            </a:extLst>
          </p:cNvPr>
          <p:cNvSpPr>
            <a:spLocks noGrp="1"/>
          </p:cNvSpPr>
          <p:nvPr>
            <p:ph type="body" idx="10"/>
          </p:nvPr>
        </p:nvSpPr>
        <p:spPr/>
        <p:txBody>
          <a:bodyPr/>
          <a:lstStyle/>
          <a:p>
            <a:endParaRPr lang="en-US"/>
          </a:p>
        </p:txBody>
      </p:sp>
      <p:pic>
        <p:nvPicPr>
          <p:cNvPr id="11" name="Picture 10">
            <a:extLst>
              <a:ext uri="{FF2B5EF4-FFF2-40B4-BE49-F238E27FC236}">
                <a16:creationId xmlns:a16="http://schemas.microsoft.com/office/drawing/2014/main" id="{67FF8618-1D4E-4C33-AE14-204AA9032AF8}"/>
              </a:ext>
            </a:extLst>
          </p:cNvPr>
          <p:cNvPicPr>
            <a:picLocks noChangeAspect="1"/>
          </p:cNvPicPr>
          <p:nvPr/>
        </p:nvPicPr>
        <p:blipFill>
          <a:blip r:embed="rId3"/>
          <a:stretch>
            <a:fillRect/>
          </a:stretch>
        </p:blipFill>
        <p:spPr>
          <a:xfrm>
            <a:off x="5711227" y="4097937"/>
            <a:ext cx="3090033" cy="2522748"/>
          </a:xfrm>
          <a:prstGeom prst="rect">
            <a:avLst/>
          </a:prstGeom>
        </p:spPr>
      </p:pic>
      <p:sp>
        <p:nvSpPr>
          <p:cNvPr id="12" name="Content Placeholder 6">
            <a:extLst>
              <a:ext uri="{FF2B5EF4-FFF2-40B4-BE49-F238E27FC236}">
                <a16:creationId xmlns:a16="http://schemas.microsoft.com/office/drawing/2014/main" id="{C9B2A1CC-20C0-4037-AD6F-A1E5D96DBBEB}"/>
              </a:ext>
            </a:extLst>
          </p:cNvPr>
          <p:cNvSpPr txBox="1">
            <a:spLocks/>
          </p:cNvSpPr>
          <p:nvPr/>
        </p:nvSpPr>
        <p:spPr>
          <a:xfrm>
            <a:off x="8952880" y="3776869"/>
            <a:ext cx="3090033" cy="3081131"/>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0"/>
              </a:spcAft>
              <a:buFont typeface="Wingdings" panose="05000000000000000000" pitchFamily="2" charset="2"/>
              <a:buNone/>
            </a:pPr>
            <a:r>
              <a:rPr lang="en-US" sz="1800" b="1" i="1" dirty="0"/>
              <a:t>Target: Sale price of home</a:t>
            </a:r>
          </a:p>
          <a:p>
            <a:pPr marL="0" indent="0">
              <a:lnSpc>
                <a:spcPct val="100000"/>
              </a:lnSpc>
              <a:spcBef>
                <a:spcPts val="0"/>
              </a:spcBef>
              <a:spcAft>
                <a:spcPts val="0"/>
              </a:spcAft>
              <a:buFont typeface="Wingdings" panose="05000000000000000000" pitchFamily="2" charset="2"/>
              <a:buNone/>
            </a:pPr>
            <a:r>
              <a:rPr lang="en-US" sz="1800" b="1" i="1" dirty="0"/>
              <a:t>Predictors: # bathrooms; # of bedrooms; … ; </a:t>
            </a:r>
          </a:p>
          <a:p>
            <a:pPr marL="0" indent="0">
              <a:lnSpc>
                <a:spcPct val="100000"/>
              </a:lnSpc>
              <a:spcBef>
                <a:spcPts val="0"/>
              </a:spcBef>
              <a:spcAft>
                <a:spcPts val="0"/>
              </a:spcAft>
              <a:buFont typeface="Wingdings" panose="05000000000000000000" pitchFamily="2" charset="2"/>
              <a:buNone/>
            </a:pPr>
            <a:r>
              <a:rPr lang="en-US" sz="1800" b="1" i="1" dirty="0">
                <a:solidFill>
                  <a:schemeClr val="accent5"/>
                </a:solidFill>
              </a:rPr>
              <a:t># bathrooms / # bedrooms</a:t>
            </a:r>
          </a:p>
          <a:p>
            <a:pPr marL="0" indent="0">
              <a:lnSpc>
                <a:spcPct val="100000"/>
              </a:lnSpc>
              <a:spcBef>
                <a:spcPts val="0"/>
              </a:spcBef>
              <a:spcAft>
                <a:spcPts val="0"/>
              </a:spcAft>
              <a:buFont typeface="Wingdings" panose="05000000000000000000" pitchFamily="2" charset="2"/>
              <a:buNone/>
            </a:pPr>
            <a:r>
              <a:rPr lang="en-US" sz="1800" b="1" i="1" dirty="0"/>
              <a:t>How could you encode location?</a:t>
            </a:r>
          </a:p>
          <a:p>
            <a:pPr marL="0" indent="0">
              <a:lnSpc>
                <a:spcPct val="100000"/>
              </a:lnSpc>
              <a:spcBef>
                <a:spcPts val="0"/>
              </a:spcBef>
              <a:spcAft>
                <a:spcPts val="0"/>
              </a:spcAft>
              <a:buFont typeface="Wingdings" panose="05000000000000000000" pitchFamily="2" charset="2"/>
              <a:buNone/>
            </a:pPr>
            <a:endParaRPr lang="en-US" sz="1800" b="1" i="1" dirty="0"/>
          </a:p>
          <a:p>
            <a:pPr marL="0" indent="0">
              <a:lnSpc>
                <a:spcPct val="100000"/>
              </a:lnSpc>
              <a:spcBef>
                <a:spcPts val="0"/>
              </a:spcBef>
              <a:spcAft>
                <a:spcPts val="0"/>
              </a:spcAft>
              <a:buFont typeface="Wingdings" panose="05000000000000000000" pitchFamily="2" charset="2"/>
              <a:buNone/>
            </a:pPr>
            <a:r>
              <a:rPr lang="en-US" sz="1800" b="1" i="1" dirty="0"/>
              <a:t>How might a model for inference be useful?</a:t>
            </a:r>
          </a:p>
        </p:txBody>
      </p:sp>
    </p:spTree>
    <p:extLst>
      <p:ext uri="{BB962C8B-B14F-4D97-AF65-F5344CB8AC3E}">
        <p14:creationId xmlns:p14="http://schemas.microsoft.com/office/powerpoint/2010/main" val="15155015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7" grpId="0" build="p"/>
      <p:bldP spid="1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CBC-E348-4480-92AC-1E44EDDE63D4}"/>
              </a:ext>
            </a:extLst>
          </p:cNvPr>
          <p:cNvSpPr>
            <a:spLocks noGrp="1"/>
          </p:cNvSpPr>
          <p:nvPr>
            <p:ph type="title"/>
          </p:nvPr>
        </p:nvSpPr>
        <p:spPr/>
        <p:txBody>
          <a:bodyPr/>
          <a:lstStyle/>
          <a:p>
            <a:r>
              <a:rPr lang="en-US" dirty="0"/>
              <a:t>A simple example</a:t>
            </a:r>
          </a:p>
        </p:txBody>
      </p:sp>
      <p:sp>
        <p:nvSpPr>
          <p:cNvPr id="3" name="Content Placeholder 2">
            <a:extLst>
              <a:ext uri="{FF2B5EF4-FFF2-40B4-BE49-F238E27FC236}">
                <a16:creationId xmlns:a16="http://schemas.microsoft.com/office/drawing/2014/main" id="{7437C8BE-2B48-4569-A82F-568755498A3E}"/>
              </a:ext>
            </a:extLst>
          </p:cNvPr>
          <p:cNvSpPr>
            <a:spLocks noGrp="1"/>
          </p:cNvSpPr>
          <p:nvPr>
            <p:ph sz="quarter" idx="14"/>
          </p:nvPr>
        </p:nvSpPr>
        <p:spPr>
          <a:xfrm>
            <a:off x="263031" y="1733553"/>
            <a:ext cx="11661637" cy="839652"/>
          </a:xfrm>
        </p:spPr>
        <p:txBody>
          <a:bodyPr/>
          <a:lstStyle/>
          <a:p>
            <a:r>
              <a:rPr lang="en-US" dirty="0"/>
              <a:t>Perform inverse transformation of variables (via Box-cox)</a:t>
            </a:r>
          </a:p>
        </p:txBody>
      </p:sp>
      <p:sp>
        <p:nvSpPr>
          <p:cNvPr id="4" name="Text Placeholder 3">
            <a:extLst>
              <a:ext uri="{FF2B5EF4-FFF2-40B4-BE49-F238E27FC236}">
                <a16:creationId xmlns:a16="http://schemas.microsoft.com/office/drawing/2014/main" id="{6073EFC4-F8EA-4627-B798-61B86E60C281}"/>
              </a:ext>
            </a:extLst>
          </p:cNvPr>
          <p:cNvSpPr>
            <a:spLocks noGrp="1"/>
          </p:cNvSpPr>
          <p:nvPr>
            <p:ph type="body" idx="10"/>
          </p:nvPr>
        </p:nvSpPr>
        <p:spPr/>
        <p:txBody>
          <a:bodyPr/>
          <a:lstStyle/>
          <a:p>
            <a:endParaRPr lang="en-US"/>
          </a:p>
        </p:txBody>
      </p:sp>
      <p:grpSp>
        <p:nvGrpSpPr>
          <p:cNvPr id="18" name="Group 17">
            <a:extLst>
              <a:ext uri="{FF2B5EF4-FFF2-40B4-BE49-F238E27FC236}">
                <a16:creationId xmlns:a16="http://schemas.microsoft.com/office/drawing/2014/main" id="{70C392CD-B975-42F1-91F9-A9C834813895}"/>
              </a:ext>
            </a:extLst>
          </p:cNvPr>
          <p:cNvGrpSpPr/>
          <p:nvPr/>
        </p:nvGrpSpPr>
        <p:grpSpPr>
          <a:xfrm>
            <a:off x="5742634" y="2094955"/>
            <a:ext cx="6117073" cy="3873467"/>
            <a:chOff x="5807595" y="2868689"/>
            <a:chExt cx="6117073" cy="3873467"/>
          </a:xfrm>
        </p:grpSpPr>
        <p:pic>
          <p:nvPicPr>
            <p:cNvPr id="11" name="Picture 10">
              <a:extLst>
                <a:ext uri="{FF2B5EF4-FFF2-40B4-BE49-F238E27FC236}">
                  <a16:creationId xmlns:a16="http://schemas.microsoft.com/office/drawing/2014/main" id="{21E35689-0476-4782-A8A1-57E4AA73010A}"/>
                </a:ext>
              </a:extLst>
            </p:cNvPr>
            <p:cNvPicPr>
              <a:picLocks noChangeAspect="1"/>
            </p:cNvPicPr>
            <p:nvPr/>
          </p:nvPicPr>
          <p:blipFill>
            <a:blip r:embed="rId3"/>
            <a:stretch>
              <a:fillRect/>
            </a:stretch>
          </p:blipFill>
          <p:spPr>
            <a:xfrm>
              <a:off x="5807595" y="3209301"/>
              <a:ext cx="6117073" cy="3532855"/>
            </a:xfrm>
            <a:prstGeom prst="rect">
              <a:avLst/>
            </a:prstGeom>
          </p:spPr>
        </p:pic>
        <p:pic>
          <p:nvPicPr>
            <p:cNvPr id="16" name="Picture 15">
              <a:extLst>
                <a:ext uri="{FF2B5EF4-FFF2-40B4-BE49-F238E27FC236}">
                  <a16:creationId xmlns:a16="http://schemas.microsoft.com/office/drawing/2014/main" id="{FEBEBFBB-7B3C-4F60-A58B-231681DF6A3D}"/>
                </a:ext>
              </a:extLst>
            </p:cNvPr>
            <p:cNvPicPr>
              <a:picLocks noChangeAspect="1"/>
            </p:cNvPicPr>
            <p:nvPr/>
          </p:nvPicPr>
          <p:blipFill>
            <a:blip r:embed="rId4"/>
            <a:stretch>
              <a:fillRect/>
            </a:stretch>
          </p:blipFill>
          <p:spPr>
            <a:xfrm>
              <a:off x="6230476" y="2868689"/>
              <a:ext cx="3035234" cy="401486"/>
            </a:xfrm>
            <a:prstGeom prst="rect">
              <a:avLst/>
            </a:prstGeom>
          </p:spPr>
        </p:pic>
        <p:sp>
          <p:nvSpPr>
            <p:cNvPr id="15" name="TextBox 14">
              <a:extLst>
                <a:ext uri="{FF2B5EF4-FFF2-40B4-BE49-F238E27FC236}">
                  <a16:creationId xmlns:a16="http://schemas.microsoft.com/office/drawing/2014/main" id="{954F0FEA-D12F-49D2-9CC0-E867087B460F}"/>
                </a:ext>
              </a:extLst>
            </p:cNvPr>
            <p:cNvSpPr txBox="1"/>
            <p:nvPr/>
          </p:nvSpPr>
          <p:spPr>
            <a:xfrm>
              <a:off x="9862783" y="3105518"/>
              <a:ext cx="1587957" cy="316050"/>
            </a:xfrm>
            <a:prstGeom prst="rect">
              <a:avLst/>
            </a:prstGeom>
          </p:spPr>
          <p:txBody>
            <a:bodyPr vert="horz" wrap="square" lIns="91440" tIns="45720" rIns="91440" bIns="45720" rtlCol="0" anchor="t">
              <a:no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AUC: 0.848</a:t>
              </a:r>
            </a:p>
          </p:txBody>
        </p:sp>
      </p:grpSp>
      <p:grpSp>
        <p:nvGrpSpPr>
          <p:cNvPr id="10" name="Group 9">
            <a:extLst>
              <a:ext uri="{FF2B5EF4-FFF2-40B4-BE49-F238E27FC236}">
                <a16:creationId xmlns:a16="http://schemas.microsoft.com/office/drawing/2014/main" id="{4C1E3B92-3AB5-485B-B5A3-E2BEA4560B23}"/>
              </a:ext>
            </a:extLst>
          </p:cNvPr>
          <p:cNvGrpSpPr/>
          <p:nvPr/>
        </p:nvGrpSpPr>
        <p:grpSpPr>
          <a:xfrm>
            <a:off x="0" y="2234824"/>
            <a:ext cx="5805488" cy="3245138"/>
            <a:chOff x="64960" y="3008558"/>
            <a:chExt cx="6886575" cy="3849442"/>
          </a:xfrm>
        </p:grpSpPr>
        <p:grpSp>
          <p:nvGrpSpPr>
            <p:cNvPr id="8" name="Group 7">
              <a:extLst>
                <a:ext uri="{FF2B5EF4-FFF2-40B4-BE49-F238E27FC236}">
                  <a16:creationId xmlns:a16="http://schemas.microsoft.com/office/drawing/2014/main" id="{EF3398DD-3638-42CE-83A8-DCDD3C415136}"/>
                </a:ext>
              </a:extLst>
            </p:cNvPr>
            <p:cNvGrpSpPr/>
            <p:nvPr/>
          </p:nvGrpSpPr>
          <p:grpSpPr>
            <a:xfrm>
              <a:off x="64960" y="3008558"/>
              <a:ext cx="6886575" cy="3849442"/>
              <a:chOff x="110680" y="2736670"/>
              <a:chExt cx="6886575" cy="3849442"/>
            </a:xfrm>
          </p:grpSpPr>
          <p:pic>
            <p:nvPicPr>
              <p:cNvPr id="6" name="Picture 5">
                <a:extLst>
                  <a:ext uri="{FF2B5EF4-FFF2-40B4-BE49-F238E27FC236}">
                    <a16:creationId xmlns:a16="http://schemas.microsoft.com/office/drawing/2014/main" id="{BC69E0DC-B71A-417E-B501-385A3A982518}"/>
                  </a:ext>
                </a:extLst>
              </p:cNvPr>
              <p:cNvPicPr>
                <a:picLocks noChangeAspect="1"/>
              </p:cNvPicPr>
              <p:nvPr/>
            </p:nvPicPr>
            <p:blipFill>
              <a:blip r:embed="rId4"/>
              <a:stretch>
                <a:fillRect/>
              </a:stretch>
            </p:blipFill>
            <p:spPr>
              <a:xfrm>
                <a:off x="263031" y="2736670"/>
                <a:ext cx="3600450" cy="476250"/>
              </a:xfrm>
              <a:prstGeom prst="rect">
                <a:avLst/>
              </a:prstGeom>
            </p:spPr>
          </p:pic>
          <p:pic>
            <p:nvPicPr>
              <p:cNvPr id="7" name="Picture 6">
                <a:extLst>
                  <a:ext uri="{FF2B5EF4-FFF2-40B4-BE49-F238E27FC236}">
                    <a16:creationId xmlns:a16="http://schemas.microsoft.com/office/drawing/2014/main" id="{FC7CAE5E-CE6C-427F-95B5-A7DF4C925A95}"/>
                  </a:ext>
                </a:extLst>
              </p:cNvPr>
              <p:cNvPicPr>
                <a:picLocks noChangeAspect="1"/>
              </p:cNvPicPr>
              <p:nvPr/>
            </p:nvPicPr>
            <p:blipFill>
              <a:blip r:embed="rId5"/>
              <a:stretch>
                <a:fillRect/>
              </a:stretch>
            </p:blipFill>
            <p:spPr>
              <a:xfrm>
                <a:off x="110680" y="3138062"/>
                <a:ext cx="6886575" cy="3448050"/>
              </a:xfrm>
              <a:prstGeom prst="rect">
                <a:avLst/>
              </a:prstGeom>
            </p:spPr>
          </p:pic>
        </p:grpSp>
        <p:sp>
          <p:nvSpPr>
            <p:cNvPr id="9" name="TextBox 8">
              <a:extLst>
                <a:ext uri="{FF2B5EF4-FFF2-40B4-BE49-F238E27FC236}">
                  <a16:creationId xmlns:a16="http://schemas.microsoft.com/office/drawing/2014/main" id="{76C556CE-CEDC-4720-A201-B3A27CFAA20A}"/>
                </a:ext>
              </a:extLst>
            </p:cNvPr>
            <p:cNvSpPr txBox="1"/>
            <p:nvPr/>
          </p:nvSpPr>
          <p:spPr>
            <a:xfrm>
              <a:off x="4526019" y="3289489"/>
              <a:ext cx="1883664" cy="374904"/>
            </a:xfrm>
            <a:prstGeom prst="rect">
              <a:avLst/>
            </a:prstGeom>
          </p:spPr>
          <p:txBody>
            <a:bodyPr vert="horz" wrap="square" lIns="91440" tIns="45720" rIns="91440" bIns="45720" rtlCol="0" anchor="t">
              <a:no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chemeClr val="accent5"/>
                  </a:solidFill>
                  <a:effectLst/>
                  <a:uLnTx/>
                  <a:uFillTx/>
                  <a:latin typeface="+mn-lt"/>
                </a:rPr>
                <a:t>AUC: 0.794</a:t>
              </a:r>
            </a:p>
          </p:txBody>
        </p:sp>
      </p:grpSp>
      <p:sp>
        <p:nvSpPr>
          <p:cNvPr id="19" name="Content Placeholder 2">
            <a:extLst>
              <a:ext uri="{FF2B5EF4-FFF2-40B4-BE49-F238E27FC236}">
                <a16:creationId xmlns:a16="http://schemas.microsoft.com/office/drawing/2014/main" id="{A50422B6-D07D-4C75-B5C3-B4E2C9C7E083}"/>
              </a:ext>
            </a:extLst>
          </p:cNvPr>
          <p:cNvSpPr txBox="1">
            <a:spLocks/>
          </p:cNvSpPr>
          <p:nvPr/>
        </p:nvSpPr>
        <p:spPr>
          <a:xfrm>
            <a:off x="-25331" y="5968422"/>
            <a:ext cx="11661637" cy="839652"/>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a:t>Neural network to this model, which is not necessarily sensitive to this skewness, will get an AUC roughly equivalent to logistic regression (after transformation)… neural nets have other drawbacks</a:t>
            </a:r>
          </a:p>
        </p:txBody>
      </p:sp>
      <p:sp>
        <p:nvSpPr>
          <p:cNvPr id="20" name="Content Placeholder 2">
            <a:extLst>
              <a:ext uri="{FF2B5EF4-FFF2-40B4-BE49-F238E27FC236}">
                <a16:creationId xmlns:a16="http://schemas.microsoft.com/office/drawing/2014/main" id="{9340BB9F-ED69-478E-BEA7-30A8EF60D21E}"/>
              </a:ext>
            </a:extLst>
          </p:cNvPr>
          <p:cNvSpPr txBox="1">
            <a:spLocks/>
          </p:cNvSpPr>
          <p:nvPr/>
        </p:nvSpPr>
        <p:spPr>
          <a:xfrm>
            <a:off x="5158155" y="469752"/>
            <a:ext cx="7479323" cy="559903"/>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a:solidFill>
                  <a:schemeClr val="accent5"/>
                </a:solidFill>
              </a:rPr>
              <a:t>What can be some some problems with using prediction accuracy?</a:t>
            </a:r>
          </a:p>
        </p:txBody>
      </p:sp>
    </p:spTree>
    <p:extLst>
      <p:ext uri="{BB962C8B-B14F-4D97-AF65-F5344CB8AC3E}">
        <p14:creationId xmlns:p14="http://schemas.microsoft.com/office/powerpoint/2010/main" val="36996236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build="p"/>
      <p:bldP spid="2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5D8B2-EF77-4378-A345-B979A3EDA5A8}"/>
              </a:ext>
            </a:extLst>
          </p:cNvPr>
          <p:cNvSpPr>
            <a:spLocks noGrp="1"/>
          </p:cNvSpPr>
          <p:nvPr>
            <p:ph type="title"/>
          </p:nvPr>
        </p:nvSpPr>
        <p:spPr/>
        <p:txBody>
          <a:bodyPr/>
          <a:lstStyle/>
          <a:p>
            <a:r>
              <a:rPr lang="en-US" dirty="0"/>
              <a:t>Important concepts</a:t>
            </a:r>
          </a:p>
        </p:txBody>
      </p:sp>
      <p:sp>
        <p:nvSpPr>
          <p:cNvPr id="3" name="Content Placeholder 2">
            <a:extLst>
              <a:ext uri="{FF2B5EF4-FFF2-40B4-BE49-F238E27FC236}">
                <a16:creationId xmlns:a16="http://schemas.microsoft.com/office/drawing/2014/main" id="{DFA693D1-4CB2-41C5-B1E0-DF595DEF1E50}"/>
              </a:ext>
            </a:extLst>
          </p:cNvPr>
          <p:cNvSpPr>
            <a:spLocks noGrp="1"/>
          </p:cNvSpPr>
          <p:nvPr>
            <p:ph sz="quarter" idx="14"/>
          </p:nvPr>
        </p:nvSpPr>
        <p:spPr/>
        <p:txBody>
          <a:bodyPr/>
          <a:lstStyle/>
          <a:p>
            <a:r>
              <a:rPr lang="en-US" dirty="0"/>
              <a:t>“Supervised data analysis involves identifying patterns between predictors and an identified </a:t>
            </a:r>
            <a:r>
              <a:rPr lang="en-US" i="1" dirty="0"/>
              <a:t>outcome</a:t>
            </a:r>
            <a:r>
              <a:rPr lang="en-US" dirty="0"/>
              <a:t> that is to be modeled or predicted, while unsupervised techniques are focused solely on identifying patterns among the predictors.”</a:t>
            </a:r>
          </a:p>
        </p:txBody>
      </p:sp>
      <p:sp>
        <p:nvSpPr>
          <p:cNvPr id="4" name="Text Placeholder 3">
            <a:extLst>
              <a:ext uri="{FF2B5EF4-FFF2-40B4-BE49-F238E27FC236}">
                <a16:creationId xmlns:a16="http://schemas.microsoft.com/office/drawing/2014/main" id="{B105FD34-D121-4F38-A603-07A37FAA0027}"/>
              </a:ext>
            </a:extLst>
          </p:cNvPr>
          <p:cNvSpPr>
            <a:spLocks noGrp="1"/>
          </p:cNvSpPr>
          <p:nvPr>
            <p:ph type="body" idx="10"/>
          </p:nvPr>
        </p:nvSpPr>
        <p:spPr/>
        <p:txBody>
          <a:bodyPr/>
          <a:lstStyle/>
          <a:p>
            <a:r>
              <a:rPr lang="en-US" dirty="0"/>
              <a:t>Supervised and Unsupervised Procedures</a:t>
            </a:r>
          </a:p>
        </p:txBody>
      </p:sp>
      <p:pic>
        <p:nvPicPr>
          <p:cNvPr id="3076" name="Picture 4" descr="Image result for supervised vs unsupervised learning">
            <a:extLst>
              <a:ext uri="{FF2B5EF4-FFF2-40B4-BE49-F238E27FC236}">
                <a16:creationId xmlns:a16="http://schemas.microsoft.com/office/drawing/2014/main" id="{6358D7A8-F5FA-4F23-B562-5F6292571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679" y="3117054"/>
            <a:ext cx="7561400" cy="33234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2BB32D-D767-4B19-BD91-C7B2AF533393}"/>
              </a:ext>
            </a:extLst>
          </p:cNvPr>
          <p:cNvSpPr txBox="1"/>
          <p:nvPr/>
        </p:nvSpPr>
        <p:spPr>
          <a:xfrm>
            <a:off x="0" y="6440501"/>
            <a:ext cx="9239391" cy="486448"/>
          </a:xfrm>
          <a:prstGeom prst="rect">
            <a:avLst/>
          </a:prstGeom>
        </p:spPr>
        <p:txBody>
          <a:bodyPr vert="horz" wrap="square" lIns="91440" tIns="45720" rIns="91440" bIns="45720" rtlCol="0" anchor="t">
            <a:no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https://lakshaysuri.wordpress.com/2017/03/19/machine-learning-supervised-vs-unsupervised-learning/</a:t>
            </a:r>
          </a:p>
        </p:txBody>
      </p:sp>
    </p:spTree>
    <p:extLst>
      <p:ext uri="{BB962C8B-B14F-4D97-AF65-F5344CB8AC3E}">
        <p14:creationId xmlns:p14="http://schemas.microsoft.com/office/powerpoint/2010/main" val="148089716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F325-3BC8-4F48-A3AD-08CF1E8E7866}"/>
              </a:ext>
            </a:extLst>
          </p:cNvPr>
          <p:cNvSpPr>
            <a:spLocks noGrp="1"/>
          </p:cNvSpPr>
          <p:nvPr>
            <p:ph type="title"/>
          </p:nvPr>
        </p:nvSpPr>
        <p:spPr/>
        <p:txBody>
          <a:bodyPr/>
          <a:lstStyle/>
          <a:p>
            <a:r>
              <a:rPr lang="en-US" dirty="0"/>
              <a:t>Important concepts</a:t>
            </a:r>
          </a:p>
        </p:txBody>
      </p:sp>
      <p:sp>
        <p:nvSpPr>
          <p:cNvPr id="3" name="Content Placeholder 2">
            <a:extLst>
              <a:ext uri="{FF2B5EF4-FFF2-40B4-BE49-F238E27FC236}">
                <a16:creationId xmlns:a16="http://schemas.microsoft.com/office/drawing/2014/main" id="{A60EEC27-4933-4810-98F2-567AB09A38CA}"/>
              </a:ext>
            </a:extLst>
          </p:cNvPr>
          <p:cNvSpPr>
            <a:spLocks noGrp="1"/>
          </p:cNvSpPr>
          <p:nvPr>
            <p:ph sz="quarter" idx="14"/>
          </p:nvPr>
        </p:nvSpPr>
        <p:spPr/>
        <p:txBody>
          <a:bodyPr/>
          <a:lstStyle/>
          <a:p>
            <a:r>
              <a:rPr lang="en-US" sz="4000" dirty="0"/>
              <a:t>“Without any specific knowledge of the problem or data at hand, no one predictive model can be said to be the best.”</a:t>
            </a:r>
          </a:p>
          <a:p>
            <a:endParaRPr lang="en-US" sz="4000" dirty="0"/>
          </a:p>
          <a:p>
            <a:r>
              <a:rPr lang="en-US" sz="4000" dirty="0"/>
              <a:t>“It is wise to try a number of disparate types of models to probe which ones will work well with your particular data set.”</a:t>
            </a:r>
          </a:p>
        </p:txBody>
      </p:sp>
      <p:sp>
        <p:nvSpPr>
          <p:cNvPr id="4" name="Text Placeholder 3">
            <a:extLst>
              <a:ext uri="{FF2B5EF4-FFF2-40B4-BE49-F238E27FC236}">
                <a16:creationId xmlns:a16="http://schemas.microsoft.com/office/drawing/2014/main" id="{8E7BC875-BB51-41C7-81CA-C51B1BDD4D21}"/>
              </a:ext>
            </a:extLst>
          </p:cNvPr>
          <p:cNvSpPr>
            <a:spLocks noGrp="1"/>
          </p:cNvSpPr>
          <p:nvPr>
            <p:ph type="body" idx="10"/>
          </p:nvPr>
        </p:nvSpPr>
        <p:spPr/>
        <p:txBody>
          <a:bodyPr/>
          <a:lstStyle/>
          <a:p>
            <a:r>
              <a:rPr lang="en-US" dirty="0"/>
              <a:t>No Free Lunch</a:t>
            </a:r>
          </a:p>
        </p:txBody>
      </p:sp>
    </p:spTree>
    <p:extLst>
      <p:ext uri="{BB962C8B-B14F-4D97-AF65-F5344CB8AC3E}">
        <p14:creationId xmlns:p14="http://schemas.microsoft.com/office/powerpoint/2010/main" val="33097033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2A63-52F9-45D6-B8D0-A8ECDC09FF32}"/>
              </a:ext>
            </a:extLst>
          </p:cNvPr>
          <p:cNvSpPr>
            <a:spLocks noGrp="1"/>
          </p:cNvSpPr>
          <p:nvPr>
            <p:ph type="title"/>
          </p:nvPr>
        </p:nvSpPr>
        <p:spPr/>
        <p:txBody>
          <a:bodyPr/>
          <a:lstStyle/>
          <a:p>
            <a:r>
              <a:rPr lang="en-US" dirty="0"/>
              <a:t>Important concepts</a:t>
            </a:r>
          </a:p>
        </p:txBody>
      </p:sp>
      <p:pic>
        <p:nvPicPr>
          <p:cNvPr id="5" name="Content Placeholder 4">
            <a:extLst>
              <a:ext uri="{FF2B5EF4-FFF2-40B4-BE49-F238E27FC236}">
                <a16:creationId xmlns:a16="http://schemas.microsoft.com/office/drawing/2014/main" id="{CE0A78C7-95D9-4E4A-9F4D-CBD5A5C82955}"/>
              </a:ext>
            </a:extLst>
          </p:cNvPr>
          <p:cNvPicPr>
            <a:picLocks noGrp="1" noChangeAspect="1"/>
          </p:cNvPicPr>
          <p:nvPr>
            <p:ph sz="quarter" idx="14"/>
          </p:nvPr>
        </p:nvPicPr>
        <p:blipFill>
          <a:blip r:embed="rId3"/>
          <a:stretch>
            <a:fillRect/>
          </a:stretch>
        </p:blipFill>
        <p:spPr>
          <a:xfrm>
            <a:off x="275797" y="1506528"/>
            <a:ext cx="7162800" cy="2828925"/>
          </a:xfrm>
          <a:prstGeom prst="rect">
            <a:avLst/>
          </a:prstGeom>
        </p:spPr>
      </p:pic>
      <p:sp>
        <p:nvSpPr>
          <p:cNvPr id="4" name="Text Placeholder 3">
            <a:extLst>
              <a:ext uri="{FF2B5EF4-FFF2-40B4-BE49-F238E27FC236}">
                <a16:creationId xmlns:a16="http://schemas.microsoft.com/office/drawing/2014/main" id="{2E20144D-0C5F-4989-9997-54AF21B08A1C}"/>
              </a:ext>
            </a:extLst>
          </p:cNvPr>
          <p:cNvSpPr>
            <a:spLocks noGrp="1"/>
          </p:cNvSpPr>
          <p:nvPr>
            <p:ph type="body" idx="10"/>
          </p:nvPr>
        </p:nvSpPr>
        <p:spPr/>
        <p:txBody>
          <a:bodyPr/>
          <a:lstStyle/>
          <a:p>
            <a:r>
              <a:rPr lang="en-US" dirty="0"/>
              <a:t>The model versus the modeling process</a:t>
            </a:r>
          </a:p>
        </p:txBody>
      </p:sp>
      <p:pic>
        <p:nvPicPr>
          <p:cNvPr id="1026" name="Picture 2">
            <a:extLst>
              <a:ext uri="{FF2B5EF4-FFF2-40B4-BE49-F238E27FC236}">
                <a16:creationId xmlns:a16="http://schemas.microsoft.com/office/drawing/2014/main" id="{1FFF02F7-AB68-44AA-AE23-219865DB2E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5588" y="4446597"/>
            <a:ext cx="4924425" cy="180975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E31BF836-84A5-4127-A409-6E58992C662A}"/>
              </a:ext>
            </a:extLst>
          </p:cNvPr>
          <p:cNvSpPr txBox="1">
            <a:spLocks/>
          </p:cNvSpPr>
          <p:nvPr/>
        </p:nvSpPr>
        <p:spPr>
          <a:xfrm>
            <a:off x="5439509" y="546516"/>
            <a:ext cx="6600091" cy="559903"/>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a:solidFill>
                  <a:schemeClr val="accent5"/>
                </a:solidFill>
              </a:rPr>
              <a:t>Should you split your data into a training dataset before or after performing exploratory data analysis?</a:t>
            </a:r>
          </a:p>
        </p:txBody>
      </p:sp>
      <p:sp>
        <p:nvSpPr>
          <p:cNvPr id="3" name="TextBox 2">
            <a:extLst>
              <a:ext uri="{FF2B5EF4-FFF2-40B4-BE49-F238E27FC236}">
                <a16:creationId xmlns:a16="http://schemas.microsoft.com/office/drawing/2014/main" id="{BB7E7EA5-95C4-418D-8EF7-6CEAAE6FE9E2}"/>
              </a:ext>
            </a:extLst>
          </p:cNvPr>
          <p:cNvSpPr txBox="1"/>
          <p:nvPr/>
        </p:nvSpPr>
        <p:spPr>
          <a:xfrm>
            <a:off x="0" y="6440501"/>
            <a:ext cx="9239391" cy="486448"/>
          </a:xfrm>
          <a:prstGeom prst="rect">
            <a:avLst/>
          </a:prstGeom>
        </p:spPr>
        <p:txBody>
          <a:bodyPr vert="horz" wrap="square" lIns="91440" tIns="45720" rIns="91440" bIns="45720" rtlCol="0" anchor="t">
            <a:no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https://r4ds.had.co.nz/</a:t>
            </a:r>
          </a:p>
        </p:txBody>
      </p:sp>
    </p:spTree>
    <p:extLst>
      <p:ext uri="{BB962C8B-B14F-4D97-AF65-F5344CB8AC3E}">
        <p14:creationId xmlns:p14="http://schemas.microsoft.com/office/powerpoint/2010/main" val="17231928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19D019-63B8-4EF8-9919-8495C14BCC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8CBCB4-1C51-4759-B5DC-57AA6E1CBD18}">
  <ds:schemaRefs>
    <ds:schemaRef ds:uri="http://schemas.microsoft.com/sharepoint/v3/contenttype/forms"/>
  </ds:schemaRefs>
</ds:datastoreItem>
</file>

<file path=customXml/itemProps3.xml><?xml version="1.0" encoding="utf-8"?>
<ds:datastoreItem xmlns:ds="http://schemas.openxmlformats.org/officeDocument/2006/customXml" ds:itemID="{8B266D1F-9CCC-4D66-B88B-B927A1A6E63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emplate>
  <TotalTime>271</TotalTime>
  <Words>1074</Words>
  <Application>Microsoft Office PowerPoint</Application>
  <PresentationFormat>Widescreen</PresentationFormat>
  <Paragraphs>137</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Feature Engineering and Selection… Chapter 1: Introduction</vt:lpstr>
      <vt:lpstr>Agenda</vt:lpstr>
      <vt:lpstr>Navigating materials</vt:lpstr>
      <vt:lpstr>Preface</vt:lpstr>
      <vt:lpstr>Introduction</vt:lpstr>
      <vt:lpstr>A simple example</vt:lpstr>
      <vt:lpstr>Important concepts</vt:lpstr>
      <vt:lpstr>Important concepts</vt:lpstr>
      <vt:lpstr>Important concepts</vt:lpstr>
      <vt:lpstr>Important concepts</vt:lpstr>
      <vt:lpstr>Important concepts</vt:lpstr>
      <vt:lpstr>A more complex example</vt:lpstr>
      <vt:lpstr>Feature Selection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Shalloway, Bryan</dc:creator>
  <cp:lastModifiedBy>Shalloway, Bryan</cp:lastModifiedBy>
  <cp:revision>15</cp:revision>
  <dcterms:created xsi:type="dcterms:W3CDTF">2019-08-13T13:18:55Z</dcterms:created>
  <dcterms:modified xsi:type="dcterms:W3CDTF">2020-09-29T15:33:52Z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