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074A5-F44C-45B9-8E04-CE31E5AC701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4AAB9-2E03-443B-986A-EC37B93C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https://www.researchgate.net/profile/Hyunsoo_Kim39/publication/309182017/figure/fig6/AS:667069779542021@1536053237412/Stepwise-selection-B-F-Stepwise-selection-with-backward-to-forward-selects-prediction.png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4AAB9-2E03-443B-986A-EC37B93CB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9ACD-6214-4A59-8239-01AADCA7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622B6-D0F5-41E3-9DDC-D51AC976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7903-E56B-411B-AB97-131D263E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A81B-8443-41C7-8F9E-D0AA7B30950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B103-3E87-4ADD-8CE5-B84E802C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2B73-002B-43E2-82EF-2E7C288D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99A8-4995-4A2F-8E10-46EE90C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06AC-C8EF-4A6F-A4D3-359B5B63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198F-8837-4F8D-AA5E-FB28DF0E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6DB1-7A8B-47D7-9B0E-E998CBBD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8875-AC25-4BF8-A09E-11CA47A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80066-F70F-4DE0-AFBD-CFCA8A7E5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22DF-547D-4CC9-B627-006A66A2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37E7-39DF-47D2-87A5-DE22832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1B09-4C35-450C-81DC-E156C075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9893-A954-40EA-B34B-28844981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0" y="2586361"/>
            <a:ext cx="9045772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0" y="4083426"/>
            <a:ext cx="9045772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665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72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177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532E-E90B-491B-B684-1958660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011E-7C9F-472F-A360-0C1B968E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3E5D-F9A4-48AD-879C-D8442E72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93E8-5862-424A-9C18-E71FDAF9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9D23-6856-49B8-95B4-E0D55BE5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49F5-11D8-4ED3-A5DE-99041F2C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3111-2DB6-466E-9DA3-BA9BE5CA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8E12-9946-4625-A4BE-C5A822E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EBF6-8160-482F-A6D4-89347BD6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1035-C9FE-4E94-900A-AC3C67B8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FC0-11B4-43E4-99D5-1A19045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D151-BF3C-4DFE-9A4E-59BABA67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07616-FA9D-428D-B5E2-D83554C2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0387-C252-48BC-ACAF-BFCCD07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4E39-8A44-4144-A657-D150299B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1C25-8DE0-46F1-BC31-47A56BA3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A7BF-ED43-4ADF-8B04-E8457627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9D76-5380-4B34-9FB5-9769C70A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103E-F77E-475F-A7DE-48E8F3C3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725D0-0FB5-4601-B7F8-206262D9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52CED-18B6-4EE5-B4CD-2675DFBD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556BD-4BD4-4B0A-89E0-DF406817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CC29E-DFC9-4AFA-BFBE-22976248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87634-7B40-4EF7-BC1D-ED96EFDA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08AF-94EC-4129-A4E0-5AC87C0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12626-3A00-4EC5-9498-B276574B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59D3B-7B13-485E-B045-62526E9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3DE41-AAAB-49B9-8E5B-6D5FF4DF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0B534-B722-401A-9D10-64E3A4E1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0114E-0BF1-4DBB-B5A1-818756C5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F4D1-0384-4B49-9917-85B16FD2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19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C71-F5C8-4BF2-83E6-1DC89279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CA0B-4068-4684-A22A-7CB7B4C8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3741-ACF8-4409-A1A2-854A6771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9EBB-260E-47BC-8BF7-FB42DA75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907FB-2E3D-401A-A5B3-909746BD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4C20-D4C8-4689-99DC-893ECACF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DB24-BFBF-4F0B-B3E0-BAA2BCDD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710BD-58BA-491D-A752-28087A670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3B7DE-D20B-4712-BF06-84E125B3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DC57-8D54-4EF1-9893-3DD86BAB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6FA0-F444-41CD-A62B-8CAC608B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838F-D25C-42FD-8034-55A5AF8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8998F-816D-4ECF-B34D-541489F8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CF75-DED8-44CD-8850-E00F4688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B1C2-3787-4A49-8D3E-15318D22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AAA0-CEEA-4B00-B620-5954F379854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FC24-B074-466E-A3C3-310F32824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4446-7FA4-4EDB-997C-3FDD4EDB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researchgate.net/profile/Hyunsoo_Kim39/publication/309182017/figure/fig6/AS:667069779542021@1536053237412/Stepwise-selection-B-F-Stepwise-selection-with-backward-to-forward-selects-prediction.png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at.engineering/greedy-stepwise-selection.html#fn87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3FCE-AC15-4A68-9590-4B87E1B6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90" y="2693987"/>
            <a:ext cx="9045772" cy="1470025"/>
          </a:xfrm>
        </p:spPr>
        <p:txBody>
          <a:bodyPr/>
          <a:lstStyle/>
          <a:p>
            <a:r>
              <a:rPr lang="en-US" dirty="0"/>
              <a:t>Feature Engineering Chapter 11</a:t>
            </a:r>
            <a:br>
              <a:rPr lang="en-US" dirty="0"/>
            </a:br>
            <a:r>
              <a:rPr lang="en-US" dirty="0"/>
              <a:t>Greedy Search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E642-ACB2-4150-BB3F-A7E654200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Bryan Shalloway</a:t>
            </a:r>
          </a:p>
          <a:p>
            <a:r>
              <a:rPr lang="en-US" dirty="0"/>
              <a:t>2019-12-04</a:t>
            </a:r>
          </a:p>
        </p:txBody>
      </p:sp>
    </p:spTree>
    <p:extLst>
      <p:ext uri="{BB962C8B-B14F-4D97-AF65-F5344CB8AC3E}">
        <p14:creationId xmlns:p14="http://schemas.microsoft.com/office/powerpoint/2010/main" val="51912297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epwise selection">
            <a:extLst>
              <a:ext uri="{FF2B5EF4-FFF2-40B4-BE49-F238E27FC236}">
                <a16:creationId xmlns:a16="http://schemas.microsoft.com/office/drawing/2014/main" id="{4EC0A892-C570-4C0A-A6C8-66F4B2D43A50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525" y="2510739"/>
            <a:ext cx="5716588" cy="292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192A97-E04D-4B94-8ABF-F07E0403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FED46F-C23B-40AC-832C-EB0E8B8253F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995444" y="2749550"/>
            <a:ext cx="2143125" cy="24479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67CA0-CF3F-4223-9C6F-C8DE5F8F6E3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1D1F4-1B8E-4274-BD89-43EF35F45E42}"/>
              </a:ext>
            </a:extLst>
          </p:cNvPr>
          <p:cNvSpPr txBox="1"/>
          <p:nvPr/>
        </p:nvSpPr>
        <p:spPr>
          <a:xfrm>
            <a:off x="180622" y="6197600"/>
            <a:ext cx="117440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https://www.researchgate.net/profile/Hyunsoo_Kim39/publication/309182017/figure/fig6/AS:667069779542021@1536053237412/Stepwise-selection-B-F-Stepwise-selection-with-backward-to-forward-selects-prediction.png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5324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63480-11C0-45EC-B4DD-35F2D88D90A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Screen predictors by testing if there is a relationship before including them</a:t>
            </a:r>
          </a:p>
          <a:p>
            <a:r>
              <a:rPr lang="en-US" dirty="0"/>
              <a:t>Ranked and keep either top </a:t>
            </a:r>
            <a:r>
              <a:rPr lang="en-US" i="1" dirty="0"/>
              <a:t>p</a:t>
            </a:r>
            <a:r>
              <a:rPr lang="en-US" dirty="0"/>
              <a:t> or based on some threshold</a:t>
            </a:r>
          </a:p>
          <a:p>
            <a:r>
              <a:rPr lang="en-US" dirty="0"/>
              <a:t>Mix of predictor types can mean converting everything to a p-value can be appropriate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**Can be done individually or using all features at once (e.g. importance scores from random forests)**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FA2B69-6066-48D9-8FFB-C70DC0BF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and selecting features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8A66A-74D0-415A-BBA4-72CE5B10D5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93291" y="1733550"/>
            <a:ext cx="4547430" cy="44799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77B4D-7B3D-4429-8FCB-272F810AA1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4248117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C0FEA7-6DF6-4D4C-BF8D-C30686B6FF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1" y="1627633"/>
            <a:ext cx="5716489" cy="4585846"/>
          </a:xfrm>
        </p:spPr>
        <p:txBody>
          <a:bodyPr/>
          <a:lstStyle/>
          <a:p>
            <a:r>
              <a:rPr lang="en-US" sz="2400" dirty="0"/>
              <a:t>Consider adjusting p-values to account for number</a:t>
            </a:r>
          </a:p>
          <a:p>
            <a:r>
              <a:rPr lang="en-US" sz="2400" dirty="0"/>
              <a:t>As usual… use appropriate resampling methods</a:t>
            </a:r>
          </a:p>
          <a:p>
            <a:pPr marL="0" indent="0">
              <a:buNone/>
            </a:pPr>
            <a:r>
              <a:rPr lang="en-US" sz="2400" dirty="0"/>
              <a:t>“When using simple screening filters, selecting both the subset of features and model tuning parameters cannot be done in the same layer of cross-validation, since the filtering must be done independently of the model tuning. Instead, we must incorporate another layer of cross-validation. The first layer, or external layer, is used to filter features. Then the second layer (the “internal layer”) is used to select tuning parameters.”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761C-36DE-43E1-862C-7BE3CBF9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false positives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6EB36B-9FD1-42E3-9786-23E14AB1A3A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8713" y="1901345"/>
            <a:ext cx="5716587" cy="414433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9DE47-976E-49B7-81F4-6DCA88DBC6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3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A15E49-F670-427E-8687-DED0FF8C1B4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 use methods like Partial least squares that will handle multi-collinearity</a:t>
            </a:r>
          </a:p>
          <a:p>
            <a:r>
              <a:rPr lang="en-US" dirty="0"/>
              <a:t>Can set-up a collinearity filter</a:t>
            </a:r>
          </a:p>
          <a:p>
            <a:pPr marL="0" indent="0">
              <a:buNone/>
            </a:pPr>
            <a:r>
              <a:rPr lang="en-US" b="1" dirty="0"/>
              <a:t>How would collinearity filter look?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612C1-C1DE-4560-B207-8540568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multicollinearity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A6370D-B04A-4FD5-B564-F8EF575F75F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8713" y="1992284"/>
            <a:ext cx="5716587" cy="396245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8884-8058-479E-8562-D92802D3F5B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7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EFD6-4016-4413-A64D-A8A6AC2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there was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469C-3207-4FEE-927E-E17D97C60A2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E.g. use t-test of performance of cross-validated samples against model built w/o filter</a:t>
            </a:r>
          </a:p>
          <a:p>
            <a:r>
              <a:rPr lang="en-US" dirty="0"/>
              <a:t>Build lots of models with p components (selecting p randomly) and test difference in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C41E-8824-4409-851F-ABF1EC971D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3521408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31A382-B800-4887-AEDB-D53A2C3F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48C849-A190-425A-920C-F9C8C03075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“begins by building a model on the entire set of predictors and computing an importance score for each predictor. The least important predictor(s) are then removed, the model is re-built, and importance scores are computed again.”</a:t>
            </a:r>
          </a:p>
          <a:p>
            <a:r>
              <a:rPr lang="en-US" dirty="0"/>
              <a:t>Often used with linear models as well as Random Forest models…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Subset size is a </a:t>
            </a:r>
            <a:r>
              <a:rPr lang="en-US" i="1" dirty="0"/>
              <a:t>tuning parameter</a:t>
            </a:r>
            <a:r>
              <a:rPr lang="en-US" dirty="0"/>
              <a:t> …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64772-2817-461F-94D6-23F7C5A2253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AKA backwards selection</a:t>
            </a:r>
          </a:p>
        </p:txBody>
      </p:sp>
    </p:spTree>
    <p:extLst>
      <p:ext uri="{BB962C8B-B14F-4D97-AF65-F5344CB8AC3E}">
        <p14:creationId xmlns:p14="http://schemas.microsoft.com/office/powerpoint/2010/main" val="1956060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E8314F-7379-4D06-966C-24138FBCAE1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“When many irrelevant predictors are included in the data and the RFE process is paired with random forest, a wide range of subset sizes can exhibit very similar predictive performances.”</a:t>
            </a:r>
          </a:p>
          <a:p>
            <a:pPr marL="0" indent="0">
              <a:buNone/>
            </a:pPr>
            <a:r>
              <a:rPr lang="en-US" sz="2400" dirty="0"/>
              <a:t>“One notable issue with measuring importance in trees is related to multicollinearity. If there are highly correlated predictors in a training set that are useful for predicting the outcome, then which predictor is chosen for partitioning the samples is essentially a random selection. ”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9833-E068-4CEE-A9FD-0A4E9BA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RFE with random forest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6533FF-75C7-4A47-8EC3-985FD00EA2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8713" y="2271118"/>
            <a:ext cx="5716587" cy="340478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93C4D1-BF10-409C-9AD6-1AB5428ACFC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1A15B-FCDE-4C7F-A8DC-E60387FD871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things:</a:t>
            </a:r>
          </a:p>
          <a:p>
            <a:r>
              <a:rPr lang="en-US" dirty="0"/>
              <a:t>Performance was better without a “correlation filter” applied (in both cases)</a:t>
            </a:r>
          </a:p>
          <a:p>
            <a:r>
              <a:rPr lang="en-US" dirty="0"/>
              <a:t>Using the simultaneous feature importance scores performed better than the individual importance scores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EA3E-D7C2-4B0A-A97D-E924BD13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and filtering techniques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FFA8C4-019A-4D18-99B4-89960F07A8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8713" y="2039620"/>
            <a:ext cx="5716587" cy="38677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AB41-7E4A-45CA-992A-46ABAB15BC1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5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E0A-DC22-4505-BD7F-25EEBF7C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728-E884-4B05-AF6D-48DB66E5BB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“The process begins by creating p linear regression models, each of which uses exactly one of the features.</a:t>
            </a:r>
            <a:r>
              <a:rPr lang="en-US" sz="2400" baseline="30000" dirty="0">
                <a:hlinkClick r:id="rId2"/>
              </a:rPr>
              <a:t>87</a:t>
            </a:r>
            <a:r>
              <a:rPr lang="en-US" sz="2400" dirty="0"/>
              <a:t> The importance of the features are then ranked by their individual ability to explain variation in the outcome. The amount of variation explained can be condensed into a p-value for convenience. If no features have a p-value less than 0.15, then the process stops. However, if one or more features have p-value(s) less than 0.15, then the one with the lowest value is retained.”</a:t>
            </a:r>
          </a:p>
          <a:p>
            <a:r>
              <a:rPr lang="en-US" sz="2400" dirty="0"/>
              <a:t>Generally use AIC or resampled performance (rather than p-values) when using</a:t>
            </a:r>
          </a:p>
          <a:p>
            <a:r>
              <a:rPr lang="en-US" sz="2400" dirty="0"/>
              <a:t>“Our recommendation is to avoid this procedure altogether. Regularization methods, such as the previously discussed </a:t>
            </a:r>
            <a:r>
              <a:rPr lang="en-US" sz="2400" dirty="0" err="1"/>
              <a:t>glmnet</a:t>
            </a:r>
            <a:r>
              <a:rPr lang="en-US" sz="2400" dirty="0"/>
              <a:t> model, are far better at selecting appropriate subsets in linear models. If model inference is needed, there are a number of Bayesian methods that can be used (Mallick and Yi 2013; </a:t>
            </a:r>
            <a:r>
              <a:rPr lang="en-US" sz="2400" dirty="0" err="1"/>
              <a:t>Piironen</a:t>
            </a:r>
            <a:r>
              <a:rPr lang="en-US" sz="2400" dirty="0"/>
              <a:t> and </a:t>
            </a:r>
            <a:r>
              <a:rPr lang="en-US" sz="2400" dirty="0" err="1"/>
              <a:t>Vehtari</a:t>
            </a:r>
            <a:r>
              <a:rPr lang="en-US" sz="2400" dirty="0"/>
              <a:t> 2017b, 2017a).”</a:t>
            </a:r>
          </a:p>
          <a:p>
            <a:r>
              <a:rPr lang="en-US" sz="2400" dirty="0"/>
              <a:t>Is “less greedy”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BF96-0A00-429A-B422-3A312ECD0B5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(generally used with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2768541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96638F0863340B61D338B5AE389F2" ma:contentTypeVersion="7" ma:contentTypeDescription="Create a new document." ma:contentTypeScope="" ma:versionID="1eef9ffa67808655cd283bb866c07a38">
  <xsd:schema xmlns:xsd="http://www.w3.org/2001/XMLSchema" xmlns:xs="http://www.w3.org/2001/XMLSchema" xmlns:p="http://schemas.microsoft.com/office/2006/metadata/properties" xmlns:ns2="7a35ed96-b574-4839-97a2-162e2fcc5aee" xmlns:ns3="2f2bec19-3189-4c28-8b9a-b6c1577b3968" targetNamespace="http://schemas.microsoft.com/office/2006/metadata/properties" ma:root="true" ma:fieldsID="7689d0edf9adc841d4e630794d443397" ns2:_="" ns3:_="">
    <xsd:import namespace="7a35ed96-b574-4839-97a2-162e2fcc5aee"/>
    <xsd:import namespace="2f2bec19-3189-4c28-8b9a-b6c1577b39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5ed96-b574-4839-97a2-162e2fcc5a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bec19-3189-4c28-8b9a-b6c1577b39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602745-79FB-4A94-8690-A52C5D9BAC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95E09A-A6F0-43AB-80FC-6E537EFCB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E0832-232D-4632-B33F-429FCF580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5ed96-b574-4839-97a2-162e2fcc5aee"/>
    <ds:schemaRef ds:uri="2f2bec19-3189-4c28-8b9a-b6c1577b3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685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Feature Engineering Chapter 11 Greedy Search methods </vt:lpstr>
      <vt:lpstr>Ranking and selecting features</vt:lpstr>
      <vt:lpstr>Prevent false positives</vt:lpstr>
      <vt:lpstr>Dealing with multicollinearity</vt:lpstr>
      <vt:lpstr>Testing if there was improvement</vt:lpstr>
      <vt:lpstr>Recursive feature elimination</vt:lpstr>
      <vt:lpstr>Reasons for RFE with random forest</vt:lpstr>
      <vt:lpstr>Random Forests and filtering techniques</vt:lpstr>
      <vt:lpstr>Stepwise Selection</vt:lpstr>
      <vt:lpstr>Stepwise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Chapter 12 Greedy Search methods</dc:title>
  <dc:creator>Shalloway, Bryan</dc:creator>
  <cp:lastModifiedBy>Shalloway, Bryan</cp:lastModifiedBy>
  <cp:revision>8</cp:revision>
  <dcterms:created xsi:type="dcterms:W3CDTF">2019-12-04T15:35:15Z</dcterms:created>
  <dcterms:modified xsi:type="dcterms:W3CDTF">2020-09-29T15:39:05Z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0x010100AFF96638F0863340B61D338B5AE389F2</vt:lpwstr>
  </property>
</Properties>
</file>